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68" r:id="rId5"/>
    <p:sldId id="269" r:id="rId6"/>
    <p:sldId id="278" r:id="rId7"/>
    <p:sldId id="271" r:id="rId8"/>
    <p:sldId id="273" r:id="rId9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48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1C97-C7C9-431F-9DBB-E202A6821B35}" type="datetimeFigureOut">
              <a:rPr lang="ko-KR" altLang="en-US" smtClean="0"/>
              <a:pPr/>
              <a:t>2014-03-17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97A-9396-437A-A964-DBFB6D7E0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1C97-C7C9-431F-9DBB-E202A6821B35}" type="datetimeFigureOut">
              <a:rPr lang="ko-KR" altLang="en-US" smtClean="0"/>
              <a:pPr/>
              <a:t>2014-03-17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97A-9396-437A-A964-DBFB6D7E0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1C97-C7C9-431F-9DBB-E202A6821B35}" type="datetimeFigureOut">
              <a:rPr lang="ko-KR" altLang="en-US" smtClean="0"/>
              <a:pPr/>
              <a:t>2014-03-17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97A-9396-437A-A964-DBFB6D7E0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1C97-C7C9-431F-9DBB-E202A6821B35}" type="datetimeFigureOut">
              <a:rPr lang="ko-KR" altLang="en-US" smtClean="0"/>
              <a:pPr/>
              <a:t>2014-03-17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97A-9396-437A-A964-DBFB6D7E0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1C97-C7C9-431F-9DBB-E202A6821B35}" type="datetimeFigureOut">
              <a:rPr lang="ko-KR" altLang="en-US" smtClean="0"/>
              <a:pPr/>
              <a:t>2014-03-17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97A-9396-437A-A964-DBFB6D7E0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1C97-C7C9-431F-9DBB-E202A6821B35}" type="datetimeFigureOut">
              <a:rPr lang="ko-KR" altLang="en-US" smtClean="0"/>
              <a:pPr/>
              <a:t>2014-03-17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97A-9396-437A-A964-DBFB6D7E0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1C97-C7C9-431F-9DBB-E202A6821B35}" type="datetimeFigureOut">
              <a:rPr lang="ko-KR" altLang="en-US" smtClean="0"/>
              <a:pPr/>
              <a:t>2014-03-17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97A-9396-437A-A964-DBFB6D7E0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1C97-C7C9-431F-9DBB-E202A6821B35}" type="datetimeFigureOut">
              <a:rPr lang="ko-KR" altLang="en-US" smtClean="0"/>
              <a:pPr/>
              <a:t>2014-03-17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97A-9396-437A-A964-DBFB6D7E0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1C97-C7C9-431F-9DBB-E202A6821B35}" type="datetimeFigureOut">
              <a:rPr lang="ko-KR" altLang="en-US" smtClean="0"/>
              <a:pPr/>
              <a:t>2014-03-17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97A-9396-437A-A964-DBFB6D7E0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1C97-C7C9-431F-9DBB-E202A6821B35}" type="datetimeFigureOut">
              <a:rPr lang="ko-KR" altLang="en-US" smtClean="0"/>
              <a:pPr/>
              <a:t>2014-03-17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97A-9396-437A-A964-DBFB6D7E0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1C97-C7C9-431F-9DBB-E202A6821B35}" type="datetimeFigureOut">
              <a:rPr lang="ko-KR" altLang="en-US" smtClean="0"/>
              <a:pPr/>
              <a:t>2014-03-17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97A-9396-437A-A964-DBFB6D7E0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91C97-C7C9-431F-9DBB-E202A6821B35}" type="datetimeFigureOut">
              <a:rPr lang="ko-KR" altLang="en-US" smtClean="0"/>
              <a:pPr/>
              <a:t>2014-03-17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997A-9396-437A-A964-DBFB6D7E0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gif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gif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971" y="1928565"/>
            <a:ext cx="3757508" cy="266429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032557" y="2967706"/>
            <a:ext cx="3096344" cy="1599993"/>
          </a:xfrm>
        </p:spPr>
        <p:txBody>
          <a:bodyPr>
            <a:normAutofit/>
          </a:bodyPr>
          <a:lstStyle/>
          <a:p>
            <a:r>
              <a:rPr lang="ko-KR" altLang="en-US" sz="4200" spc="-300" dirty="0" smtClean="0">
                <a:solidFill>
                  <a:schemeClr val="accent6">
                    <a:lumMod val="75000"/>
                  </a:schemeClr>
                </a:solidFill>
                <a:latin typeface="HY나무B" pitchFamily="18" charset="-127"/>
                <a:ea typeface="HY나무B" pitchFamily="18" charset="-127"/>
              </a:rPr>
              <a:t>이용방법</a:t>
            </a:r>
            <a:endParaRPr lang="ko-KR" altLang="en-US" sz="4200" spc="-300" dirty="0">
              <a:solidFill>
                <a:schemeClr val="accent6">
                  <a:lumMod val="75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1026" name="Picture 2" descr="C:\Documents and Settings\이수원\바탕 화면\Temp\09월\대구대학교\symbol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0888" y="6948264"/>
            <a:ext cx="580837" cy="5808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8760" y="687625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+mj-lt"/>
              </a:rPr>
              <a:t>대구대학교 </a:t>
            </a:r>
            <a:endParaRPr lang="en-US" altLang="ko-KR" b="1" dirty="0" smtClean="0">
              <a:latin typeface="+mj-lt"/>
            </a:endParaRPr>
          </a:p>
          <a:p>
            <a:pPr algn="ctr"/>
            <a:r>
              <a:rPr lang="ko-KR" altLang="en-US" b="1" dirty="0" smtClean="0">
                <a:latin typeface="+mj-lt"/>
              </a:rPr>
              <a:t>중앙도서관</a:t>
            </a:r>
            <a:endParaRPr lang="ko-KR" altLang="en-US" b="1" dirty="0">
              <a:latin typeface="+mj-lt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6632" y="157463"/>
            <a:ext cx="6597352" cy="8820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52736" y="601216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나눔고딕 ExtraBold"/>
              </a:rPr>
              <a:t>2014</a:t>
            </a:r>
            <a:endParaRPr lang="ko-KR" altLang="en-US" sz="1600" b="1" dirty="0">
              <a:latin typeface="나눔고딕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16632" y="157463"/>
            <a:ext cx="6597352" cy="8820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8740" y="597545"/>
            <a:ext cx="2736304" cy="19402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8117" y="1239104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이용에 앞서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lang="ko-KR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964" y="2483768"/>
            <a:ext cx="61926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/>
              <a:t> </a:t>
            </a:r>
            <a:r>
              <a:rPr lang="en-US" altLang="ko-KR" sz="1400" dirty="0" smtClean="0"/>
              <a:t>(1) </a:t>
            </a:r>
            <a:r>
              <a:rPr lang="ko-KR" altLang="en-US" sz="1400" dirty="0" err="1" smtClean="0"/>
              <a:t>전자책을</a:t>
            </a:r>
            <a:r>
              <a:rPr lang="ko-KR" altLang="en-US" sz="1400" dirty="0" smtClean="0"/>
              <a:t> 이용하기 위해서는 </a:t>
            </a:r>
            <a:r>
              <a:rPr lang="ko-KR" altLang="en-US" sz="1400" b="1" dirty="0" smtClean="0"/>
              <a:t>가장 먼저 </a:t>
            </a:r>
            <a:r>
              <a:rPr lang="en-US" altLang="ko-KR" sz="1400" b="1" dirty="0" smtClean="0"/>
              <a:t>PC</a:t>
            </a:r>
            <a:r>
              <a:rPr lang="ko-KR" altLang="en-US" sz="1400" b="1" dirty="0" smtClean="0"/>
              <a:t>에서 </a:t>
            </a:r>
            <a:r>
              <a:rPr lang="ko-KR" altLang="en-US" sz="1400" b="1" dirty="0" smtClean="0"/>
              <a:t>중앙도서관 </a:t>
            </a:r>
            <a:r>
              <a:rPr lang="ko-KR" altLang="en-US" sz="1400" b="1" dirty="0" smtClean="0"/>
              <a:t>홈페이지</a:t>
            </a:r>
            <a:endParaRPr lang="en-US" altLang="ko-KR" sz="1400" b="1" dirty="0" smtClean="0"/>
          </a:p>
          <a:p>
            <a:pPr>
              <a:lnSpc>
                <a:spcPct val="150000"/>
              </a:lnSpc>
            </a:pPr>
            <a:r>
              <a:rPr lang="ko-KR" altLang="en-US" sz="1400" b="1" dirty="0" err="1" smtClean="0"/>
              <a:t>통합로그인</a:t>
            </a:r>
            <a:r>
              <a:rPr lang="ko-KR" altLang="en-US" sz="1400" dirty="0" err="1" smtClean="0"/>
              <a:t>을</a:t>
            </a:r>
            <a:r>
              <a:rPr lang="ko-KR" altLang="en-US" sz="1400" dirty="0" smtClean="0"/>
              <a:t> </a:t>
            </a:r>
            <a:r>
              <a:rPr lang="ko-KR" altLang="en-US" sz="1400" dirty="0" smtClean="0"/>
              <a:t>하여야 합니다</a:t>
            </a:r>
            <a:r>
              <a:rPr lang="en-US" altLang="ko-KR" sz="1400" dirty="0" smtClean="0"/>
              <a:t>. </a:t>
            </a:r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(2) </a:t>
            </a:r>
            <a:r>
              <a:rPr lang="ko-KR" altLang="en-US" sz="1400" dirty="0" smtClean="0"/>
              <a:t>또한 중앙도서관 홈페이지 </a:t>
            </a:r>
            <a:r>
              <a:rPr lang="ko-KR" altLang="en-US" sz="1400" dirty="0" smtClean="0">
                <a:latin typeface="맑은 고딕"/>
                <a:ea typeface="맑은 고딕"/>
              </a:rPr>
              <a:t>→</a:t>
            </a:r>
            <a:r>
              <a:rPr lang="en-US" altLang="ko-KR" sz="1400" dirty="0" smtClean="0"/>
              <a:t>  e-Contents </a:t>
            </a:r>
            <a:r>
              <a:rPr lang="ko-KR" altLang="en-US" sz="1400" dirty="0" smtClean="0"/>
              <a:t>메뉴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→ </a:t>
            </a:r>
            <a:r>
              <a:rPr lang="en-US" altLang="ko-KR" sz="1400" dirty="0" smtClean="0"/>
              <a:t>e-Book </a:t>
            </a:r>
            <a:r>
              <a:rPr lang="ko-KR" altLang="en-US" sz="1400" dirty="0" smtClean="0"/>
              <a:t>메뉴 → </a:t>
            </a:r>
            <a:r>
              <a:rPr lang="ko-KR" altLang="en-US" sz="1400" b="1" u="sng" dirty="0" err="1" smtClean="0"/>
              <a:t>교보문고</a:t>
            </a:r>
            <a:r>
              <a:rPr lang="ko-KR" altLang="en-US" sz="1400" b="1" u="sng" dirty="0" smtClean="0"/>
              <a:t> </a:t>
            </a:r>
            <a:r>
              <a:rPr lang="ko-KR" altLang="en-US" sz="1400" b="1" u="sng" dirty="0" err="1" smtClean="0"/>
              <a:t>전자책</a:t>
            </a:r>
            <a:r>
              <a:rPr lang="ko-KR" altLang="en-US" sz="1400" b="1" dirty="0" smtClean="0"/>
              <a:t> </a:t>
            </a:r>
            <a:r>
              <a:rPr lang="en-US" altLang="ko-KR" sz="1400" dirty="0" smtClean="0"/>
              <a:t>or </a:t>
            </a:r>
            <a:r>
              <a:rPr lang="ko-KR" altLang="en-US" sz="1400" b="1" u="sng" dirty="0" err="1" smtClean="0"/>
              <a:t>우리전자책</a:t>
            </a:r>
            <a:r>
              <a:rPr lang="ko-KR" altLang="en-US" sz="1400" dirty="0" err="1" smtClean="0"/>
              <a:t>으로</a:t>
            </a:r>
            <a:r>
              <a:rPr lang="ko-KR" altLang="en-US" sz="1400" dirty="0" smtClean="0"/>
              <a:t> 이동하여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권 이상 대출을 하여야만 </a:t>
            </a:r>
            <a:r>
              <a:rPr lang="ko-KR" altLang="en-US" sz="1400" dirty="0" err="1" smtClean="0"/>
              <a:t>스마트폰에서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로그인이</a:t>
            </a:r>
            <a:r>
              <a:rPr lang="ko-KR" altLang="en-US" sz="1400" dirty="0" smtClean="0"/>
              <a:t> 가능합니다</a:t>
            </a:r>
            <a:r>
              <a:rPr lang="en-US" altLang="ko-KR" sz="14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  </a:t>
            </a:r>
            <a:r>
              <a:rPr lang="ko-KR" altLang="en-US" sz="1400" dirty="0" smtClean="0"/>
              <a:t>주의</a:t>
            </a:r>
            <a:r>
              <a:rPr lang="en-US" altLang="ko-KR" sz="1400" dirty="0" smtClean="0"/>
              <a:t>!! </a:t>
            </a:r>
            <a:r>
              <a:rPr lang="ko-KR" altLang="en-US" sz="1400" u="sng" dirty="0" err="1" smtClean="0">
                <a:solidFill>
                  <a:schemeClr val="accent6">
                    <a:lumMod val="75000"/>
                  </a:schemeClr>
                </a:solidFill>
              </a:rPr>
              <a:t>교보문고</a:t>
            </a:r>
            <a:r>
              <a:rPr lang="ko-KR" altLang="en-US" sz="14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sz="1400" u="sng" dirty="0" err="1" smtClean="0">
                <a:solidFill>
                  <a:schemeClr val="accent6">
                    <a:lumMod val="75000"/>
                  </a:schemeClr>
                </a:solidFill>
              </a:rPr>
              <a:t>전자책의</a:t>
            </a:r>
            <a:r>
              <a:rPr lang="ko-KR" altLang="en-US" sz="1400" u="sng" dirty="0" smtClean="0">
                <a:solidFill>
                  <a:schemeClr val="accent6">
                    <a:lumMod val="75000"/>
                  </a:schemeClr>
                </a:solidFill>
              </a:rPr>
              <a:t> 경우</a:t>
            </a:r>
            <a:r>
              <a:rPr lang="en-US" altLang="ko-KR" sz="1400" u="sng" dirty="0" smtClean="0">
                <a:solidFill>
                  <a:schemeClr val="accent6">
                    <a:lumMod val="75000"/>
                  </a:schemeClr>
                </a:solidFill>
              </a:rPr>
              <a:t>, PW</a:t>
            </a:r>
            <a:r>
              <a:rPr lang="ko-KR" altLang="en-US" sz="1400" u="sng" dirty="0" smtClean="0">
                <a:solidFill>
                  <a:schemeClr val="accent6">
                    <a:lumMod val="75000"/>
                  </a:schemeClr>
                </a:solidFill>
              </a:rPr>
              <a:t>를 변경</a:t>
            </a:r>
            <a:r>
              <a:rPr lang="ko-KR" altLang="en-US" sz="1400" dirty="0" smtClean="0"/>
              <a:t>하여야 합니다</a:t>
            </a:r>
            <a:r>
              <a:rPr lang="en-US" altLang="ko-KR" sz="1400" dirty="0" smtClean="0"/>
              <a:t>. </a:t>
            </a:r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(3) </a:t>
            </a:r>
            <a:r>
              <a:rPr lang="ko-KR" altLang="en-US" sz="1400" dirty="0" smtClean="0"/>
              <a:t>현재 </a:t>
            </a:r>
            <a:r>
              <a:rPr lang="ko-KR" altLang="en-US" sz="1400" dirty="0" err="1" smtClean="0"/>
              <a:t>스마트폰</a:t>
            </a:r>
            <a:r>
              <a:rPr lang="ko-KR" altLang="en-US" sz="1400" dirty="0" smtClean="0"/>
              <a:t> 및 </a:t>
            </a:r>
            <a:r>
              <a:rPr lang="ko-KR" altLang="en-US" sz="1400" dirty="0" err="1" smtClean="0"/>
              <a:t>테블릿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PC </a:t>
            </a:r>
            <a:r>
              <a:rPr lang="ko-KR" altLang="en-US" sz="1400" dirty="0" smtClean="0"/>
              <a:t>모든 환경에서 </a:t>
            </a:r>
            <a:r>
              <a:rPr lang="ko-KR" altLang="en-US" sz="1400" dirty="0" err="1" smtClean="0"/>
              <a:t>전자책</a:t>
            </a:r>
            <a:r>
              <a:rPr lang="ko-KR" altLang="en-US" sz="1400" dirty="0" smtClean="0"/>
              <a:t> 이용이 가능합니다</a:t>
            </a:r>
            <a:r>
              <a:rPr lang="en-US" altLang="ko-KR" sz="14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(4)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e-Book</a:t>
            </a:r>
            <a:r>
              <a:rPr lang="ko-KR" altLang="en-US" sz="1400" dirty="0" smtClean="0"/>
              <a:t>의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대출정책은 일반 도서대출과 별도로 운영됩니다</a:t>
            </a:r>
            <a:r>
              <a:rPr lang="en-US" altLang="ko-KR" sz="1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    •  </a:t>
            </a:r>
            <a:r>
              <a:rPr lang="ko-KR" altLang="en-US" sz="1400" dirty="0" smtClean="0"/>
              <a:t>대출가능 권 수 </a:t>
            </a:r>
            <a:r>
              <a:rPr lang="en-US" altLang="ko-KR" sz="1400" dirty="0" smtClean="0"/>
              <a:t>: 5</a:t>
            </a:r>
            <a:r>
              <a:rPr lang="ko-KR" altLang="en-US" sz="1400" dirty="0" smtClean="0"/>
              <a:t>권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    •  </a:t>
            </a:r>
            <a:r>
              <a:rPr lang="ko-KR" altLang="en-US" sz="1400" dirty="0" smtClean="0"/>
              <a:t>대출기간 </a:t>
            </a:r>
            <a:r>
              <a:rPr lang="en-US" altLang="ko-KR" sz="1400" dirty="0" smtClean="0"/>
              <a:t>: 5</a:t>
            </a:r>
            <a:r>
              <a:rPr lang="ko-KR" altLang="en-US" sz="1400" dirty="0" smtClean="0"/>
              <a:t>일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자동반납</a:t>
            </a:r>
            <a:r>
              <a:rPr lang="en-US" altLang="ko-KR" sz="1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    •  </a:t>
            </a:r>
            <a:r>
              <a:rPr lang="ko-KR" altLang="en-US" sz="1400" dirty="0" smtClean="0"/>
              <a:t>연장횟수 </a:t>
            </a:r>
            <a:r>
              <a:rPr lang="en-US" altLang="ko-KR" sz="1400" dirty="0" smtClean="0"/>
              <a:t>: 1</a:t>
            </a:r>
            <a:r>
              <a:rPr lang="ko-KR" altLang="en-US" sz="1400" dirty="0" smtClean="0"/>
              <a:t>회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(5) </a:t>
            </a:r>
            <a:r>
              <a:rPr lang="ko-KR" altLang="en-US" sz="1400" dirty="0" smtClean="0"/>
              <a:t>기관으로 구매 가능한 </a:t>
            </a:r>
            <a:r>
              <a:rPr lang="ko-KR" altLang="en-US" sz="1400" dirty="0" err="1" smtClean="0"/>
              <a:t>전자책은</a:t>
            </a:r>
            <a:r>
              <a:rPr lang="ko-KR" altLang="en-US" sz="1400" dirty="0" smtClean="0"/>
              <a:t> 개인이 구매할 수 있는 </a:t>
            </a:r>
            <a:r>
              <a:rPr lang="ko-KR" altLang="en-US" sz="1400" dirty="0" err="1" smtClean="0"/>
              <a:t>전자책과</a:t>
            </a:r>
            <a:r>
              <a:rPr lang="ko-KR" altLang="en-US" sz="1400" dirty="0" smtClean="0"/>
              <a:t> 달리 제한되어 있음을 양해바랍니다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중앙도서관은 양질의 </a:t>
            </a:r>
            <a:r>
              <a:rPr lang="ko-KR" altLang="en-US" sz="1400" dirty="0" err="1" smtClean="0"/>
              <a:t>전자책을</a:t>
            </a:r>
            <a:r>
              <a:rPr lang="ko-KR" altLang="en-US" sz="1400" dirty="0" smtClean="0"/>
              <a:t> 서비스하도록 노력하겠습니다</a:t>
            </a:r>
            <a:r>
              <a:rPr lang="en-US" altLang="ko-KR" sz="1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 descr="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2145" y="346731"/>
            <a:ext cx="2381581" cy="168868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303918" y="77877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PC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에서 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65104" y="778779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이용하기 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6956" y="5508104"/>
            <a:ext cx="633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/>
              <a:t> </a:t>
            </a:r>
            <a:r>
              <a:rPr lang="en-US" altLang="ko-KR" sz="1400" dirty="0" smtClean="0"/>
              <a:t>(1) </a:t>
            </a:r>
            <a:r>
              <a:rPr lang="ko-KR" altLang="en-US" sz="1400" dirty="0" smtClean="0"/>
              <a:t>중앙도서관 홈페이지 </a:t>
            </a:r>
            <a:r>
              <a:rPr lang="ko-KR" altLang="en-US" sz="1400" dirty="0" err="1" smtClean="0"/>
              <a:t>통합로그인을</a:t>
            </a:r>
            <a:r>
              <a:rPr lang="ko-KR" altLang="en-US" sz="1400" dirty="0" smtClean="0"/>
              <a:t> 합니다</a:t>
            </a:r>
            <a:r>
              <a:rPr lang="en-US" altLang="ko-KR" sz="1400" dirty="0" smtClean="0"/>
              <a:t>.  </a:t>
            </a:r>
          </a:p>
          <a:p>
            <a:pPr>
              <a:lnSpc>
                <a:spcPct val="150000"/>
              </a:lnSpc>
            </a:pP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(2) </a:t>
            </a:r>
            <a:r>
              <a:rPr lang="ko-KR" altLang="en-US" sz="1400" dirty="0" err="1" smtClean="0"/>
              <a:t>메인메뉴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e-Contents </a:t>
            </a:r>
            <a:r>
              <a:rPr lang="ko-KR" altLang="en-US" sz="1400" dirty="0" smtClean="0"/>
              <a:t>클릭 </a:t>
            </a:r>
            <a:r>
              <a:rPr lang="ko-KR" altLang="en-US" sz="1400" dirty="0" smtClean="0">
                <a:latin typeface="맑은 고딕"/>
                <a:ea typeface="맑은 고딕"/>
              </a:rPr>
              <a:t>→ </a:t>
            </a:r>
            <a:r>
              <a:rPr lang="en-US" altLang="ko-KR" sz="1400" dirty="0" smtClean="0">
                <a:latin typeface="맑은 고딕"/>
                <a:ea typeface="맑은 고딕"/>
              </a:rPr>
              <a:t>e-Book </a:t>
            </a:r>
            <a:r>
              <a:rPr lang="ko-KR" altLang="en-US" sz="1400" dirty="0" smtClean="0">
                <a:latin typeface="맑은 고딕"/>
                <a:ea typeface="맑은 고딕"/>
              </a:rPr>
              <a:t>클릭 → </a:t>
            </a:r>
            <a:r>
              <a:rPr lang="ko-KR" altLang="en-US" sz="1400" dirty="0" err="1" smtClean="0">
                <a:latin typeface="맑은 고딕"/>
                <a:ea typeface="맑은 고딕"/>
              </a:rPr>
              <a:t>교보문고</a:t>
            </a:r>
            <a:r>
              <a:rPr lang="ko-KR" altLang="en-US" sz="1400" dirty="0" smtClean="0">
                <a:latin typeface="맑은 고딕"/>
                <a:ea typeface="맑은 고딕"/>
              </a:rPr>
              <a:t> </a:t>
            </a:r>
            <a:r>
              <a:rPr lang="ko-KR" altLang="en-US" sz="1400" dirty="0" err="1" smtClean="0">
                <a:latin typeface="맑은 고딕"/>
                <a:ea typeface="맑은 고딕"/>
              </a:rPr>
              <a:t>전자책</a:t>
            </a:r>
            <a:r>
              <a:rPr lang="ko-KR" altLang="en-US" sz="1400" dirty="0" smtClean="0">
                <a:latin typeface="맑은 고딕"/>
                <a:ea typeface="맑은 고딕"/>
              </a:rPr>
              <a:t> </a:t>
            </a:r>
            <a:r>
              <a:rPr lang="en-US" altLang="ko-KR" sz="1400" dirty="0" smtClean="0">
                <a:latin typeface="맑은 고딕"/>
                <a:ea typeface="맑은 고딕"/>
              </a:rPr>
              <a:t>or </a:t>
            </a:r>
            <a:r>
              <a:rPr lang="ko-KR" altLang="en-US" sz="1400" dirty="0" err="1" smtClean="0">
                <a:latin typeface="맑은 고딕"/>
                <a:ea typeface="맑은 고딕"/>
              </a:rPr>
              <a:t>우리전자책</a:t>
            </a:r>
            <a:r>
              <a:rPr lang="ko-KR" altLang="en-US" sz="1400" dirty="0" smtClean="0">
                <a:latin typeface="맑은 고딕"/>
                <a:ea typeface="맑은 고딕"/>
              </a:rPr>
              <a:t> 클릭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(3) </a:t>
            </a:r>
            <a:r>
              <a:rPr lang="ko-KR" altLang="en-US" sz="1400" b="1" dirty="0" smtClean="0">
                <a:solidFill>
                  <a:schemeClr val="accent6">
                    <a:lumMod val="75000"/>
                  </a:schemeClr>
                </a:solidFill>
              </a:rPr>
              <a:t>주의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</a:rPr>
              <a:t>!! </a:t>
            </a:r>
            <a:r>
              <a:rPr lang="ko-KR" altLang="en-US" sz="1400" u="sng" dirty="0" err="1" smtClean="0"/>
              <a:t>교보문고</a:t>
            </a:r>
            <a:r>
              <a:rPr lang="ko-KR" altLang="en-US" sz="1400" u="sng" dirty="0" smtClean="0"/>
              <a:t> </a:t>
            </a:r>
            <a:r>
              <a:rPr lang="ko-KR" altLang="en-US" sz="1400" u="sng" dirty="0" err="1" smtClean="0"/>
              <a:t>전자책의</a:t>
            </a:r>
            <a:r>
              <a:rPr lang="ko-KR" altLang="en-US" sz="1400" u="sng" dirty="0" smtClean="0"/>
              <a:t> 경우</a:t>
            </a:r>
            <a:r>
              <a:rPr lang="en-US" altLang="ko-KR" sz="1400" u="sng" dirty="0" smtClean="0"/>
              <a:t>, </a:t>
            </a:r>
            <a:r>
              <a:rPr lang="ko-KR" altLang="en-US" sz="1400" u="sng" dirty="0" smtClean="0"/>
              <a:t>처음 이용자는 </a:t>
            </a:r>
            <a:r>
              <a:rPr lang="en-US" altLang="ko-KR" sz="1400" u="sng" dirty="0" smtClean="0"/>
              <a:t>PW</a:t>
            </a:r>
            <a:r>
              <a:rPr lang="ko-KR" altLang="en-US" sz="1400" u="sng" dirty="0" smtClean="0"/>
              <a:t>를 변경</a:t>
            </a:r>
            <a:r>
              <a:rPr lang="ko-KR" altLang="en-US" sz="1400" dirty="0" smtClean="0"/>
              <a:t>하여야 합니다</a:t>
            </a:r>
            <a:r>
              <a:rPr lang="en-US" altLang="ko-KR" sz="1400" dirty="0" smtClean="0"/>
              <a:t>. </a:t>
            </a:r>
            <a:r>
              <a:rPr lang="ko-KR" altLang="en-US" sz="1400" dirty="0" err="1" smtClean="0"/>
              <a:t>우리전자책은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PW</a:t>
            </a:r>
            <a:r>
              <a:rPr lang="ko-KR" altLang="en-US" sz="1400" dirty="0" smtClean="0"/>
              <a:t>변경 할 필요가 없습니다</a:t>
            </a:r>
            <a:r>
              <a:rPr lang="en-US" altLang="ko-KR" sz="14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(4) </a:t>
            </a:r>
            <a:r>
              <a:rPr lang="ko-KR" alt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스마트폰</a:t>
            </a:r>
            <a:r>
              <a:rPr lang="ko-KR" alt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및 </a:t>
            </a:r>
            <a:r>
              <a:rPr lang="ko-KR" alt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테블릿</a:t>
            </a:r>
            <a:r>
              <a:rPr lang="ko-KR" alt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</a:rPr>
              <a:t>PC</a:t>
            </a:r>
            <a:r>
              <a:rPr lang="ko-KR" altLang="en-US" sz="1400" b="1" dirty="0" smtClean="0">
                <a:solidFill>
                  <a:schemeClr val="accent6">
                    <a:lumMod val="75000"/>
                  </a:schemeClr>
                </a:solidFill>
              </a:rPr>
              <a:t>에서 전자책을 이용하기 위해서는 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</a:rPr>
              <a:t>PC</a:t>
            </a:r>
            <a:r>
              <a:rPr lang="ko-KR" altLang="en-US" sz="1400" b="1" dirty="0" smtClean="0">
                <a:solidFill>
                  <a:schemeClr val="accent6">
                    <a:lumMod val="75000"/>
                  </a:schemeClr>
                </a:solidFill>
              </a:rPr>
              <a:t>에서 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ko-KR" altLang="en-US" sz="1400" b="1" dirty="0" smtClean="0">
                <a:solidFill>
                  <a:schemeClr val="accent6">
                    <a:lumMod val="75000"/>
                  </a:schemeClr>
                </a:solidFill>
              </a:rPr>
              <a:t>권 이상 대출</a:t>
            </a:r>
            <a:r>
              <a:rPr lang="ko-KR" altLang="en-US" sz="1400" dirty="0" smtClean="0"/>
              <a:t>하여야 합니다</a:t>
            </a:r>
            <a:r>
              <a:rPr lang="en-US" altLang="ko-KR" sz="1400" dirty="0" smtClean="0"/>
              <a:t>. </a:t>
            </a:r>
            <a:endParaRPr lang="ko-KR" altLang="en-US" sz="1400" dirty="0"/>
          </a:p>
        </p:txBody>
      </p:sp>
      <p:pic>
        <p:nvPicPr>
          <p:cNvPr id="37" name="그림 36" descr="ebook hom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819" y="1871700"/>
            <a:ext cx="632572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직사각형 1"/>
          <p:cNvSpPr/>
          <p:nvPr/>
        </p:nvSpPr>
        <p:spPr>
          <a:xfrm>
            <a:off x="2113027" y="3671900"/>
            <a:ext cx="1008112" cy="36004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101742" y="4188744"/>
            <a:ext cx="1008112" cy="36004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617083" y="1799691"/>
            <a:ext cx="1008112" cy="47361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841218" y="2192230"/>
            <a:ext cx="432049" cy="16215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68811" y="1799690"/>
            <a:ext cx="1728192" cy="64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16632" y="157463"/>
            <a:ext cx="6597352" cy="8820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2145" y="346731"/>
            <a:ext cx="2381581" cy="168868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82960" y="6012160"/>
            <a:ext cx="633670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/>
              <a:t> </a:t>
            </a:r>
            <a:r>
              <a:rPr lang="en-US" altLang="ko-KR" sz="1400" dirty="0" smtClean="0"/>
              <a:t>(1) </a:t>
            </a:r>
            <a:r>
              <a:rPr lang="ko-KR" altLang="en-US" sz="1400" dirty="0" err="1" smtClean="0"/>
              <a:t>교보문고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전자책</a:t>
            </a:r>
            <a:r>
              <a:rPr lang="ko-KR" altLang="en-US" sz="1400" dirty="0" smtClean="0"/>
              <a:t> 홈페이지입니다</a:t>
            </a:r>
            <a:r>
              <a:rPr lang="en-US" altLang="ko-KR" sz="1400" dirty="0" smtClean="0"/>
              <a:t>.     </a:t>
            </a:r>
          </a:p>
          <a:p>
            <a:pPr>
              <a:lnSpc>
                <a:spcPct val="150000"/>
              </a:lnSpc>
            </a:pP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(2) </a:t>
            </a:r>
            <a:r>
              <a:rPr lang="ko-KR" altLang="en-US" sz="1400" dirty="0" smtClean="0"/>
              <a:t>화면에서 원하는 도서를 검색하거나 추천 </a:t>
            </a:r>
            <a:r>
              <a:rPr lang="en-US" altLang="ko-KR" sz="1400" dirty="0" smtClean="0"/>
              <a:t>or </a:t>
            </a:r>
            <a:r>
              <a:rPr lang="ko-KR" altLang="en-US" sz="1400" dirty="0" smtClean="0"/>
              <a:t>신간자료에서 도서를 선택하고 </a:t>
            </a:r>
            <a:r>
              <a:rPr lang="ko-KR" altLang="en-US" sz="1400" b="1" dirty="0" smtClean="0"/>
              <a:t>대출하기</a:t>
            </a:r>
            <a:r>
              <a:rPr lang="ko-KR" altLang="en-US" sz="1400" dirty="0" smtClean="0"/>
              <a:t>를 클릭합니다</a:t>
            </a:r>
            <a:r>
              <a:rPr lang="en-US" altLang="ko-KR" sz="1400" dirty="0" smtClean="0"/>
              <a:t>. </a:t>
            </a:r>
          </a:p>
          <a:p>
            <a:pPr>
              <a:lnSpc>
                <a:spcPct val="150000"/>
              </a:lnSpc>
            </a:pP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(3) </a:t>
            </a:r>
            <a:r>
              <a:rPr lang="en-US" altLang="ko-KR" sz="1400" b="1" dirty="0" smtClean="0">
                <a:solidFill>
                  <a:schemeClr val="accent1"/>
                </a:solidFill>
              </a:rPr>
              <a:t>[</a:t>
            </a:r>
            <a:r>
              <a:rPr lang="ko-KR" altLang="en-US" sz="1400" b="1" dirty="0" smtClean="0">
                <a:solidFill>
                  <a:schemeClr val="accent1"/>
                </a:solidFill>
              </a:rPr>
              <a:t>대출 되었습니다</a:t>
            </a:r>
            <a:r>
              <a:rPr lang="en-US" altLang="ko-KR" sz="1400" b="1" dirty="0" smtClean="0">
                <a:solidFill>
                  <a:schemeClr val="accent1"/>
                </a:solidFill>
              </a:rPr>
              <a:t>.] </a:t>
            </a:r>
            <a:r>
              <a:rPr lang="ko-KR" altLang="en-US" sz="1400" dirty="0" smtClean="0"/>
              <a:t>는 메시지와 함께 </a:t>
            </a:r>
            <a:r>
              <a:rPr lang="ko-KR" altLang="en-US" sz="1400" b="1" dirty="0" smtClean="0">
                <a:solidFill>
                  <a:schemeClr val="accent1"/>
                </a:solidFill>
              </a:rPr>
              <a:t>내서재 가기를 </a:t>
            </a:r>
            <a:r>
              <a:rPr lang="en-US" altLang="ko-KR" sz="1400" b="1" dirty="0" smtClean="0">
                <a:solidFill>
                  <a:schemeClr val="accent1"/>
                </a:solidFill>
              </a:rPr>
              <a:t>Go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하면 방금 대출한 도서를 </a:t>
            </a:r>
            <a:r>
              <a:rPr lang="ko-KR" altLang="en-US" sz="1400" dirty="0" smtClean="0"/>
              <a:t>확인할 수 </a:t>
            </a:r>
            <a:r>
              <a:rPr lang="ko-KR" altLang="en-US" sz="1400" dirty="0" smtClean="0"/>
              <a:t>있습니다</a:t>
            </a:r>
            <a:r>
              <a:rPr lang="en-US" altLang="ko-KR" sz="1400" dirty="0" smtClean="0"/>
              <a:t>. </a:t>
            </a:r>
          </a:p>
          <a:p>
            <a:pPr>
              <a:lnSpc>
                <a:spcPct val="150000"/>
              </a:lnSpc>
            </a:pP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(4) </a:t>
            </a:r>
            <a:r>
              <a:rPr lang="ko-KR" altLang="en-US" sz="1400" dirty="0" smtClean="0"/>
              <a:t>대출중인 도서에서 </a:t>
            </a:r>
            <a:r>
              <a:rPr lang="ko-KR" altLang="en-US" sz="1400" dirty="0" err="1" smtClean="0"/>
              <a:t>콘텐츠</a:t>
            </a:r>
            <a:r>
              <a:rPr lang="ko-KR" altLang="en-US" sz="1400" dirty="0" smtClean="0"/>
              <a:t> 보기를 클릭하면 </a:t>
            </a:r>
            <a:r>
              <a:rPr lang="ko-KR" altLang="en-US" sz="1400" dirty="0" err="1" smtClean="0"/>
              <a:t>전자책을</a:t>
            </a:r>
            <a:r>
              <a:rPr lang="ko-KR" altLang="en-US" sz="1400" dirty="0" smtClean="0"/>
              <a:t> </a:t>
            </a:r>
            <a:r>
              <a:rPr lang="ko-KR" altLang="en-US" sz="1400" dirty="0" smtClean="0"/>
              <a:t>볼 수 </a:t>
            </a:r>
            <a:r>
              <a:rPr lang="ko-KR" altLang="en-US" sz="1400" dirty="0" smtClean="0"/>
              <a:t>있습니다</a:t>
            </a:r>
            <a:r>
              <a:rPr lang="en-US" altLang="ko-KR" sz="1400" dirty="0" smtClean="0"/>
              <a:t>.  </a:t>
            </a:r>
            <a:endParaRPr lang="ko-KR" altLang="en-US" sz="1400" dirty="0"/>
          </a:p>
        </p:txBody>
      </p:sp>
      <p:grpSp>
        <p:nvGrpSpPr>
          <p:cNvPr id="9" name="그룹 8"/>
          <p:cNvGrpSpPr/>
          <p:nvPr/>
        </p:nvGrpSpPr>
        <p:grpSpPr>
          <a:xfrm>
            <a:off x="260648" y="1547664"/>
            <a:ext cx="6381328" cy="4155983"/>
            <a:chOff x="260648" y="1331640"/>
            <a:chExt cx="6381328" cy="4155983"/>
          </a:xfrm>
        </p:grpSpPr>
        <p:pic>
          <p:nvPicPr>
            <p:cNvPr id="7" name="그림 6" descr="교보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648" y="1331640"/>
              <a:ext cx="6381328" cy="41559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직사각형 7"/>
            <p:cNvSpPr/>
            <p:nvPr/>
          </p:nvSpPr>
          <p:spPr>
            <a:xfrm>
              <a:off x="332656" y="2123728"/>
              <a:ext cx="576064" cy="144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5949279" y="5129828"/>
            <a:ext cx="720725" cy="36003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88640" y="3059833"/>
            <a:ext cx="1224136" cy="43204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16632" y="157463"/>
            <a:ext cx="6597352" cy="8820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303918" y="77877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PC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에서 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5104" y="778779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이용하기 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2145" y="346731"/>
            <a:ext cx="2381581" cy="168868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60648" y="5868144"/>
            <a:ext cx="6336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/>
              <a:t> </a:t>
            </a:r>
            <a:r>
              <a:rPr lang="en-US" altLang="ko-KR" sz="1400" dirty="0" smtClean="0"/>
              <a:t>(1) </a:t>
            </a:r>
            <a:r>
              <a:rPr lang="ko-KR" altLang="en-US" sz="1400" dirty="0" err="1" smtClean="0"/>
              <a:t>교보문고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전자책에서</a:t>
            </a:r>
            <a:r>
              <a:rPr lang="ko-KR" altLang="en-US" sz="1400" dirty="0" smtClean="0"/>
              <a:t> 오른쪽 상단의 도움말을 클릭하면 </a:t>
            </a:r>
            <a:r>
              <a:rPr lang="ko-KR" altLang="en-US" sz="1400" dirty="0" err="1" smtClean="0"/>
              <a:t>스마트폰</a:t>
            </a:r>
            <a:r>
              <a:rPr lang="ko-KR" altLang="en-US" sz="1400" dirty="0" smtClean="0"/>
              <a:t> 및 </a:t>
            </a:r>
            <a:r>
              <a:rPr lang="ko-KR" altLang="en-US" sz="1400" dirty="0" err="1" smtClean="0"/>
              <a:t>테블릿</a:t>
            </a:r>
            <a:r>
              <a:rPr lang="en-US" altLang="ko-KR" sz="1400" dirty="0" smtClean="0"/>
              <a:t> PC </a:t>
            </a:r>
            <a:r>
              <a:rPr lang="ko-KR" altLang="en-US" sz="1400" dirty="0" smtClean="0"/>
              <a:t>이용안내를 </a:t>
            </a:r>
            <a:r>
              <a:rPr lang="ko-KR" altLang="en-US" sz="1400" dirty="0" smtClean="0"/>
              <a:t>볼 </a:t>
            </a:r>
            <a:r>
              <a:rPr lang="ko-KR" altLang="en-US" sz="1400" dirty="0" smtClean="0"/>
              <a:t>수 있습니다</a:t>
            </a:r>
            <a:r>
              <a:rPr lang="en-US" altLang="ko-KR" sz="1400" dirty="0" smtClean="0"/>
              <a:t>. </a:t>
            </a:r>
            <a:endParaRPr lang="ko-KR" altLang="en-US" sz="1400" dirty="0"/>
          </a:p>
        </p:txBody>
      </p:sp>
      <p:pic>
        <p:nvPicPr>
          <p:cNvPr id="7" name="그림 6" descr="교보 스마트폰 이용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1619672"/>
            <a:ext cx="6381328" cy="3765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직사각형 11"/>
          <p:cNvSpPr/>
          <p:nvPr/>
        </p:nvSpPr>
        <p:spPr>
          <a:xfrm>
            <a:off x="5839378" y="2123729"/>
            <a:ext cx="757974" cy="28803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60647" y="3851920"/>
            <a:ext cx="1185747" cy="26784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16632" y="157463"/>
            <a:ext cx="6597352" cy="8820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08656" y="7962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스마트폰에서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5104" y="778779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이용하기 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 descr="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2145" y="346731"/>
            <a:ext cx="2381581" cy="168868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88640" y="1763688"/>
            <a:ext cx="65527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/>
              <a:t> </a:t>
            </a:r>
            <a:r>
              <a:rPr lang="en-US" altLang="ko-KR" sz="1400" dirty="0" smtClean="0"/>
              <a:t>(1) </a:t>
            </a:r>
            <a:r>
              <a:rPr lang="ko-KR" altLang="en-US" sz="1400" dirty="0" err="1" smtClean="0"/>
              <a:t>안드로이드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‘Play </a:t>
            </a:r>
            <a:r>
              <a:rPr lang="ko-KR" altLang="en-US" sz="1400" dirty="0" smtClean="0"/>
              <a:t>스토어</a:t>
            </a:r>
            <a:r>
              <a:rPr lang="en-US" altLang="ko-KR" sz="1400" dirty="0" smtClean="0"/>
              <a:t>’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or  </a:t>
            </a:r>
            <a:r>
              <a:rPr lang="ko-KR" altLang="en-US" sz="1400" dirty="0" err="1" smtClean="0"/>
              <a:t>아이폰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‘App Store’</a:t>
            </a:r>
            <a:r>
              <a:rPr lang="ko-KR" altLang="en-US" sz="1400" dirty="0" smtClean="0"/>
              <a:t>에서 </a:t>
            </a:r>
            <a:r>
              <a:rPr lang="en-US" altLang="ko-KR" sz="1400" b="1" dirty="0" smtClean="0"/>
              <a:t>[</a:t>
            </a:r>
            <a:r>
              <a:rPr lang="ko-KR" altLang="en-US" sz="1400" b="1" dirty="0" err="1" smtClean="0"/>
              <a:t>교보문고</a:t>
            </a:r>
            <a:r>
              <a:rPr lang="ko-KR" altLang="en-US" sz="1400" b="1" dirty="0" smtClean="0"/>
              <a:t> 전자도서관</a:t>
            </a:r>
            <a:r>
              <a:rPr lang="en-US" altLang="ko-KR" sz="1400" dirty="0" smtClean="0"/>
              <a:t>]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어플을</a:t>
            </a:r>
            <a:r>
              <a:rPr lang="ko-KR" altLang="en-US" sz="1400" dirty="0" smtClean="0"/>
              <a:t> 다운로드 받아 </a:t>
            </a:r>
            <a:r>
              <a:rPr lang="ko-KR" altLang="en-US" sz="1400" dirty="0" smtClean="0"/>
              <a:t>설치합니다</a:t>
            </a:r>
            <a:r>
              <a:rPr lang="en-US" altLang="ko-KR" sz="1400" dirty="0" smtClean="0"/>
              <a:t>. 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                        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        </a:t>
            </a:r>
            <a:r>
              <a:rPr lang="en-US" altLang="ko-KR" sz="1400" dirty="0" smtClean="0"/>
              <a:t>                     </a:t>
            </a:r>
            <a:r>
              <a:rPr lang="en-US" altLang="ko-KR" sz="1400" dirty="0" smtClean="0"/>
              <a:t>or</a:t>
            </a:r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(</a:t>
            </a:r>
            <a:r>
              <a:rPr lang="en-US" altLang="ko-KR" sz="1400" dirty="0" smtClean="0"/>
              <a:t>2)               </a:t>
            </a:r>
            <a:r>
              <a:rPr lang="ko-KR" altLang="en-US" sz="1400" dirty="0" err="1" smtClean="0"/>
              <a:t>어플을</a:t>
            </a:r>
            <a:r>
              <a:rPr lang="ko-KR" altLang="en-US" sz="1400" dirty="0" smtClean="0"/>
              <a:t> 클릭하면 </a:t>
            </a:r>
            <a:r>
              <a:rPr lang="ko-KR" altLang="en-US" sz="1400" dirty="0" err="1" smtClean="0"/>
              <a:t>교보문고</a:t>
            </a:r>
            <a:r>
              <a:rPr lang="ko-KR" altLang="en-US" sz="1400" dirty="0" smtClean="0"/>
              <a:t> 전자도서관이 나타납니다</a:t>
            </a:r>
            <a:r>
              <a:rPr lang="en-US" altLang="ko-KR" sz="14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(</a:t>
            </a:r>
            <a:r>
              <a:rPr lang="en-US" altLang="ko-KR" sz="1400" dirty="0" smtClean="0"/>
              <a:t>3) </a:t>
            </a:r>
            <a:r>
              <a:rPr lang="ko-KR" altLang="en-US" sz="1400" dirty="0" smtClean="0"/>
              <a:t>전자도서관에서 </a:t>
            </a:r>
            <a:r>
              <a:rPr lang="en-US" altLang="ko-KR" sz="1400" dirty="0" smtClean="0"/>
              <a:t>[</a:t>
            </a:r>
            <a:r>
              <a:rPr lang="ko-KR" altLang="en-US" sz="1400" dirty="0" smtClean="0"/>
              <a:t>대구대학교</a:t>
            </a:r>
            <a:r>
              <a:rPr lang="en-US" altLang="ko-KR" sz="1400" dirty="0" smtClean="0"/>
              <a:t>]</a:t>
            </a:r>
            <a:r>
              <a:rPr lang="ko-KR" altLang="en-US" sz="1400" dirty="0" smtClean="0"/>
              <a:t>로 </a:t>
            </a:r>
            <a:r>
              <a:rPr lang="ko-KR" altLang="en-US" sz="1400" dirty="0" smtClean="0"/>
              <a:t>검색한 후 로그인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학번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변경된 </a:t>
            </a:r>
            <a:r>
              <a:rPr lang="en-US" altLang="ko-KR" sz="1400" dirty="0" smtClean="0"/>
              <a:t>PW)</a:t>
            </a:r>
            <a:r>
              <a:rPr lang="ko-KR" altLang="en-US" sz="1400" dirty="0" smtClean="0"/>
              <a:t>합니다</a:t>
            </a:r>
            <a:r>
              <a:rPr lang="en-US" altLang="ko-KR" sz="14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</a:t>
            </a:r>
            <a:endParaRPr lang="ko-KR" altLang="en-US" sz="1400" dirty="0"/>
          </a:p>
        </p:txBody>
      </p:sp>
      <p:pic>
        <p:nvPicPr>
          <p:cNvPr id="7189" name="Picture 21" descr="http://ebook2.daegu.ac.kr/images/smt_help/nex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324" y="6948264"/>
            <a:ext cx="219075" cy="190500"/>
          </a:xfrm>
          <a:prstGeom prst="rect">
            <a:avLst/>
          </a:prstGeom>
          <a:noFill/>
        </p:spPr>
      </p:pic>
      <p:pic>
        <p:nvPicPr>
          <p:cNvPr id="7191" name="Picture 23" descr="http://ebook2.daegu.ac.kr/images/smt_help/nex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4370" y="3001743"/>
            <a:ext cx="219075" cy="190500"/>
          </a:xfrm>
          <a:prstGeom prst="rect">
            <a:avLst/>
          </a:prstGeom>
          <a:noFill/>
        </p:spPr>
      </p:pic>
      <p:pic>
        <p:nvPicPr>
          <p:cNvPr id="38" name="Picture 21" descr="http://ebook2.daegu.ac.kr/images/smt_help/nex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56" y="6948264"/>
            <a:ext cx="219075" cy="190500"/>
          </a:xfrm>
          <a:prstGeom prst="rect">
            <a:avLst/>
          </a:prstGeom>
          <a:noFill/>
        </p:spPr>
      </p:pic>
      <p:pic>
        <p:nvPicPr>
          <p:cNvPr id="46" name="그림 45" descr="play sto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090" y="2713711"/>
            <a:ext cx="803968" cy="894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817" name="Picture 1" descr="http://ebook2.daegu.ac.kr/images/smt_help/market0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4250" y="2713711"/>
            <a:ext cx="792088" cy="905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08" y="2624037"/>
            <a:ext cx="1136412" cy="113641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1" y="4204340"/>
            <a:ext cx="741692" cy="704840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387826" y="5958601"/>
            <a:ext cx="1800000" cy="2520000"/>
            <a:chOff x="7533456" y="2383741"/>
            <a:chExt cx="2888738" cy="4814566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3456" y="2383741"/>
              <a:ext cx="2888738" cy="48145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" t="5733" r="76008" b="88534"/>
            <a:stretch/>
          </p:blipFill>
          <p:spPr>
            <a:xfrm>
              <a:off x="7533456" y="2588168"/>
              <a:ext cx="1194801" cy="471422"/>
            </a:xfrm>
            <a:prstGeom prst="rect">
              <a:avLst/>
            </a:prstGeom>
          </p:spPr>
        </p:pic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58" y="5940152"/>
            <a:ext cx="1777030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94" y="5940152"/>
            <a:ext cx="1770854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직사각형 12"/>
          <p:cNvSpPr/>
          <p:nvPr/>
        </p:nvSpPr>
        <p:spPr>
          <a:xfrm>
            <a:off x="387826" y="6065600"/>
            <a:ext cx="744492" cy="24674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3837889" y="6065600"/>
            <a:ext cx="453409" cy="24674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4723372" y="6312348"/>
            <a:ext cx="1170352" cy="34788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ID/PW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16632" y="157463"/>
            <a:ext cx="6597352" cy="8820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708656" y="7962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스마트폰에서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65104" y="778779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이용하기 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 descr="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2145" y="346731"/>
            <a:ext cx="2381581" cy="168868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00810" y="1881077"/>
            <a:ext cx="6336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/>
              <a:t> </a:t>
            </a:r>
            <a:r>
              <a:rPr lang="en-US" altLang="ko-KR" sz="1400" dirty="0" smtClean="0"/>
              <a:t>(4) </a:t>
            </a:r>
            <a:r>
              <a:rPr lang="ko-KR" altLang="en-US" sz="1400" dirty="0" err="1" smtClean="0"/>
              <a:t>전자책</a:t>
            </a:r>
            <a:r>
              <a:rPr lang="ko-KR" altLang="en-US" sz="1400" dirty="0" smtClean="0"/>
              <a:t> 화면에서 원하는 </a:t>
            </a:r>
            <a:r>
              <a:rPr lang="ko-KR" altLang="en-US" sz="1400" dirty="0" smtClean="0"/>
              <a:t>책을 검색한 후 대출하기를 클릭합니다</a:t>
            </a:r>
            <a:r>
              <a:rPr lang="en-US" altLang="ko-KR" sz="14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(5) </a:t>
            </a:r>
            <a:r>
              <a:rPr lang="ko-KR" altLang="en-US" sz="1400" dirty="0" smtClean="0"/>
              <a:t>다운로드 </a:t>
            </a:r>
            <a:r>
              <a:rPr lang="ko-KR" altLang="en-US" sz="1400" dirty="0" smtClean="0"/>
              <a:t>받은 도서는 </a:t>
            </a:r>
            <a:r>
              <a:rPr lang="ko-KR" altLang="en-US" sz="1400" dirty="0" err="1" smtClean="0"/>
              <a:t>내서재를</a:t>
            </a:r>
            <a:r>
              <a:rPr lang="ko-KR" altLang="en-US" sz="1400" dirty="0" smtClean="0"/>
              <a:t> 통해 볼 수 있습니다</a:t>
            </a:r>
            <a:r>
              <a:rPr lang="en-US" altLang="ko-KR" sz="1400" dirty="0" smtClean="0"/>
              <a:t>.</a:t>
            </a:r>
            <a:r>
              <a:rPr lang="en-US" altLang="ko-KR" sz="1400" dirty="0" smtClean="0"/>
              <a:t> 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</p:txBody>
      </p:sp>
      <p:pic>
        <p:nvPicPr>
          <p:cNvPr id="7189" name="Picture 21" descr="http://ebook2.daegu.ac.kr/images/smt_help/nex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0613" y="4066057"/>
            <a:ext cx="219075" cy="190500"/>
          </a:xfrm>
          <a:prstGeom prst="rect">
            <a:avLst/>
          </a:prstGeom>
          <a:noFill/>
        </p:spPr>
      </p:pic>
      <p:pic>
        <p:nvPicPr>
          <p:cNvPr id="38" name="Picture 21" descr="http://ebook2.daegu.ac.kr/images/smt_help/nex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8845" y="4066057"/>
            <a:ext cx="219075" cy="190500"/>
          </a:xfrm>
          <a:prstGeom prst="rect">
            <a:avLst/>
          </a:prstGeom>
          <a:noFill/>
        </p:spPr>
      </p:pic>
      <p:pic>
        <p:nvPicPr>
          <p:cNvPr id="42" name="Picture 21" descr="http://ebook2.daegu.ac.kr/images/smt_help/nex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0613" y="7098595"/>
            <a:ext cx="219075" cy="190500"/>
          </a:xfrm>
          <a:prstGeom prst="rect">
            <a:avLst/>
          </a:prstGeom>
          <a:noFill/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3" y="2851395"/>
            <a:ext cx="1800000" cy="30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91" y="2851395"/>
            <a:ext cx="1800000" cy="30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3" y="6234499"/>
            <a:ext cx="1800000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86" y="2851395"/>
            <a:ext cx="1800000" cy="30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45" y="6227613"/>
            <a:ext cx="1800000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직사각형 22"/>
          <p:cNvSpPr/>
          <p:nvPr/>
        </p:nvSpPr>
        <p:spPr>
          <a:xfrm>
            <a:off x="116632" y="157463"/>
            <a:ext cx="6597352" cy="8820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192167" y="3617177"/>
            <a:ext cx="504056" cy="63938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3514261" y="4511239"/>
            <a:ext cx="774250" cy="25376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5013176" y="3809776"/>
            <a:ext cx="523410" cy="25376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995555" y="6844830"/>
            <a:ext cx="774250" cy="25376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708656" y="7962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스마트폰에서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65104" y="778779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이용하기 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2145" y="346731"/>
            <a:ext cx="2381581" cy="168868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60648" y="6087576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/>
              <a:t> </a:t>
            </a:r>
            <a:r>
              <a:rPr lang="en-US" altLang="ko-KR" sz="1400" dirty="0" smtClean="0"/>
              <a:t>(1) </a:t>
            </a:r>
            <a:r>
              <a:rPr lang="ko-KR" altLang="en-US" sz="1400" dirty="0" err="1" smtClean="0"/>
              <a:t>우리전자책의</a:t>
            </a:r>
            <a:r>
              <a:rPr lang="ko-KR" altLang="en-US" sz="1400" dirty="0" smtClean="0"/>
              <a:t> 경우 교보문고 </a:t>
            </a:r>
            <a:r>
              <a:rPr lang="ko-KR" altLang="en-US" sz="1400" dirty="0" err="1" smtClean="0"/>
              <a:t>전자책의</a:t>
            </a:r>
            <a:r>
              <a:rPr lang="ko-KR" altLang="en-US" sz="1400" dirty="0" smtClean="0"/>
              <a:t> 이용방법과 동일합니다</a:t>
            </a:r>
            <a:r>
              <a:rPr lang="en-US" altLang="ko-KR" sz="1400" dirty="0" smtClean="0"/>
              <a:t>. </a:t>
            </a:r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(2) </a:t>
            </a:r>
            <a:r>
              <a:rPr lang="ko-KR" altLang="en-US" sz="1400" dirty="0" err="1" smtClean="0"/>
              <a:t>우리전자책</a:t>
            </a:r>
            <a:r>
              <a:rPr lang="ko-KR" altLang="en-US" sz="1400" dirty="0" smtClean="0"/>
              <a:t> 홈페이지 </a:t>
            </a:r>
            <a:r>
              <a:rPr lang="ko-KR" altLang="en-US" sz="1400" dirty="0" smtClean="0"/>
              <a:t>좌측에 </a:t>
            </a:r>
            <a:r>
              <a:rPr lang="ko-KR" altLang="en-US" sz="1400" dirty="0" err="1" smtClean="0"/>
              <a:t>스마트폰</a:t>
            </a:r>
            <a:r>
              <a:rPr lang="ko-KR" altLang="en-US" sz="1400" dirty="0" smtClean="0"/>
              <a:t> 도우미가 있습니다</a:t>
            </a:r>
            <a:r>
              <a:rPr lang="en-US" altLang="ko-KR" sz="1400" dirty="0" smtClean="0"/>
              <a:t>. </a:t>
            </a:r>
            <a:r>
              <a:rPr lang="ko-KR" altLang="en-US" sz="1400" dirty="0" err="1" smtClean="0"/>
              <a:t>스마트폰</a:t>
            </a:r>
            <a:r>
              <a:rPr lang="ko-KR" altLang="en-US" sz="1400" dirty="0" smtClean="0"/>
              <a:t> 및 </a:t>
            </a:r>
            <a:r>
              <a:rPr lang="ko-KR" altLang="en-US" sz="1400" dirty="0" err="1" smtClean="0"/>
              <a:t>태블릿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PC </a:t>
            </a:r>
            <a:r>
              <a:rPr lang="ko-KR" altLang="en-US" sz="1400" dirty="0" smtClean="0"/>
              <a:t>이용방법이 상세히 나와 있으니 </a:t>
            </a:r>
            <a:r>
              <a:rPr lang="ko-KR" altLang="en-US" sz="1400" dirty="0" smtClean="0"/>
              <a:t>참조바랍니다</a:t>
            </a:r>
            <a:r>
              <a:rPr lang="en-US" altLang="ko-KR" sz="14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 </a:t>
            </a:r>
            <a:r>
              <a:rPr lang="ko-KR" altLang="en-US" sz="1400" dirty="0" smtClean="0"/>
              <a:t>감사합니다</a:t>
            </a:r>
            <a:r>
              <a:rPr lang="en-US" altLang="ko-KR" sz="1400" dirty="0" smtClean="0"/>
              <a:t>. </a:t>
            </a:r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** </a:t>
            </a:r>
            <a:r>
              <a:rPr lang="ko-KR" altLang="en-US" sz="1400" b="1" dirty="0" smtClean="0">
                <a:solidFill>
                  <a:schemeClr val="accent6">
                    <a:lumMod val="75000"/>
                  </a:schemeClr>
                </a:solidFill>
              </a:rPr>
              <a:t>문의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전자정보실 </a:t>
            </a:r>
            <a:r>
              <a:rPr lang="en-US" altLang="ko-KR" sz="1400" dirty="0" smtClean="0"/>
              <a:t>(850-5455, 5457)</a:t>
            </a:r>
            <a:endParaRPr lang="ko-KR" altLang="en-US" sz="1400" dirty="0"/>
          </a:p>
        </p:txBody>
      </p:sp>
      <p:pic>
        <p:nvPicPr>
          <p:cNvPr id="10" name="그림 9" descr="우리전자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656" y="1698381"/>
            <a:ext cx="6264696" cy="4163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직사각형 11"/>
          <p:cNvSpPr/>
          <p:nvPr/>
        </p:nvSpPr>
        <p:spPr>
          <a:xfrm>
            <a:off x="260325" y="3786613"/>
            <a:ext cx="1368475" cy="36003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3" name="직사각형 12"/>
          <p:cNvSpPr/>
          <p:nvPr/>
        </p:nvSpPr>
        <p:spPr>
          <a:xfrm>
            <a:off x="116632" y="157463"/>
            <a:ext cx="6597352" cy="8820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944562" y="79622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우리전자책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5104" y="778779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이용하기 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431</Words>
  <Application>Microsoft Office PowerPoint</Application>
  <PresentationFormat>화면 슬라이드 쇼(4:3)</PresentationFormat>
  <Paragraphs>79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이용방법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KYOBOBOOK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전자책  희망도서 신청하기</dc:title>
  <dc:creator>이수원</dc:creator>
  <cp:lastModifiedBy>user</cp:lastModifiedBy>
  <cp:revision>89</cp:revision>
  <dcterms:created xsi:type="dcterms:W3CDTF">2012-09-10T11:52:20Z</dcterms:created>
  <dcterms:modified xsi:type="dcterms:W3CDTF">2014-03-17T04:39:48Z</dcterms:modified>
</cp:coreProperties>
</file>