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9"/>
  </p:notesMasterIdLst>
  <p:sldIdLst>
    <p:sldId id="256" r:id="rId2"/>
    <p:sldId id="296" r:id="rId3"/>
    <p:sldId id="333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2" r:id="rId12"/>
    <p:sldId id="330" r:id="rId13"/>
    <p:sldId id="331" r:id="rId14"/>
    <p:sldId id="334" r:id="rId15"/>
    <p:sldId id="263" r:id="rId16"/>
    <p:sldId id="322" r:id="rId17"/>
    <p:sldId id="338" r:id="rId18"/>
    <p:sldId id="340" r:id="rId19"/>
    <p:sldId id="341" r:id="rId20"/>
    <p:sldId id="335" r:id="rId21"/>
    <p:sldId id="345" r:id="rId22"/>
    <p:sldId id="337" r:id="rId23"/>
    <p:sldId id="342" r:id="rId24"/>
    <p:sldId id="343" r:id="rId25"/>
    <p:sldId id="344" r:id="rId26"/>
    <p:sldId id="336" r:id="rId27"/>
    <p:sldId id="290" r:id="rId2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6784" autoAdjust="0"/>
  </p:normalViewPr>
  <p:slideViewPr>
    <p:cSldViewPr>
      <p:cViewPr varScale="1">
        <p:scale>
          <a:sx n="70" d="100"/>
          <a:sy n="70" d="100"/>
        </p:scale>
        <p:origin x="-1044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5C50B-0AB0-497B-9622-E03903EFE1D7}" type="datetimeFigureOut">
              <a:rPr lang="ko-KR" altLang="en-US" smtClean="0"/>
              <a:pPr/>
              <a:t>2011-12-01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70DD9-7663-4CCF-A757-501DDC7E4F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9909687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413" y="1728216"/>
            <a:ext cx="9906701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8340852" y="1298448"/>
            <a:ext cx="1069848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597902" y="1929384"/>
            <a:ext cx="554736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42950" y="4114800"/>
            <a:ext cx="1317498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73608" y="2212847"/>
            <a:ext cx="8588502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486400"/>
            <a:ext cx="69342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A46-37AA-4C8A-8D92-2E9D007BB8B5}" type="datetime1">
              <a:rPr lang="en-US" altLang="ko-KR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1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56" y="-1972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95300" y="649224"/>
            <a:ext cx="89154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828800"/>
            <a:ext cx="8915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1BAC-25DB-455C-9CCA-A5019691F697}" type="datetime1">
              <a:rPr lang="en-US" altLang="ko-KR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 flipV="1">
            <a:off x="0" y="5590646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 flipV="1">
            <a:off x="-56" y="5780271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826246" y="56418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9361170" y="5212080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307086" y="5641848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508748" y="274638"/>
            <a:ext cx="1901952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854952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8CF0AC-2364-4491-9A6D-089EFE410262}" type="datetime1">
              <a:rPr lang="en-US" altLang="ko-KR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95300" y="1801368"/>
            <a:ext cx="89154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7A9A-C620-4C91-B758-73B7377E5DB3}" type="datetime1">
              <a:rPr lang="en-US" altLang="ko-KR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846058" y="667512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538972" y="1353312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307086" y="786384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906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invGray">
          <a:xfrm>
            <a:off x="-56" y="0"/>
            <a:ext cx="9906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737092" y="3849624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8439912" y="4535424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326898" y="3840480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238250" y="5129785"/>
            <a:ext cx="7895082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238250" y="4425696"/>
            <a:ext cx="7895082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92BC-8CC3-4945-858A-043C902C6DE3}" type="datetime1">
              <a:rPr lang="en-US" altLang="ko-KR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906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413" y="228600"/>
            <a:ext cx="9906413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9004554" y="100584"/>
            <a:ext cx="663702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192262" y="173736"/>
            <a:ext cx="39624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27838" y="932688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874520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874520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152-01BF-4009-86D2-3B811566BF77}" type="datetime1">
              <a:rPr lang="en-US" altLang="ko-KR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624328"/>
            <a:ext cx="4376870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624328"/>
            <a:ext cx="4378590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1239-246E-4E7B-96B5-9FCA755A5B71}" type="datetime1">
              <a:rPr lang="en-US" altLang="ko-KR" smtClean="0"/>
              <a:pPr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915400" y="1005840"/>
            <a:ext cx="663702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340852" y="969264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307086" y="786384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95300" y="1874520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5032111" y="1874520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2719-A96E-4C4A-ABD3-334EAB53D32A}" type="datetime1">
              <a:rPr lang="en-US" altLang="ko-KR" smtClean="0"/>
              <a:pPr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 bwMode="invGray">
          <a:xfrm>
            <a:off x="-56" y="-1972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018" y="813816"/>
            <a:ext cx="89154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2382-5745-4D8B-9A75-6192F3378635}" type="datetime1">
              <a:rPr lang="en-US" altLang="ko-KR" smtClean="0"/>
              <a:pPr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6" y="-1972"/>
            <a:ext cx="9913228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47638" y="2841692"/>
            <a:ext cx="6891618" cy="1196340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80693" y="273050"/>
            <a:ext cx="8430006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246" y="1371600"/>
            <a:ext cx="5537729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788" y="1362456"/>
            <a:ext cx="2783586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537960"/>
            <a:ext cx="2311400" cy="246888"/>
          </a:xfrm>
        </p:spPr>
        <p:txBody>
          <a:bodyPr/>
          <a:lstStyle/>
          <a:p>
            <a:fld id="{92F4CF61-3A54-4A88-BE63-CE26506F9C92}" type="datetime1">
              <a:rPr lang="en-US" altLang="ko-KR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695950" y="987552"/>
            <a:ext cx="4041648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74548" y="1216152"/>
            <a:ext cx="5032248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762" y="1901952"/>
            <a:ext cx="4021836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537960"/>
            <a:ext cx="2311400" cy="246888"/>
          </a:xfrm>
        </p:spPr>
        <p:txBody>
          <a:bodyPr/>
          <a:lstStyle/>
          <a:p>
            <a:fld id="{B8AAB26C-D21A-40C0-A610-709B48A5CC64}" type="datetime1">
              <a:rPr lang="en-US" altLang="ko-KR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47638" y="2841692"/>
            <a:ext cx="6891618" cy="1196340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7429500" y="3886200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6270498" y="4572000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1317498" y="384048"/>
            <a:ext cx="79248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915962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56" y="0"/>
            <a:ext cx="9915962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9530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537960"/>
            <a:ext cx="23114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41070-5398-49A8-896C-525639683D93}" type="datetime1">
              <a:rPr lang="en-US" altLang="ko-KR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537960"/>
            <a:ext cx="31369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537960"/>
            <a:ext cx="23114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ya1210@gmail.com" TargetMode="External"/><Relationship Id="rId2" Type="http://schemas.openxmlformats.org/officeDocument/2006/relationships/hyperlink" Target="mailto:mapplus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nspatial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coding.co.k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.sujiewon.co.kr/" TargetMode="External"/><Relationship Id="rId2" Type="http://schemas.openxmlformats.org/officeDocument/2006/relationships/hyperlink" Target="http://www.teleatlas.com/OurProducts/MapEnhancementProducts/Geocoding/index.htm?Lang=KO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o.go.kr/" TargetMode="External"/><Relationship Id="rId2" Type="http://schemas.openxmlformats.org/officeDocument/2006/relationships/hyperlink" Target="https://www.code.go.k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v.naver.com/openapi/" TargetMode="External"/><Relationship Id="rId2" Type="http://schemas.openxmlformats.org/officeDocument/2006/relationships/hyperlink" Target="http://code.google.com/intl/ko/apis/loader/signu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na.daum.net/api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service.sujiewon.co.kr/" TargetMode="External"/><Relationship Id="rId3" Type="http://schemas.openxmlformats.org/officeDocument/2006/relationships/hyperlink" Target="http://dna.daum.net/griffin/do/DevDocs/read?bbsId=DevDocs&amp;articleId=27" TargetMode="External"/><Relationship Id="rId7" Type="http://schemas.openxmlformats.org/officeDocument/2006/relationships/hyperlink" Target="http://www.geocoding.co.kr/" TargetMode="External"/><Relationship Id="rId2" Type="http://schemas.openxmlformats.org/officeDocument/2006/relationships/hyperlink" Target="http://code.google.com/intl/ko-KR/apis/maps/documentation/geocod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iness.com/gcoder/html/search/search1.htm" TargetMode="External"/><Relationship Id="rId5" Type="http://schemas.openxmlformats.org/officeDocument/2006/relationships/hyperlink" Target="http://kr.open.gugi.yahoo.com/document/geocooder.php" TargetMode="External"/><Relationship Id="rId4" Type="http://schemas.openxmlformats.org/officeDocument/2006/relationships/hyperlink" Target="http://dev.naver.com/openapi/apis/map/javascript/reference#Geocod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na.daum.net/griffin/do/DevDocs/read?bbsId=DevDocs&amp;articleId=2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ev.naver.com/openapi/apis/map/javascript/reference#Geocod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intl/ko-KR/apis/maps/documentation/geocodin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kr.open.gugi.yahoo.com/document/geocooder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iness.com/gcoder/html/search/search1.htm" TargetMode="External"/><Relationship Id="rId2" Type="http://schemas.openxmlformats.org/officeDocument/2006/relationships/hyperlink" Target="http://www.kainess.com/gcoder/html/search/search1.htm?ADDRES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b="0" dirty="0" smtClean="0"/>
              <a:t>GeoCoding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906000" cy="1517298"/>
          </a:xfrm>
        </p:spPr>
        <p:txBody>
          <a:bodyPr>
            <a:noAutofit/>
          </a:bodyPr>
          <a:lstStyle/>
          <a:p>
            <a:pPr algn="ctr"/>
            <a:r>
              <a:rPr lang="en-US" altLang="ko-KR" dirty="0" smtClean="0">
                <a:latin typeface="+mj-ea"/>
                <a:ea typeface="+mj-ea"/>
              </a:rPr>
              <a:t>2011.12.02</a:t>
            </a:r>
          </a:p>
          <a:p>
            <a:pPr algn="ctr"/>
            <a:r>
              <a:rPr lang="ko-KR" altLang="en-US" dirty="0" err="1" smtClean="0">
                <a:latin typeface="+mj-ea"/>
                <a:ea typeface="+mj-ea"/>
              </a:rPr>
              <a:t>이민파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박주용</a:t>
            </a:r>
            <a:endParaRPr lang="en-US" altLang="ko-KR" dirty="0" smtClean="0">
              <a:latin typeface="+mj-ea"/>
              <a:ea typeface="+mj-ea"/>
            </a:endParaRPr>
          </a:p>
          <a:p>
            <a:pPr algn="ctr"/>
            <a:r>
              <a:rPr lang="en-US" altLang="ko-KR" dirty="0" smtClean="0">
                <a:latin typeface="+mj-ea"/>
                <a:ea typeface="+mj-ea"/>
                <a:hlinkClick r:id="rId2"/>
              </a:rPr>
              <a:t>mapplus@gmail.com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en-US" altLang="ko-KR" dirty="0" smtClean="0">
                <a:latin typeface="+mj-ea"/>
                <a:ea typeface="+mj-ea"/>
                <a:hlinkClick r:id="rId3"/>
              </a:rPr>
              <a:t>jya1210@gmail.com</a:t>
            </a:r>
            <a:endParaRPr lang="en-US" altLang="ko-KR" dirty="0" smtClean="0">
              <a:latin typeface="+mj-ea"/>
              <a:ea typeface="+mj-ea"/>
            </a:endParaRPr>
          </a:p>
          <a:p>
            <a:pPr algn="ctr"/>
            <a:r>
              <a:rPr lang="en-US" altLang="ko-KR" dirty="0" smtClean="0">
                <a:latin typeface="+mj-ea"/>
                <a:ea typeface="+mj-ea"/>
              </a:rPr>
              <a:t>Team Blog: </a:t>
            </a:r>
            <a:r>
              <a:rPr lang="en-US" altLang="ko-KR" dirty="0" smtClean="0">
                <a:latin typeface="+mj-ea"/>
                <a:ea typeface="+mj-ea"/>
                <a:hlinkClick r:id="rId4"/>
              </a:rPr>
              <a:t>http://onspatial.com</a:t>
            </a:r>
            <a:endParaRPr lang="ko-KR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ko-KR" altLang="ko-KR" sz="2800" dirty="0"/>
              <a:t>특징</a:t>
            </a:r>
          </a:p>
          <a:p>
            <a:pPr lvl="0"/>
            <a:r>
              <a:rPr lang="ko-KR" altLang="ko-KR" sz="2800" dirty="0"/>
              <a:t>주소정제 및 지오코딩 외</a:t>
            </a:r>
            <a:r>
              <a:rPr lang="en-US" altLang="ko-KR" sz="2800" dirty="0"/>
              <a:t> Data Enrichment(</a:t>
            </a:r>
            <a:r>
              <a:rPr lang="ko-KR" altLang="ko-KR" sz="2800" u="sng" dirty="0"/>
              <a:t>고객의 사회</a:t>
            </a:r>
            <a:r>
              <a:rPr lang="en-US" altLang="ko-KR" sz="2800" u="sng" dirty="0"/>
              <a:t>/</a:t>
            </a:r>
            <a:r>
              <a:rPr lang="ko-KR" altLang="ko-KR" sz="2800" u="sng" dirty="0"/>
              <a:t>경제적 특성을 분석할 수 있는 다양한 정보 추가제공</a:t>
            </a:r>
            <a:r>
              <a:rPr lang="en-US" altLang="ko-KR" sz="2800" dirty="0"/>
              <a:t>) </a:t>
            </a:r>
            <a:r>
              <a:rPr lang="ko-KR" altLang="ko-KR" sz="2800" dirty="0"/>
              <a:t>기능 제공</a:t>
            </a:r>
          </a:p>
          <a:p>
            <a:pPr lvl="0"/>
            <a:r>
              <a:rPr lang="ko-KR" altLang="ko-KR" sz="2800" dirty="0"/>
              <a:t>약</a:t>
            </a:r>
            <a:r>
              <a:rPr lang="en-US" altLang="ko-KR" sz="2800" dirty="0"/>
              <a:t> 43</a:t>
            </a:r>
            <a:r>
              <a:rPr lang="ko-KR" altLang="ko-KR" sz="2800" dirty="0" err="1"/>
              <a:t>만건</a:t>
            </a:r>
            <a:r>
              <a:rPr lang="ko-KR" altLang="ko-KR" sz="2800" dirty="0"/>
              <a:t> 이상의 전국 아파트 별칭 데이터 보유</a:t>
            </a:r>
          </a:p>
          <a:p>
            <a:pPr lvl="0"/>
            <a:r>
              <a:rPr lang="ko-KR" altLang="ko-KR" sz="2800" dirty="0"/>
              <a:t>아파트 </a:t>
            </a:r>
            <a:r>
              <a:rPr lang="ko-KR" altLang="ko-KR" sz="2800" dirty="0" err="1"/>
              <a:t>동별</a:t>
            </a:r>
            <a:r>
              <a:rPr lang="en-US" altLang="ko-KR" sz="2800" dirty="0"/>
              <a:t> Geo-coding </a:t>
            </a:r>
            <a:r>
              <a:rPr lang="ko-KR" altLang="ko-KR" sz="2800" dirty="0"/>
              <a:t>처리가 가능한 전국</a:t>
            </a:r>
            <a:r>
              <a:rPr lang="en-US" altLang="ko-KR" sz="2800" dirty="0"/>
              <a:t> 31</a:t>
            </a:r>
            <a:r>
              <a:rPr lang="ko-KR" altLang="ko-KR" sz="2800" dirty="0"/>
              <a:t>만 여개의 아파트 </a:t>
            </a:r>
            <a:r>
              <a:rPr lang="ko-KR" altLang="ko-KR" sz="2800" dirty="0" err="1"/>
              <a:t>동좌표</a:t>
            </a:r>
            <a:r>
              <a:rPr lang="ko-KR" altLang="ko-KR" sz="2800" dirty="0"/>
              <a:t> 확보</a:t>
            </a:r>
          </a:p>
          <a:p>
            <a:pPr lvl="0"/>
            <a:r>
              <a:rPr lang="ko-KR" altLang="ko-KR" sz="2800" u="sng" dirty="0" err="1"/>
              <a:t>개별지</a:t>
            </a:r>
            <a:r>
              <a:rPr lang="ko-KR" altLang="ko-KR" sz="2800" u="sng" dirty="0"/>
              <a:t> 공시지가</a:t>
            </a:r>
            <a:r>
              <a:rPr lang="en-US" altLang="ko-KR" sz="2800" u="sng" dirty="0"/>
              <a:t>, </a:t>
            </a:r>
            <a:r>
              <a:rPr lang="ko-KR" altLang="ko-KR" sz="2800" u="sng" dirty="0"/>
              <a:t>토지이용 실태</a:t>
            </a:r>
            <a:r>
              <a:rPr lang="en-US" altLang="ko-KR" sz="2800" u="sng" dirty="0"/>
              <a:t>, </a:t>
            </a:r>
            <a:r>
              <a:rPr lang="ko-KR" altLang="ko-KR" sz="2800" u="sng" dirty="0"/>
              <a:t>공동주택 평형</a:t>
            </a:r>
            <a:r>
              <a:rPr lang="en-US" altLang="ko-KR" sz="2800" u="sng" dirty="0"/>
              <a:t>/</a:t>
            </a:r>
            <a:r>
              <a:rPr lang="ko-KR" altLang="ko-KR" sz="2800" u="sng" dirty="0"/>
              <a:t>공시지가 등의 부가정보 제공</a:t>
            </a:r>
            <a:endParaRPr lang="en-US" altLang="ko-KR" sz="2800" u="sng" dirty="0"/>
          </a:p>
          <a:p>
            <a:pPr lvl="0"/>
            <a:endParaRPr lang="ko-KR" altLang="ko-KR" sz="2800" dirty="0"/>
          </a:p>
          <a:p>
            <a:pPr lvl="0"/>
            <a:r>
              <a:rPr lang="ko-KR" altLang="ko-KR" sz="2800" dirty="0"/>
              <a:t>요청 </a:t>
            </a:r>
          </a:p>
          <a:p>
            <a:r>
              <a:rPr lang="en-US" altLang="ko-KR" sz="2800" dirty="0">
                <a:hlinkClick r:id="rId2"/>
              </a:rPr>
              <a:t>http://www.geocoding.co.kr</a:t>
            </a:r>
            <a:r>
              <a:rPr lang="en-US" altLang="ko-KR" sz="2800" dirty="0" smtClean="0">
                <a:hlinkClick r:id="rId2"/>
              </a:rPr>
              <a:t>/</a:t>
            </a:r>
            <a:endParaRPr lang="ko-KR" altLang="en-US" sz="26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r>
              <a:rPr lang="ko-KR" altLang="en-US" dirty="0" smtClean="0"/>
              <a:t>지오코딩 서비스 사례 </a:t>
            </a:r>
            <a:r>
              <a:rPr lang="en-US" altLang="ko-KR" dirty="0" smtClean="0"/>
              <a:t>- </a:t>
            </a:r>
            <a:r>
              <a:rPr lang="en-US" altLang="ko-KR" dirty="0" err="1"/>
              <a:t>OpenMate</a:t>
            </a:r>
            <a:r>
              <a:rPr lang="en-US" altLang="ko-KR" dirty="0"/>
              <a:t> XGA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en-US" sz="2400" dirty="0" err="1"/>
              <a:t>수지원넷</a:t>
            </a:r>
            <a:r>
              <a:rPr lang="ko-KR" altLang="en-US" sz="2400" dirty="0"/>
              <a:t> 소프트</a:t>
            </a:r>
            <a:endParaRPr lang="en-US" altLang="ko-KR" sz="2400" dirty="0"/>
          </a:p>
          <a:p>
            <a:pPr lvl="0"/>
            <a:r>
              <a:rPr lang="ko-KR" altLang="en-US" sz="2400" dirty="0"/>
              <a:t>주소정제 및 주소변환</a:t>
            </a:r>
            <a:r>
              <a:rPr lang="en-US" altLang="ko-KR" sz="2400" dirty="0"/>
              <a:t>(</a:t>
            </a:r>
            <a:r>
              <a:rPr lang="ko-KR" altLang="en-US" sz="2400" dirty="0"/>
              <a:t>지번주소 </a:t>
            </a:r>
            <a:r>
              <a:rPr lang="en-US" altLang="ko-KR" sz="2400" dirty="0">
                <a:sym typeface="Wingdings" pitchFamily="2" charset="2"/>
              </a:rPr>
              <a:t></a:t>
            </a:r>
            <a:r>
              <a:rPr lang="ko-KR" altLang="en-US" sz="2400" dirty="0">
                <a:sym typeface="Wingdings" pitchFamily="2" charset="2"/>
              </a:rPr>
              <a:t>새주소</a:t>
            </a:r>
            <a:r>
              <a:rPr lang="en-US" altLang="ko-KR" sz="2400" dirty="0">
                <a:sym typeface="Wingdings" pitchFamily="2" charset="2"/>
              </a:rPr>
              <a:t>) </a:t>
            </a:r>
            <a:r>
              <a:rPr lang="ko-KR" altLang="en-US" sz="2400" dirty="0">
                <a:sym typeface="Wingdings" pitchFamily="2" charset="2"/>
              </a:rPr>
              <a:t>서비스</a:t>
            </a:r>
            <a:endParaRPr lang="en-US" altLang="ko-KR" sz="2400" dirty="0">
              <a:hlinkClick r:id="rId2"/>
            </a:endParaRPr>
          </a:p>
          <a:p>
            <a:r>
              <a:rPr lang="en-US" altLang="ko-KR" sz="2400" dirty="0">
                <a:hlinkClick r:id="rId3"/>
              </a:rPr>
              <a:t>http://service.sujiewon.co.kr</a:t>
            </a:r>
            <a:endParaRPr lang="en-US" altLang="ko-KR" sz="2400" dirty="0"/>
          </a:p>
          <a:p>
            <a:endParaRPr lang="en-US" altLang="ko-KR" sz="2400" dirty="0"/>
          </a:p>
          <a:p>
            <a:pPr lvl="0"/>
            <a:r>
              <a:rPr lang="ko-KR" altLang="en-US" sz="2400" dirty="0"/>
              <a:t>기타 </a:t>
            </a:r>
            <a:r>
              <a:rPr lang="en-US" altLang="ko-KR" sz="2400" dirty="0"/>
              <a:t>Tele Atlas(</a:t>
            </a:r>
            <a:r>
              <a:rPr lang="en-US" altLang="ko-KR" sz="2400" dirty="0">
                <a:hlinkClick r:id="rId2"/>
              </a:rPr>
              <a:t>http://www.teleatlas.com/OurProducts/MapEnhancementProducts/Geocoding/index.htm?Lang=KOR</a:t>
            </a:r>
            <a:r>
              <a:rPr lang="en-US" altLang="ko-KR" sz="2400" dirty="0"/>
              <a:t>), </a:t>
            </a:r>
            <a:r>
              <a:rPr lang="ko-KR" altLang="ko-KR" sz="2400" dirty="0"/>
              <a:t>국민은행</a:t>
            </a:r>
            <a:r>
              <a:rPr lang="en-US" altLang="ko-KR" sz="2400" dirty="0"/>
              <a:t>, SK</a:t>
            </a:r>
            <a:r>
              <a:rPr lang="ko-KR" altLang="ko-KR" sz="2400" dirty="0" err="1"/>
              <a:t>마케팅엔컴퍼니</a:t>
            </a:r>
            <a:r>
              <a:rPr lang="ko-KR" altLang="ko-KR" sz="2400" dirty="0"/>
              <a:t> 등 금융 관련 업계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r>
              <a:rPr lang="ko-KR" altLang="en-US" dirty="0" smtClean="0"/>
              <a:t>지오코딩 서비스 사례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기타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ko-KR" altLang="ko-KR" sz="1700" dirty="0"/>
              <a:t>지오코딩에 필요한 </a:t>
            </a:r>
            <a:r>
              <a:rPr lang="ko-KR" altLang="ko-KR" sz="1700" dirty="0" err="1"/>
              <a:t>원자료는</a:t>
            </a:r>
            <a:r>
              <a:rPr lang="ko-KR" altLang="ko-KR" sz="1700" dirty="0"/>
              <a:t> 주로 공공기관</a:t>
            </a:r>
            <a:r>
              <a:rPr lang="en-US" altLang="ko-KR" sz="1700" dirty="0"/>
              <a:t>(</a:t>
            </a:r>
            <a:r>
              <a:rPr lang="ko-KR" altLang="ko-KR" sz="1700" dirty="0" err="1"/>
              <a:t>국토해양부</a:t>
            </a:r>
            <a:r>
              <a:rPr lang="en-US" altLang="ko-KR" sz="1700" dirty="0"/>
              <a:t>, </a:t>
            </a:r>
            <a:r>
              <a:rPr lang="ko-KR" altLang="ko-KR" sz="1700" dirty="0" err="1"/>
              <a:t>행안부</a:t>
            </a:r>
            <a:r>
              <a:rPr lang="ko-KR" altLang="ko-KR" sz="1700" dirty="0"/>
              <a:t> 등</a:t>
            </a:r>
            <a:r>
              <a:rPr lang="en-US" altLang="ko-KR" sz="1700" dirty="0"/>
              <a:t>)</a:t>
            </a:r>
            <a:r>
              <a:rPr lang="ko-KR" altLang="ko-KR" sz="1700" dirty="0"/>
              <a:t>에서 구축 및 </a:t>
            </a:r>
            <a:r>
              <a:rPr lang="ko-KR" altLang="ko-KR" sz="1700" dirty="0" smtClean="0"/>
              <a:t>유지관리</a:t>
            </a:r>
            <a:endParaRPr lang="ko-KR" altLang="ko-KR" sz="1700" dirty="0"/>
          </a:p>
          <a:p>
            <a:pPr lvl="0"/>
            <a:r>
              <a:rPr lang="ko-KR" altLang="ko-KR" sz="1700" dirty="0" err="1"/>
              <a:t>국토해양부에서</a:t>
            </a:r>
            <a:r>
              <a:rPr lang="ko-KR" altLang="ko-KR" sz="1700" dirty="0"/>
              <a:t> 구축한 한국토지정보시스템</a:t>
            </a:r>
            <a:r>
              <a:rPr lang="en-US" altLang="ko-KR" sz="1700" dirty="0"/>
              <a:t>(KLIS)</a:t>
            </a:r>
            <a:r>
              <a:rPr lang="ko-KR" altLang="ko-KR" sz="1700" dirty="0"/>
              <a:t>의 행정동</a:t>
            </a:r>
            <a:r>
              <a:rPr lang="en-US" altLang="ko-KR" sz="1700" dirty="0"/>
              <a:t>/</a:t>
            </a:r>
            <a:r>
              <a:rPr lang="ko-KR" altLang="ko-KR" sz="1700" dirty="0" err="1"/>
              <a:t>법정동</a:t>
            </a:r>
            <a:r>
              <a:rPr lang="ko-KR" altLang="ko-KR" sz="1700" dirty="0"/>
              <a:t> 테이블 및 지적도</a:t>
            </a:r>
            <a:r>
              <a:rPr lang="en-US" altLang="ko-KR" sz="1700" dirty="0"/>
              <a:t>(</a:t>
            </a:r>
            <a:r>
              <a:rPr lang="ko-KR" altLang="ko-KR" sz="1700" dirty="0"/>
              <a:t>연속지적</a:t>
            </a:r>
            <a:r>
              <a:rPr lang="en-US" altLang="ko-KR" sz="1700" dirty="0"/>
              <a:t>/</a:t>
            </a:r>
            <a:r>
              <a:rPr lang="ko-KR" altLang="ko-KR" sz="1700" dirty="0"/>
              <a:t>편집지적</a:t>
            </a:r>
            <a:r>
              <a:rPr lang="en-US" altLang="ko-KR" sz="1700" dirty="0"/>
              <a:t>) </a:t>
            </a:r>
            <a:r>
              <a:rPr lang="ko-KR" altLang="ko-KR" sz="1700" dirty="0"/>
              <a:t>데이터 수집</a:t>
            </a:r>
          </a:p>
          <a:p>
            <a:pPr lvl="0"/>
            <a:r>
              <a:rPr lang="en-US" altLang="ko-KR" sz="1700" dirty="0"/>
              <a:t>KLIS</a:t>
            </a:r>
            <a:r>
              <a:rPr lang="ko-KR" altLang="ko-KR" sz="1700" dirty="0"/>
              <a:t>를 활용한 시스템</a:t>
            </a:r>
            <a:r>
              <a:rPr lang="en-US" altLang="ko-KR" sz="1700" dirty="0"/>
              <a:t>(</a:t>
            </a:r>
            <a:r>
              <a:rPr lang="ko-KR" altLang="ko-KR" sz="1700" dirty="0"/>
              <a:t>예</a:t>
            </a:r>
            <a:r>
              <a:rPr lang="en-US" altLang="ko-KR" sz="1700" dirty="0"/>
              <a:t>: LH</a:t>
            </a:r>
            <a:r>
              <a:rPr lang="ko-KR" altLang="ko-KR" sz="1700" dirty="0"/>
              <a:t>공사의</a:t>
            </a:r>
            <a:r>
              <a:rPr lang="en-US" altLang="ko-KR" sz="1700" dirty="0"/>
              <a:t> SDW </a:t>
            </a:r>
            <a:r>
              <a:rPr lang="ko-KR" altLang="ko-KR" sz="1700" dirty="0"/>
              <a:t>등</a:t>
            </a:r>
            <a:r>
              <a:rPr lang="en-US" altLang="ko-KR" sz="1700" dirty="0"/>
              <a:t>)</a:t>
            </a:r>
            <a:r>
              <a:rPr lang="ko-KR" altLang="ko-KR" sz="1700" dirty="0"/>
              <a:t>으로부터 법정동의 기반이 되는 지적도</a:t>
            </a:r>
            <a:r>
              <a:rPr lang="en-US" altLang="ko-KR" sz="1700" dirty="0"/>
              <a:t>(</a:t>
            </a:r>
            <a:r>
              <a:rPr lang="ko-KR" altLang="ko-KR" sz="1700" dirty="0"/>
              <a:t>연속지적</a:t>
            </a:r>
            <a:r>
              <a:rPr lang="en-US" altLang="ko-KR" sz="1700" dirty="0"/>
              <a:t>/</a:t>
            </a:r>
            <a:r>
              <a:rPr lang="ko-KR" altLang="ko-KR" sz="1700" dirty="0"/>
              <a:t>편집지적 등</a:t>
            </a:r>
            <a:r>
              <a:rPr lang="en-US" altLang="ko-KR" sz="1700" dirty="0"/>
              <a:t>) </a:t>
            </a:r>
            <a:r>
              <a:rPr lang="ko-KR" altLang="ko-KR" sz="1700" dirty="0"/>
              <a:t>데이터 수집</a:t>
            </a:r>
          </a:p>
          <a:p>
            <a:pPr lvl="0"/>
            <a:r>
              <a:rPr lang="ko-KR" altLang="ko-KR" sz="1700" dirty="0" smtClean="0"/>
              <a:t>행정표준코드관리시스템</a:t>
            </a:r>
            <a:r>
              <a:rPr lang="en-US" altLang="ko-KR" sz="1700" dirty="0"/>
              <a:t>(</a:t>
            </a:r>
            <a:r>
              <a:rPr lang="en-US" altLang="ko-KR" sz="1700" dirty="0">
                <a:hlinkClick r:id="rId2"/>
              </a:rPr>
              <a:t>https://www.code.go.kr/ </a:t>
            </a:r>
            <a:r>
              <a:rPr lang="en-US" altLang="ko-KR" sz="1700" dirty="0"/>
              <a:t>)</a:t>
            </a:r>
            <a:r>
              <a:rPr lang="ko-KR" altLang="ko-KR" sz="1700" dirty="0"/>
              <a:t>의 법정동 코드목록조회를 통하여 변경된 법정동의 최신자료를 주기적으로 다운받을 수 있으며</a:t>
            </a:r>
            <a:r>
              <a:rPr lang="en-US" altLang="ko-KR" sz="1700" dirty="0"/>
              <a:t>, </a:t>
            </a:r>
            <a:r>
              <a:rPr lang="ko-KR" altLang="ko-KR" sz="1700" dirty="0"/>
              <a:t>과거 이력자료 포함 </a:t>
            </a:r>
            <a:r>
              <a:rPr lang="ko-KR" altLang="ko-KR" sz="1700" dirty="0" smtClean="0"/>
              <a:t>필수</a:t>
            </a:r>
            <a:endParaRPr lang="en-US" altLang="ko-KR" sz="1700" dirty="0" smtClean="0"/>
          </a:p>
          <a:p>
            <a:r>
              <a:rPr lang="ko-KR" altLang="ko-KR" sz="1700" dirty="0" err="1"/>
              <a:t>행안부에서</a:t>
            </a:r>
            <a:r>
              <a:rPr lang="ko-KR" altLang="ko-KR" sz="1700" dirty="0"/>
              <a:t> 관리하는 새주소 안내 포털</a:t>
            </a:r>
            <a:r>
              <a:rPr lang="en-US" altLang="ko-KR" sz="1700" dirty="0"/>
              <a:t>(</a:t>
            </a:r>
            <a:r>
              <a:rPr lang="ko-KR" altLang="ko-KR" sz="1700" dirty="0" err="1"/>
              <a:t>도로명</a:t>
            </a:r>
            <a:r>
              <a:rPr lang="ko-KR" altLang="ko-KR" sz="1700" dirty="0"/>
              <a:t> 및 건물번호 체계</a:t>
            </a:r>
            <a:r>
              <a:rPr lang="en-US" altLang="ko-KR" sz="1700" dirty="0"/>
              <a:t>, </a:t>
            </a:r>
            <a:r>
              <a:rPr lang="en-US" altLang="ko-KR" sz="1700" dirty="0">
                <a:hlinkClick r:id="rId3"/>
              </a:rPr>
              <a:t>http://www.juso.go.kr/</a:t>
            </a:r>
            <a:r>
              <a:rPr lang="en-US" altLang="ko-KR" sz="1700" dirty="0"/>
              <a:t>)</a:t>
            </a:r>
            <a:r>
              <a:rPr lang="ko-KR" altLang="ko-KR" sz="1700" dirty="0"/>
              <a:t>에서 주기적으로 새주소와 지번의 매칭테이블을 제공하며</a:t>
            </a:r>
            <a:r>
              <a:rPr lang="en-US" altLang="ko-KR" sz="1700" dirty="0"/>
              <a:t>, </a:t>
            </a:r>
            <a:r>
              <a:rPr lang="ko-KR" altLang="ko-KR" sz="1700" dirty="0"/>
              <a:t>오프라인 신청을 통해 공간자료</a:t>
            </a:r>
            <a:r>
              <a:rPr lang="en-US" altLang="ko-KR" sz="1700" dirty="0"/>
              <a:t>(</a:t>
            </a:r>
            <a:r>
              <a:rPr lang="ko-KR" altLang="ko-KR" sz="1700" dirty="0"/>
              <a:t>도로</a:t>
            </a:r>
            <a:r>
              <a:rPr lang="en-US" altLang="ko-KR" sz="1700" dirty="0"/>
              <a:t>, </a:t>
            </a:r>
            <a:r>
              <a:rPr lang="ko-KR" altLang="ko-KR" sz="1700" dirty="0"/>
              <a:t>건물 등의 주제도</a:t>
            </a:r>
            <a:r>
              <a:rPr lang="en-US" altLang="ko-KR" sz="1700" dirty="0"/>
              <a:t>)</a:t>
            </a:r>
            <a:r>
              <a:rPr lang="ko-KR" altLang="ko-KR" sz="1700" dirty="0"/>
              <a:t>를 받을 수 있음</a:t>
            </a:r>
          </a:p>
          <a:p>
            <a:pPr lvl="0"/>
            <a:r>
              <a:rPr lang="ko-KR" altLang="ko-KR" sz="1700" dirty="0" err="1"/>
              <a:t>국토해양부와</a:t>
            </a:r>
            <a:r>
              <a:rPr lang="en-US" altLang="ko-KR" sz="1700" dirty="0"/>
              <a:t> LH</a:t>
            </a:r>
            <a:r>
              <a:rPr lang="ko-KR" altLang="ko-KR" sz="1700" dirty="0"/>
              <a:t>공사에서 구축중인 건물통합정보</a:t>
            </a:r>
            <a:r>
              <a:rPr lang="en-US" altLang="ko-KR" sz="1700" dirty="0"/>
              <a:t> </a:t>
            </a:r>
            <a:r>
              <a:rPr lang="ko-KR" altLang="ko-KR" sz="1700" dirty="0"/>
              <a:t>수집이 필요하며</a:t>
            </a:r>
            <a:r>
              <a:rPr lang="en-US" altLang="ko-KR" sz="1700" dirty="0"/>
              <a:t>, </a:t>
            </a:r>
            <a:r>
              <a:rPr lang="ko-KR" altLang="ko-KR" sz="1700" dirty="0"/>
              <a:t>건물통합정보가 구축되면 건물 형태·위치 등 지도정보와 함께 지번·구조·용도·층수·사용승인일·건폐율·용적률 등의 건축물대장의 주요정보를 취득 가능</a:t>
            </a:r>
            <a:r>
              <a:rPr lang="en-US" altLang="ko-KR" sz="1700" dirty="0"/>
              <a:t> – </a:t>
            </a:r>
            <a:r>
              <a:rPr lang="ko-KR" altLang="en-US" sz="1700" dirty="0"/>
              <a:t>부가가치를 높일 수 </a:t>
            </a:r>
            <a:r>
              <a:rPr lang="ko-KR" altLang="en-US" sz="1700" dirty="0" smtClean="0"/>
              <a:t>있음</a:t>
            </a:r>
            <a:endParaRPr lang="ko-KR" altLang="ko-KR" sz="1700" dirty="0"/>
          </a:p>
          <a:p>
            <a:r>
              <a:rPr lang="ko-KR" altLang="ko-KR" sz="1700" dirty="0"/>
              <a:t>전체적으로</a:t>
            </a:r>
            <a:r>
              <a:rPr lang="en-US" altLang="ko-KR" sz="1700" dirty="0"/>
              <a:t>, </a:t>
            </a:r>
            <a:r>
              <a:rPr lang="ko-KR" altLang="ko-KR" sz="1700" dirty="0"/>
              <a:t>현 시점의 데이터 뿐 아니라 과거 자료를 취득하여 지번 </a:t>
            </a:r>
            <a:r>
              <a:rPr lang="ko-KR" altLang="ko-KR" sz="1700" dirty="0" err="1"/>
              <a:t>매칭율을</a:t>
            </a:r>
            <a:r>
              <a:rPr lang="ko-KR" altLang="ko-KR" sz="1700" dirty="0"/>
              <a:t> 높일 수 있도록 데이터 수집이 이루어져야 함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r>
              <a:rPr lang="ko-KR" altLang="en-US" dirty="0" smtClean="0"/>
              <a:t>지오코딩을 위한 기반 데이터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r>
              <a:rPr lang="ko-KR" altLang="en-US" dirty="0"/>
              <a:t>기관별 </a:t>
            </a:r>
            <a:r>
              <a:rPr lang="ko-KR" altLang="en-US" dirty="0" smtClean="0"/>
              <a:t>기반 데이터</a:t>
            </a:r>
            <a:endParaRPr lang="ko-KR" altLang="en-US" dirty="0"/>
          </a:p>
        </p:txBody>
      </p:sp>
      <p:graphicFrame>
        <p:nvGraphicFramePr>
          <p:cNvPr id="6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88504" y="1349684"/>
          <a:ext cx="8784976" cy="503164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43421"/>
                <a:gridCol w="2198826"/>
                <a:gridCol w="2224690"/>
                <a:gridCol w="1206414"/>
                <a:gridCol w="482565"/>
                <a:gridCol w="482565"/>
                <a:gridCol w="723848"/>
                <a:gridCol w="822647"/>
              </a:tblGrid>
              <a:tr h="204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b="1" dirty="0">
                          <a:solidFill>
                            <a:schemeClr val="bg1"/>
                          </a:solidFill>
                        </a:rPr>
                        <a:t>구분</a:t>
                      </a:r>
                      <a:endParaRPr lang="ko-KR" sz="1100" b="1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DB</a:t>
                      </a:r>
                      <a:r>
                        <a:rPr lang="ko-KR" sz="1100" b="1" dirty="0">
                          <a:solidFill>
                            <a:schemeClr val="bg1"/>
                          </a:solidFill>
                        </a:rPr>
                        <a:t>명</a:t>
                      </a:r>
                      <a:endParaRPr lang="ko-KR" sz="1100" b="1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b="1" dirty="0" err="1">
                          <a:solidFill>
                            <a:schemeClr val="bg1"/>
                          </a:solidFill>
                        </a:rPr>
                        <a:t>시스템명</a:t>
                      </a:r>
                      <a:endParaRPr lang="ko-KR" sz="1100" b="1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b="1" dirty="0">
                          <a:solidFill>
                            <a:schemeClr val="bg1"/>
                          </a:solidFill>
                        </a:rPr>
                        <a:t>관리기관</a:t>
                      </a:r>
                      <a:endParaRPr lang="ko-KR" sz="1100" b="1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b="1" dirty="0">
                          <a:solidFill>
                            <a:schemeClr val="bg1"/>
                          </a:solidFill>
                        </a:rPr>
                        <a:t>범위</a:t>
                      </a:r>
                      <a:endParaRPr lang="ko-KR" sz="1100" b="1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b="1" dirty="0">
                          <a:solidFill>
                            <a:schemeClr val="bg1"/>
                          </a:solidFill>
                        </a:rPr>
                        <a:t>주기 </a:t>
                      </a:r>
                      <a:endParaRPr lang="ko-KR" sz="1100" b="1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b="1" dirty="0">
                          <a:solidFill>
                            <a:schemeClr val="bg1"/>
                          </a:solidFill>
                        </a:rPr>
                        <a:t>유형</a:t>
                      </a:r>
                      <a:endParaRPr lang="ko-KR" sz="1100" b="1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b="1" dirty="0">
                          <a:solidFill>
                            <a:schemeClr val="bg1"/>
                          </a:solidFill>
                        </a:rPr>
                        <a:t>제공방법</a:t>
                      </a:r>
                      <a:endParaRPr lang="ko-KR" sz="1100" b="1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2779">
                <a:tc rowSpan="9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dirty="0"/>
                        <a:t>필수</a:t>
                      </a:r>
                      <a:endParaRPr lang="ko-KR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dirty="0"/>
                        <a:t>지적도</a:t>
                      </a:r>
                      <a:r>
                        <a:rPr lang="en-US" sz="1100" dirty="0"/>
                        <a:t>(</a:t>
                      </a:r>
                      <a:r>
                        <a:rPr lang="ko-KR" sz="1100" dirty="0"/>
                        <a:t>연속</a:t>
                      </a:r>
                      <a:r>
                        <a:rPr lang="en-US" sz="1100" dirty="0"/>
                        <a:t>/</a:t>
                      </a:r>
                      <a:r>
                        <a:rPr lang="ko-KR" sz="1100" dirty="0"/>
                        <a:t>편집</a:t>
                      </a:r>
                      <a:r>
                        <a:rPr lang="en-US" sz="1100" dirty="0"/>
                        <a:t>)</a:t>
                      </a:r>
                      <a:endParaRPr lang="ko-KR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/>
                        <a:t>KLIS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국토해양부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수시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/>
                        <a:t>Polygon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토지특성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/>
                        <a:t>KLIS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국토해양부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수시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행정동</a:t>
                      </a:r>
                      <a:r>
                        <a:rPr lang="en-US" sz="1100"/>
                        <a:t>/</a:t>
                      </a:r>
                      <a:r>
                        <a:rPr lang="ko-KR" sz="1100"/>
                        <a:t>법정동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/>
                        <a:t>KLIS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국토해양부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수시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시군구</a:t>
                      </a:r>
                      <a:r>
                        <a:rPr lang="en-US" sz="1100"/>
                        <a:t>/</a:t>
                      </a:r>
                      <a:r>
                        <a:rPr lang="ko-KR" sz="1100"/>
                        <a:t>읍면동</a:t>
                      </a:r>
                      <a:r>
                        <a:rPr lang="en-US" sz="1100"/>
                        <a:t>/</a:t>
                      </a:r>
                      <a:r>
                        <a:rPr lang="ko-KR" sz="1100"/>
                        <a:t>동리 행정경계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/>
                        <a:t>KLIS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국토해양부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수시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dirty="0" err="1"/>
                        <a:t>법정동</a:t>
                      </a:r>
                      <a:r>
                        <a:rPr lang="en-US" sz="1100" dirty="0"/>
                        <a:t>/</a:t>
                      </a:r>
                      <a:r>
                        <a:rPr lang="ko-KR" sz="1100" dirty="0" err="1"/>
                        <a:t>행정동</a:t>
                      </a:r>
                      <a:endParaRPr lang="ko-KR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행정표준코드관리시스템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행정안전부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수시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dirty="0" smtClean="0"/>
                        <a:t>새주소</a:t>
                      </a:r>
                      <a:r>
                        <a:rPr lang="en-US" altLang="ko-KR" sz="1100" dirty="0" smtClean="0"/>
                        <a:t>-</a:t>
                      </a:r>
                      <a:r>
                        <a:rPr lang="ko-KR" sz="1100" dirty="0" smtClean="0"/>
                        <a:t>우편번호</a:t>
                      </a:r>
                      <a:r>
                        <a:rPr lang="en-US" altLang="ko-KR" sz="1100" dirty="0" smtClean="0"/>
                        <a:t> </a:t>
                      </a:r>
                      <a:r>
                        <a:rPr lang="ko-KR" altLang="en-US" sz="1100" dirty="0" smtClean="0"/>
                        <a:t>매칭테이블</a:t>
                      </a:r>
                      <a:endParaRPr lang="ko-KR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인터넷우체국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수시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dirty="0"/>
                        <a:t>우편번호</a:t>
                      </a:r>
                      <a:endParaRPr lang="ko-KR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dirty="0"/>
                        <a:t>인터넷우체국</a:t>
                      </a:r>
                      <a:endParaRPr lang="ko-KR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dirty="0"/>
                        <a:t>전국</a:t>
                      </a:r>
                      <a:endParaRPr lang="ko-KR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dirty="0"/>
                        <a:t>수시</a:t>
                      </a:r>
                      <a:endParaRPr lang="ko-KR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dirty="0"/>
                        <a:t>속성</a:t>
                      </a:r>
                      <a:endParaRPr lang="ko-KR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다량배달처지번및동의어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인터넷우체국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수시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dirty="0" smtClean="0"/>
                        <a:t>새주소</a:t>
                      </a:r>
                      <a:r>
                        <a:rPr lang="en-US" altLang="ko-KR" sz="1100" dirty="0" smtClean="0"/>
                        <a:t>-</a:t>
                      </a:r>
                      <a:r>
                        <a:rPr lang="ko-KR" sz="1100" dirty="0" smtClean="0"/>
                        <a:t>지번</a:t>
                      </a:r>
                      <a:r>
                        <a:rPr lang="en-US" altLang="ko-KR" sz="1100" dirty="0" smtClean="0"/>
                        <a:t> </a:t>
                      </a:r>
                      <a:r>
                        <a:rPr lang="ko-KR" sz="1100" dirty="0" smtClean="0"/>
                        <a:t>매칭테이블</a:t>
                      </a:r>
                      <a:endParaRPr lang="ko-KR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새주소관리시스템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행정안전부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수시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row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dirty="0"/>
                        <a:t>보완</a:t>
                      </a:r>
                      <a:endParaRPr lang="ko-KR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상호업종</a:t>
                      </a:r>
                      <a:r>
                        <a:rPr lang="en-US" sz="1100"/>
                        <a:t> DB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/>
                        <a:t>KT 114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수시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dirty="0"/>
                        <a:t>상업용 건물 및 오피스텔 기준시가</a:t>
                      </a:r>
                      <a:endParaRPr lang="ko-KR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국세청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표준지공시지가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부동산공시가격 알리미 서비스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국토해양부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년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웹페이지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개별공시지가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/>
                        <a:t>KLIS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시군구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년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웹페이지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공동주택 공시가격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dirty="0" smtClean="0"/>
                        <a:t>공동주택공시가격</a:t>
                      </a:r>
                      <a:r>
                        <a:rPr lang="en-US" altLang="ko-KR" sz="1100" dirty="0" smtClean="0"/>
                        <a:t> </a:t>
                      </a:r>
                      <a:r>
                        <a:rPr lang="ko-KR" sz="1100" dirty="0" smtClean="0"/>
                        <a:t>열람시스템</a:t>
                      </a:r>
                      <a:endParaRPr lang="ko-KR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국토해양부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년</a:t>
                      </a:r>
                      <a:r>
                        <a:rPr lang="en-US" sz="1100"/>
                        <a:t>2</a:t>
                      </a:r>
                      <a:r>
                        <a:rPr lang="ko-KR" sz="1100"/>
                        <a:t>회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웹페이지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표준단독주택가격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부동산공시가격 알리미 서비스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한국감정평가협회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년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웹페이지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9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은행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전국은행연합회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수시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웹페이지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9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중소기업정보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중소기업현황정보시스템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중소기업청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수시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웹페이지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9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아파트 및 분양권 시세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/>
                        <a:t>KB </a:t>
                      </a:r>
                      <a:r>
                        <a:rPr lang="ko-KR" sz="1100"/>
                        <a:t>아파트시세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국민은행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수시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웹페이지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9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병원정보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의료기관위치정보시스템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대한병원협회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수시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웹페이지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79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sz="9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dirty="0"/>
                        <a:t>학교</a:t>
                      </a:r>
                      <a:endParaRPr lang="ko-KR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dirty="0" err="1"/>
                        <a:t>학교알리미서비스</a:t>
                      </a:r>
                      <a:endParaRPr lang="ko-KR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교육과학기술부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전국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수시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/>
                        <a:t>속성</a:t>
                      </a:r>
                      <a:endParaRPr lang="ko-KR" sz="1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100" dirty="0" err="1"/>
                        <a:t>웹페이지</a:t>
                      </a:r>
                      <a:endParaRPr lang="ko-KR" sz="1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59952" marR="5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74" y="3438145"/>
            <a:ext cx="8928955" cy="135293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Part 1: </a:t>
            </a:r>
            <a:r>
              <a:rPr lang="en-US" altLang="ko-KR" dirty="0" err="1" smtClean="0"/>
              <a:t>Geocoding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프로그램 설치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포털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Daum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Naver</a:t>
            </a:r>
            <a:r>
              <a:rPr lang="en-US" altLang="ko-KR" dirty="0" smtClean="0"/>
              <a:t>, Google)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OpenAPI</a:t>
            </a:r>
            <a:r>
              <a:rPr lang="ko-KR" altLang="en-US" dirty="0" smtClean="0"/>
              <a:t>를 이용하여 </a:t>
            </a:r>
            <a:r>
              <a:rPr lang="en-US" altLang="ko-KR" dirty="0" smtClean="0"/>
              <a:t>ArcGIS 10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MDB </a:t>
            </a:r>
            <a:r>
              <a:rPr lang="ko-KR" altLang="en-US" dirty="0" smtClean="0"/>
              <a:t>기반에 </a:t>
            </a:r>
            <a:r>
              <a:rPr lang="en-US" altLang="ko-KR" dirty="0" smtClean="0"/>
              <a:t>GeoCoding </a:t>
            </a:r>
            <a:r>
              <a:rPr lang="ko-KR" altLang="en-US" dirty="0" smtClean="0"/>
              <a:t>작업을 수행</a:t>
            </a:r>
            <a:endParaRPr lang="en-US" altLang="ko-KR" dirty="0" smtClean="0"/>
          </a:p>
          <a:p>
            <a:r>
              <a:rPr lang="ko-KR" altLang="en-US" dirty="0" err="1" smtClean="0"/>
              <a:t>라이센스는</a:t>
            </a:r>
            <a:r>
              <a:rPr lang="ko-KR" altLang="en-US" dirty="0" smtClean="0"/>
              <a:t> 없으나 대용량 사용에는 제약</a:t>
            </a:r>
            <a:endParaRPr lang="en-US" altLang="ko-KR" dirty="0" smtClean="0"/>
          </a:p>
          <a:p>
            <a:r>
              <a:rPr lang="en-US" altLang="ko-KR" dirty="0" smtClean="0"/>
              <a:t>Open API Key </a:t>
            </a:r>
            <a:r>
              <a:rPr lang="ko-KR" altLang="en-US" dirty="0" smtClean="0"/>
              <a:t>발급</a:t>
            </a:r>
            <a:endParaRPr lang="en-US" altLang="ko-KR" dirty="0"/>
          </a:p>
          <a:p>
            <a:pPr>
              <a:buNone/>
            </a:pPr>
            <a:r>
              <a:rPr lang="ko-KR" altLang="en-US" sz="2600" dirty="0" smtClean="0"/>
              <a:t> </a:t>
            </a:r>
            <a:r>
              <a:rPr lang="en-US" altLang="ko-KR" sz="2600" dirty="0" smtClean="0"/>
              <a:t>- </a:t>
            </a:r>
            <a:r>
              <a:rPr lang="ko-KR" altLang="en-US" sz="2600" dirty="0" err="1" smtClean="0"/>
              <a:t>구글</a:t>
            </a:r>
            <a:r>
              <a:rPr lang="ko-KR" altLang="en-US" sz="2600" dirty="0" smtClean="0"/>
              <a:t> </a:t>
            </a:r>
            <a:r>
              <a:rPr lang="en-US" altLang="ko-KR" sz="2600" dirty="0"/>
              <a:t>Open API </a:t>
            </a:r>
            <a:r>
              <a:rPr lang="en-US" altLang="ko-KR" sz="2600" dirty="0" smtClean="0"/>
              <a:t>Key: </a:t>
            </a:r>
            <a:r>
              <a:rPr lang="en-US" altLang="ko-KR" sz="2600" dirty="0">
                <a:hlinkClick r:id="rId2"/>
              </a:rPr>
              <a:t>http://code.google.com/intl/ko/apis/loader/signup.html</a:t>
            </a:r>
            <a:endParaRPr lang="en-US" altLang="ko-KR" sz="2600" dirty="0"/>
          </a:p>
          <a:p>
            <a:pPr>
              <a:buNone/>
            </a:pPr>
            <a:r>
              <a:rPr lang="ko-KR" altLang="en-US" sz="2600" dirty="0" smtClean="0"/>
              <a:t> </a:t>
            </a:r>
            <a:r>
              <a:rPr lang="en-US" altLang="ko-KR" sz="2600" dirty="0" smtClean="0"/>
              <a:t>- </a:t>
            </a:r>
            <a:r>
              <a:rPr lang="ko-KR" altLang="en-US" sz="2600" dirty="0" err="1" smtClean="0"/>
              <a:t>네이버</a:t>
            </a:r>
            <a:r>
              <a:rPr lang="ko-KR" altLang="en-US" sz="2600" dirty="0" smtClean="0"/>
              <a:t> </a:t>
            </a:r>
            <a:r>
              <a:rPr lang="en-US" altLang="ko-KR" sz="2600" dirty="0"/>
              <a:t>Open API </a:t>
            </a:r>
            <a:r>
              <a:rPr lang="en-US" altLang="ko-KR" sz="2600" dirty="0" smtClean="0"/>
              <a:t>Key: </a:t>
            </a:r>
            <a:r>
              <a:rPr lang="en-US" altLang="ko-KR" sz="2600" dirty="0">
                <a:hlinkClick r:id="rId3"/>
              </a:rPr>
              <a:t>http://dev.naver.com/openapi/</a:t>
            </a:r>
            <a:endParaRPr lang="en-US" altLang="ko-KR" sz="2600" dirty="0"/>
          </a:p>
          <a:p>
            <a:pPr>
              <a:buNone/>
            </a:pPr>
            <a:r>
              <a:rPr lang="ko-KR" altLang="en-US" sz="2600" dirty="0" smtClean="0"/>
              <a:t> </a:t>
            </a:r>
            <a:r>
              <a:rPr lang="en-US" altLang="ko-KR" sz="2600" dirty="0" smtClean="0"/>
              <a:t>- </a:t>
            </a:r>
            <a:r>
              <a:rPr lang="ko-KR" altLang="en-US" sz="2600" dirty="0" smtClean="0"/>
              <a:t>다음 </a:t>
            </a:r>
            <a:r>
              <a:rPr lang="en-US" altLang="ko-KR" sz="2600" dirty="0"/>
              <a:t>Open API </a:t>
            </a:r>
            <a:r>
              <a:rPr lang="en-US" altLang="ko-KR" sz="2600" dirty="0" smtClean="0"/>
              <a:t>Key: </a:t>
            </a:r>
            <a:r>
              <a:rPr lang="en-US" altLang="ko-KR" sz="2600" dirty="0" smtClean="0">
                <a:hlinkClick r:id="rId4"/>
              </a:rPr>
              <a:t>http</a:t>
            </a:r>
            <a:r>
              <a:rPr lang="en-US" altLang="ko-KR" sz="2600" dirty="0">
                <a:hlinkClick r:id="rId4"/>
              </a:rPr>
              <a:t>://</a:t>
            </a:r>
            <a:r>
              <a:rPr lang="en-US" altLang="ko-KR" sz="2600" dirty="0" smtClean="0">
                <a:hlinkClick r:id="rId4"/>
              </a:rPr>
              <a:t>dna.daum.net/apis</a:t>
            </a:r>
            <a:endParaRPr lang="ko-KR" altLang="en-US" sz="2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프로그램 개요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프로그램 설치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70" y="3268549"/>
            <a:ext cx="4032448" cy="33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238" y="2780928"/>
            <a:ext cx="39578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488504" y="1763524"/>
            <a:ext cx="8811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프로그램 설치폴더의 </a:t>
            </a:r>
            <a:r>
              <a:rPr lang="en-US" altLang="ko-KR" dirty="0" err="1" smtClean="0"/>
              <a:t>OnSpatial.ArcGIS.GeoCoding.Setup.msi</a:t>
            </a:r>
            <a:r>
              <a:rPr lang="en-US" altLang="ko-KR" dirty="0" smtClean="0"/>
              <a:t>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setup.exe </a:t>
            </a:r>
            <a:r>
              <a:rPr lang="ko-KR" altLang="en-US" dirty="0" smtClean="0"/>
              <a:t>실행 </a:t>
            </a:r>
            <a:endParaRPr lang="ko-KR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5573" y="2348880"/>
            <a:ext cx="378196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프로그램 등록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200472" y="3356992"/>
            <a:ext cx="5876925" cy="2819400"/>
            <a:chOff x="416496" y="2204864"/>
            <a:chExt cx="5876925" cy="2819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496" y="2204864"/>
              <a:ext cx="5876925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직사각형 9"/>
            <p:cNvSpPr/>
            <p:nvPr/>
          </p:nvSpPr>
          <p:spPr>
            <a:xfrm>
              <a:off x="3944888" y="4077073"/>
              <a:ext cx="1944216" cy="2160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080" y="2348880"/>
            <a:ext cx="3724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272480" y="1124744"/>
            <a:ext cx="9289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탐색기를 열고 </a:t>
            </a:r>
            <a:r>
              <a:rPr lang="en-US" altLang="ko-KR" dirty="0" smtClean="0"/>
              <a:t>C:\Program Files\</a:t>
            </a:r>
            <a:r>
              <a:rPr lang="en-US" altLang="ko-KR" dirty="0" err="1" smtClean="0"/>
              <a:t>OnSpatial</a:t>
            </a:r>
            <a:r>
              <a:rPr lang="en-US" altLang="ko-KR" dirty="0" smtClean="0"/>
              <a:t>\</a:t>
            </a:r>
            <a:r>
              <a:rPr lang="en-US" altLang="ko-KR" dirty="0" err="1" smtClean="0"/>
              <a:t>ArcGIS.GeoCoding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폴더로 이동하여 </a:t>
            </a:r>
            <a:r>
              <a:rPr lang="en-US" altLang="ko-KR" dirty="0" err="1" smtClean="0"/>
              <a:t>OnSpatial.ArcGIS.GeoCoding.dll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더블클릭 후 아래 그림과 같이 </a:t>
            </a:r>
            <a:r>
              <a:rPr lang="en-US" altLang="ko-KR" dirty="0" smtClean="0"/>
              <a:t>ArcGIS Desktop</a:t>
            </a:r>
            <a:r>
              <a:rPr lang="ko-KR" altLang="en-US" dirty="0" smtClean="0"/>
              <a:t>에서 사용가능하도록 등록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자동 등록이 </a:t>
            </a:r>
            <a:r>
              <a:rPr lang="ko-KR" altLang="en-US" dirty="0" err="1" smtClean="0"/>
              <a:t>안되는</a:t>
            </a:r>
            <a:r>
              <a:rPr lang="ko-KR" altLang="en-US" dirty="0" smtClean="0"/>
              <a:t> 경우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72480" y="1475492"/>
            <a:ext cx="928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만약 자동등록이 </a:t>
            </a:r>
            <a:r>
              <a:rPr lang="ko-KR" altLang="en-US" dirty="0" err="1" smtClean="0"/>
              <a:t>안되는</a:t>
            </a:r>
            <a:r>
              <a:rPr lang="ko-KR" altLang="en-US" dirty="0" smtClean="0"/>
              <a:t> 경우에는 연결 프로그램 창에서 </a:t>
            </a:r>
            <a:r>
              <a:rPr lang="en-US" altLang="ko-KR" dirty="0" smtClean="0"/>
              <a:t>C:\Program Files\Common Files\ArcGIS\bin </a:t>
            </a:r>
            <a:r>
              <a:rPr lang="ko-KR" altLang="en-US" dirty="0" smtClean="0"/>
              <a:t>폴더의 </a:t>
            </a:r>
            <a:r>
              <a:rPr lang="en-US" altLang="ko-KR" dirty="0" smtClean="0"/>
              <a:t>ESRIRegAsm.exe</a:t>
            </a:r>
            <a:r>
              <a:rPr lang="ko-KR" altLang="en-US" dirty="0" smtClean="0"/>
              <a:t>를 선택 후 등록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2492896"/>
            <a:ext cx="756242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040" y="2204864"/>
            <a:ext cx="4396541" cy="29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3368824" y="5661248"/>
            <a:ext cx="1944216" cy="216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>
            <a:stCxn id="16" idx="0"/>
          </p:cNvCxnSpPr>
          <p:nvPr/>
        </p:nvCxnSpPr>
        <p:spPr>
          <a:xfrm flipH="1" flipV="1">
            <a:off x="6249144" y="3212976"/>
            <a:ext cx="2916324" cy="122413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8697416" y="4437112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/>
          <p:cNvCxnSpPr>
            <a:stCxn id="16" idx="2"/>
            <a:endCxn id="11" idx="3"/>
          </p:cNvCxnSpPr>
          <p:nvPr/>
        </p:nvCxnSpPr>
        <p:spPr>
          <a:xfrm flipH="1">
            <a:off x="5313040" y="4653136"/>
            <a:ext cx="3852428" cy="11161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70" y="1993343"/>
            <a:ext cx="7560840" cy="468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ArcMap 10 </a:t>
            </a:r>
            <a:r>
              <a:rPr lang="ko-KR" altLang="en-US" dirty="0" smtClean="0"/>
              <a:t>실행 후 확인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72480" y="1268760"/>
            <a:ext cx="928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Customize </a:t>
            </a:r>
            <a:r>
              <a:rPr lang="en-US" altLang="ko-KR" dirty="0" smtClean="0">
                <a:sym typeface="Wingdings" pitchFamily="2" charset="2"/>
              </a:rPr>
              <a:t> Customize Mode… </a:t>
            </a:r>
            <a:r>
              <a:rPr lang="ko-KR" altLang="en-US" dirty="0" smtClean="0">
                <a:sym typeface="Wingdings" pitchFamily="2" charset="2"/>
              </a:rPr>
              <a:t>메뉴 실행 후 다음 그림과 같이 </a:t>
            </a:r>
            <a:r>
              <a:rPr lang="en-US" altLang="ko-KR" dirty="0" smtClean="0">
                <a:sym typeface="Wingdings" pitchFamily="2" charset="2"/>
              </a:rPr>
              <a:t>Commands </a:t>
            </a:r>
            <a:r>
              <a:rPr lang="ko-KR" altLang="en-US" dirty="0" smtClean="0">
                <a:sym typeface="Wingdings" pitchFamily="2" charset="2"/>
              </a:rPr>
              <a:t>탭에서 선택 후 </a:t>
            </a:r>
            <a:r>
              <a:rPr lang="en-US" altLang="ko-KR" dirty="0" smtClean="0">
                <a:sym typeface="Wingdings" pitchFamily="2" charset="2"/>
              </a:rPr>
              <a:t>Drag &amp; Drop</a:t>
            </a:r>
            <a:endParaRPr lang="ko-KR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274" y="3429000"/>
            <a:ext cx="427520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직선 화살표 연결선 10"/>
          <p:cNvCxnSpPr>
            <a:stCxn id="12" idx="0"/>
            <a:endCxn id="17" idx="1"/>
          </p:cNvCxnSpPr>
          <p:nvPr/>
        </p:nvCxnSpPr>
        <p:spPr>
          <a:xfrm>
            <a:off x="4638234" y="3043450"/>
            <a:ext cx="2419649" cy="134133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3918154" y="3043450"/>
            <a:ext cx="1440160" cy="169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057883" y="4293097"/>
            <a:ext cx="1937981" cy="1833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934379" y="2465600"/>
            <a:ext cx="151216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>
            <a:stCxn id="17" idx="0"/>
            <a:endCxn id="20" idx="2"/>
          </p:cNvCxnSpPr>
          <p:nvPr/>
        </p:nvCxnSpPr>
        <p:spPr>
          <a:xfrm flipH="1" flipV="1">
            <a:off x="6690463" y="2681624"/>
            <a:ext cx="1336411" cy="161147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GeoCoding</a:t>
            </a:r>
          </a:p>
          <a:p>
            <a:r>
              <a:rPr lang="ko-KR" altLang="en-US" sz="4400" dirty="0" smtClean="0"/>
              <a:t>프로그램 설치</a:t>
            </a:r>
            <a:endParaRPr lang="en-US" altLang="ko-KR" sz="4400" dirty="0" smtClean="0"/>
          </a:p>
          <a:p>
            <a:r>
              <a:rPr lang="ko-KR" altLang="en-US" sz="4400" dirty="0" smtClean="0"/>
              <a:t>프로그램 사용법</a:t>
            </a:r>
            <a:endParaRPr lang="en-US" altLang="ko-KR" sz="4400" dirty="0" smtClean="0"/>
          </a:p>
          <a:p>
            <a:endParaRPr lang="en-US" altLang="ko-KR" sz="44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순서</a:t>
            </a:r>
            <a:endParaRPr lang="ko-KR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74" y="3438145"/>
            <a:ext cx="8928955" cy="135293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Part 1: </a:t>
            </a:r>
            <a:r>
              <a:rPr lang="en-US" altLang="ko-KR" dirty="0" err="1" smtClean="0"/>
              <a:t>Geocoding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실행하기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엑셀로 주소</a:t>
            </a:r>
            <a:r>
              <a:rPr lang="en-US" altLang="ko-KR" dirty="0"/>
              <a:t>(</a:t>
            </a:r>
            <a:r>
              <a:rPr lang="ko-KR" altLang="en-US" dirty="0"/>
              <a:t>소방서 등 주제별</a:t>
            </a:r>
            <a:r>
              <a:rPr lang="en-US" altLang="ko-KR" dirty="0"/>
              <a:t>)</a:t>
            </a:r>
            <a:r>
              <a:rPr lang="ko-KR" altLang="en-US" dirty="0"/>
              <a:t> 정리</a:t>
            </a:r>
            <a:endParaRPr lang="en-US" altLang="ko-KR" dirty="0"/>
          </a:p>
          <a:p>
            <a:r>
              <a:rPr lang="en-US" altLang="ko-KR" dirty="0"/>
              <a:t>MDB(Microsoft Access Database)</a:t>
            </a:r>
            <a:r>
              <a:rPr lang="ko-KR" altLang="en-US" dirty="0"/>
              <a:t>로 변환</a:t>
            </a:r>
            <a:endParaRPr lang="en-US" altLang="ko-KR" dirty="0"/>
          </a:p>
          <a:p>
            <a:r>
              <a:rPr lang="en-US" altLang="ko-KR" dirty="0"/>
              <a:t>MDB</a:t>
            </a:r>
            <a:r>
              <a:rPr lang="ko-KR" altLang="en-US" dirty="0"/>
              <a:t>의 필드 정보 정리 </a:t>
            </a:r>
            <a:r>
              <a:rPr lang="en-US" altLang="ko-KR" dirty="0"/>
              <a:t>– </a:t>
            </a:r>
            <a:r>
              <a:rPr lang="ko-KR" altLang="en-US" dirty="0"/>
              <a:t>길이</a:t>
            </a:r>
            <a:r>
              <a:rPr lang="en-US" altLang="ko-KR" dirty="0"/>
              <a:t>, </a:t>
            </a:r>
            <a:r>
              <a:rPr lang="ko-KR" altLang="en-US" dirty="0"/>
              <a:t>이름 등</a:t>
            </a:r>
            <a:endParaRPr lang="en-US" altLang="ko-KR" dirty="0"/>
          </a:p>
          <a:p>
            <a:r>
              <a:rPr lang="en-US" altLang="ko-KR" dirty="0"/>
              <a:t>ArcMap</a:t>
            </a:r>
            <a:r>
              <a:rPr lang="ko-KR" altLang="en-US" dirty="0"/>
              <a:t>에서 좌표 계산</a:t>
            </a:r>
            <a:endParaRPr lang="en-US" altLang="ko-KR" dirty="0"/>
          </a:p>
          <a:p>
            <a:r>
              <a:rPr lang="en-US" altLang="ko-KR" dirty="0"/>
              <a:t>Shapefile, Personal GDB </a:t>
            </a:r>
            <a:r>
              <a:rPr lang="ko-KR" altLang="en-US" dirty="0"/>
              <a:t>등 포인트 데이터로 변환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준비 과정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지오코딩 실행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980728"/>
            <a:ext cx="7637767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지오코딩 결과 보기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628800"/>
            <a:ext cx="74771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024" y="980728"/>
            <a:ext cx="3672408" cy="57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1424607" y="5349922"/>
            <a:ext cx="1823559" cy="218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>
            <a:stCxn id="7" idx="3"/>
            <a:endCxn id="2050" idx="1"/>
          </p:cNvCxnSpPr>
          <p:nvPr/>
        </p:nvCxnSpPr>
        <p:spPr>
          <a:xfrm flipV="1">
            <a:off x="3248166" y="3851058"/>
            <a:ext cx="1920858" cy="160804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내보내기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1340768"/>
            <a:ext cx="7718447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1988840"/>
            <a:ext cx="39147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224809" y="5301208"/>
            <a:ext cx="1565556" cy="239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>
            <a:stCxn id="8" idx="3"/>
            <a:endCxn id="3075" idx="1"/>
          </p:cNvCxnSpPr>
          <p:nvPr/>
        </p:nvCxnSpPr>
        <p:spPr>
          <a:xfrm flipV="1">
            <a:off x="4790365" y="3579515"/>
            <a:ext cx="450667" cy="184158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r>
              <a:rPr lang="ko-KR" altLang="en-US" dirty="0" smtClean="0"/>
              <a:t>필요한 경우 좌표변환</a:t>
            </a:r>
            <a:r>
              <a:rPr lang="en-US" altLang="ko-KR" dirty="0" smtClean="0"/>
              <a:t>: </a:t>
            </a:r>
            <a:r>
              <a:rPr lang="en-US" altLang="ko-KR" sz="1600" dirty="0" smtClean="0"/>
              <a:t>WGS84 </a:t>
            </a:r>
            <a:r>
              <a:rPr lang="ko-KR" altLang="en-US" sz="1600" dirty="0" smtClean="0"/>
              <a:t>경위도를 한국측지계 중부원점으로 예</a:t>
            </a:r>
            <a:endParaRPr lang="ko-KR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6312"/>
            <a:ext cx="9906000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0952" y="2204864"/>
            <a:ext cx="5129335" cy="397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ko-KR" altLang="en-US" dirty="0"/>
          </a:p>
          <a:p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://code.google.com/intl/ko-KR/apis/maps/documentation/geocoding</a:t>
            </a:r>
            <a:r>
              <a:rPr lang="en-US" altLang="ko-KR" dirty="0" smtClean="0">
                <a:hlinkClick r:id="rId2"/>
              </a:rPr>
              <a:t>/</a:t>
            </a:r>
            <a:endParaRPr lang="en-US" altLang="ko-KR" dirty="0" smtClean="0"/>
          </a:p>
          <a:p>
            <a:r>
              <a:rPr lang="en-US" altLang="ko-KR" dirty="0" smtClean="0">
                <a:hlinkClick r:id="rId3"/>
              </a:rPr>
              <a:t>http</a:t>
            </a:r>
            <a:r>
              <a:rPr lang="en-US" altLang="ko-KR" dirty="0">
                <a:hlinkClick r:id="rId3"/>
              </a:rPr>
              <a:t>://</a:t>
            </a:r>
            <a:r>
              <a:rPr lang="en-US" altLang="ko-KR" dirty="0" smtClean="0">
                <a:hlinkClick r:id="rId3"/>
              </a:rPr>
              <a:t>dna.daum.net/griffin/do/DevDocs/read?bbsId=DevDocs&amp;articleId=27</a:t>
            </a:r>
            <a:endParaRPr lang="en-US" altLang="ko-KR" dirty="0"/>
          </a:p>
          <a:p>
            <a:r>
              <a:rPr lang="en-US" altLang="ko-KR" dirty="0">
                <a:hlinkClick r:id="rId4"/>
              </a:rPr>
              <a:t>http://</a:t>
            </a:r>
            <a:r>
              <a:rPr lang="en-US" altLang="ko-KR" dirty="0" smtClean="0">
                <a:hlinkClick r:id="rId4"/>
              </a:rPr>
              <a:t>dev.naver.com/openapi/apis/map/javascript/reference#Geocode</a:t>
            </a:r>
            <a:endParaRPr lang="en-US" altLang="ko-KR" dirty="0"/>
          </a:p>
          <a:p>
            <a:r>
              <a:rPr lang="en-US" altLang="ko-KR" dirty="0">
                <a:hlinkClick r:id="rId2"/>
              </a:rPr>
              <a:t>http://code.google.com/intl/ko-KR/apis/maps/documentation/geocoding</a:t>
            </a:r>
            <a:r>
              <a:rPr lang="en-US" altLang="ko-KR" dirty="0" smtClean="0">
                <a:hlinkClick r:id="rId2"/>
              </a:rPr>
              <a:t>/</a:t>
            </a:r>
            <a:endParaRPr lang="en-US" altLang="ko-KR" dirty="0" smtClean="0"/>
          </a:p>
          <a:p>
            <a:r>
              <a:rPr lang="en-US" altLang="ko-KR" dirty="0" smtClean="0">
                <a:hlinkClick r:id="rId5"/>
              </a:rPr>
              <a:t>http</a:t>
            </a:r>
            <a:r>
              <a:rPr lang="en-US" altLang="ko-KR" dirty="0">
                <a:hlinkClick r:id="rId5"/>
              </a:rPr>
              <a:t>://</a:t>
            </a:r>
            <a:r>
              <a:rPr lang="en-US" altLang="ko-KR" dirty="0" smtClean="0">
                <a:hlinkClick r:id="rId5"/>
              </a:rPr>
              <a:t>kr.open.gugi.yahoo.com/document/geocooder.php</a:t>
            </a:r>
            <a:endParaRPr lang="en-US" altLang="ko-KR" dirty="0" smtClean="0"/>
          </a:p>
          <a:p>
            <a:r>
              <a:rPr lang="en-US" altLang="ko-KR" dirty="0" smtClean="0">
                <a:hlinkClick r:id="rId6"/>
              </a:rPr>
              <a:t>http</a:t>
            </a:r>
            <a:r>
              <a:rPr lang="en-US" altLang="ko-KR" dirty="0">
                <a:hlinkClick r:id="rId6"/>
              </a:rPr>
              <a:t>://</a:t>
            </a:r>
            <a:r>
              <a:rPr lang="en-US" altLang="ko-KR" dirty="0" smtClean="0">
                <a:hlinkClick r:id="rId6"/>
              </a:rPr>
              <a:t>www.kainess.com/gcoder/html/search/search1.htm</a:t>
            </a:r>
            <a:endParaRPr lang="en-US" altLang="ko-KR" dirty="0" smtClean="0"/>
          </a:p>
          <a:p>
            <a:r>
              <a:rPr lang="en-US" altLang="ko-KR" dirty="0" smtClean="0">
                <a:hlinkClick r:id="rId7"/>
              </a:rPr>
              <a:t>http</a:t>
            </a:r>
            <a:r>
              <a:rPr lang="en-US" altLang="ko-KR" dirty="0">
                <a:hlinkClick r:id="rId7"/>
              </a:rPr>
              <a:t>://</a:t>
            </a:r>
            <a:r>
              <a:rPr lang="en-US" altLang="ko-KR" dirty="0" smtClean="0">
                <a:hlinkClick r:id="rId7"/>
              </a:rPr>
              <a:t>www.geocoding.co.kr</a:t>
            </a:r>
            <a:endParaRPr lang="en-US" altLang="ko-KR" dirty="0"/>
          </a:p>
          <a:p>
            <a:r>
              <a:rPr lang="en-US" altLang="ko-KR" dirty="0">
                <a:hlinkClick r:id="rId8"/>
              </a:rPr>
              <a:t>http://</a:t>
            </a:r>
            <a:r>
              <a:rPr lang="en-US" altLang="ko-KR" dirty="0" smtClean="0">
                <a:hlinkClick r:id="rId8"/>
              </a:rPr>
              <a:t>service.sujiewon.co.kr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직사각형 4"/>
          <p:cNvSpPr/>
          <p:nvPr/>
        </p:nvSpPr>
        <p:spPr>
          <a:xfrm>
            <a:off x="1424608" y="2636912"/>
            <a:ext cx="6912768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atin typeface="+mj-ea"/>
                <a:ea typeface="+mj-ea"/>
              </a:rPr>
              <a:t>Q&amp;A</a:t>
            </a:r>
            <a:endParaRPr lang="ko-KR" altLang="en-US" sz="4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74" y="3438145"/>
            <a:ext cx="8928955" cy="135293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Part 1: </a:t>
            </a:r>
            <a:r>
              <a:rPr lang="en-US" altLang="ko-KR" dirty="0" err="1" smtClean="0"/>
              <a:t>Geocoding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600" dirty="0" smtClean="0">
                <a:solidFill>
                  <a:srgbClr val="FF0000"/>
                </a:solidFill>
              </a:rPr>
              <a:t>주소정제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지오코딩 </a:t>
            </a:r>
            <a:r>
              <a:rPr lang="ko-KR" altLang="en-US" sz="2600" dirty="0"/>
              <a:t>전 단계나 우편발송 등을 위해 기존 등록된 주소의 복원</a:t>
            </a:r>
            <a:r>
              <a:rPr lang="en-US" altLang="ko-KR" sz="2600" dirty="0"/>
              <a:t>, </a:t>
            </a:r>
            <a:r>
              <a:rPr lang="ko-KR" altLang="en-US" sz="2600" dirty="0"/>
              <a:t>행정구역 정정</a:t>
            </a:r>
            <a:r>
              <a:rPr lang="en-US" altLang="ko-KR" sz="2600" dirty="0"/>
              <a:t>, </a:t>
            </a:r>
            <a:r>
              <a:rPr lang="ko-KR" altLang="en-US" sz="2600" dirty="0"/>
              <a:t>띄어쓰기 수정</a:t>
            </a:r>
            <a:r>
              <a:rPr lang="en-US" altLang="ko-KR" sz="2600" dirty="0"/>
              <a:t>, </a:t>
            </a:r>
            <a:r>
              <a:rPr lang="ko-KR" altLang="en-US" sz="2600" dirty="0"/>
              <a:t>번지나 아파트 등 건물명을 통일하는 등 주소를 표준화하고 정형화하는 </a:t>
            </a:r>
            <a:r>
              <a:rPr lang="ko-KR" altLang="en-US" sz="2600" dirty="0" smtClean="0"/>
              <a:t>작업</a:t>
            </a:r>
            <a:endParaRPr lang="en-US" altLang="ko-KR" sz="2600" dirty="0" smtClean="0"/>
          </a:p>
          <a:p>
            <a:endParaRPr lang="en-US" altLang="ko-KR" sz="2600" dirty="0" smtClean="0"/>
          </a:p>
          <a:p>
            <a:r>
              <a:rPr lang="ko-KR" altLang="en-US" sz="2600" dirty="0" smtClean="0">
                <a:solidFill>
                  <a:srgbClr val="FF0000"/>
                </a:solidFill>
              </a:rPr>
              <a:t>지오코딩</a:t>
            </a:r>
            <a:r>
              <a:rPr lang="en-US" altLang="ko-KR" sz="2600" dirty="0" smtClean="0"/>
              <a:t>:</a:t>
            </a:r>
            <a:r>
              <a:rPr lang="ko-KR" altLang="en-US" sz="2600" dirty="0" smtClean="0"/>
              <a:t> 주소</a:t>
            </a:r>
            <a:r>
              <a:rPr lang="en-US" altLang="ko-KR" sz="2600" dirty="0" smtClean="0"/>
              <a:t>(</a:t>
            </a:r>
            <a:r>
              <a:rPr lang="ko-KR" altLang="en-US" sz="2600" dirty="0" smtClean="0"/>
              <a:t>예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서울시 강남구 역삼동 </a:t>
            </a:r>
            <a:r>
              <a:rPr lang="en-US" altLang="ko-KR" sz="2600" dirty="0" smtClean="0"/>
              <a:t>721-4)</a:t>
            </a:r>
            <a:r>
              <a:rPr lang="ko-KR" altLang="en-US" sz="2600" dirty="0" smtClean="0"/>
              <a:t>나 잘 알려진 지명을 지리적 좌표</a:t>
            </a:r>
            <a:r>
              <a:rPr lang="en-US" altLang="ko-KR" sz="2600" dirty="0" smtClean="0"/>
              <a:t>(</a:t>
            </a:r>
            <a:r>
              <a:rPr lang="ko-KR" altLang="en-US" sz="2600" dirty="0" smtClean="0"/>
              <a:t>예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위도 </a:t>
            </a:r>
            <a:r>
              <a:rPr lang="en-US" altLang="ko-KR" sz="2600" dirty="0" smtClean="0"/>
              <a:t>37.423021, </a:t>
            </a:r>
            <a:r>
              <a:rPr lang="ko-KR" altLang="en-US" sz="2600" dirty="0" smtClean="0"/>
              <a:t>경도 </a:t>
            </a:r>
            <a:r>
              <a:rPr lang="en-US" altLang="ko-KR" sz="2600" dirty="0" smtClean="0"/>
              <a:t>122.083739 </a:t>
            </a:r>
            <a:r>
              <a:rPr lang="ko-KR" altLang="en-US" sz="2600" dirty="0" smtClean="0"/>
              <a:t>등의 </a:t>
            </a:r>
            <a:r>
              <a:rPr lang="en-US" altLang="ko-KR" sz="2600" dirty="0" smtClean="0"/>
              <a:t>X, Y </a:t>
            </a:r>
            <a:r>
              <a:rPr lang="ko-KR" altLang="en-US" sz="2600" dirty="0" smtClean="0"/>
              <a:t>좌표</a:t>
            </a:r>
            <a:r>
              <a:rPr lang="en-US" altLang="ko-KR" sz="2600" dirty="0" smtClean="0"/>
              <a:t>)</a:t>
            </a:r>
            <a:r>
              <a:rPr lang="ko-KR" altLang="en-US" sz="2600" dirty="0" smtClean="0"/>
              <a:t>로 변환하는 프로세스</a:t>
            </a:r>
            <a:endParaRPr lang="en-US" altLang="ko-KR" sz="2600" dirty="0" smtClean="0"/>
          </a:p>
          <a:p>
            <a:endParaRPr lang="en-US" altLang="ko-KR" sz="2600" dirty="0" smtClean="0"/>
          </a:p>
          <a:p>
            <a:r>
              <a:rPr lang="en-US" altLang="ko-KR" sz="2600" dirty="0" smtClean="0">
                <a:solidFill>
                  <a:srgbClr val="FF0000"/>
                </a:solidFill>
              </a:rPr>
              <a:t>Reverse(</a:t>
            </a:r>
            <a:r>
              <a:rPr lang="ko-KR" altLang="en-US" sz="2600" dirty="0" smtClean="0">
                <a:solidFill>
                  <a:srgbClr val="FF0000"/>
                </a:solidFill>
              </a:rPr>
              <a:t>역</a:t>
            </a:r>
            <a:r>
              <a:rPr lang="en-US" altLang="ko-KR" sz="2600" dirty="0" smtClean="0">
                <a:solidFill>
                  <a:srgbClr val="FF0000"/>
                </a:solidFill>
              </a:rPr>
              <a:t>) GeoCoding</a:t>
            </a:r>
            <a:r>
              <a:rPr lang="en-US" altLang="ko-KR" sz="2600" dirty="0" smtClean="0"/>
              <a:t>: X, Y </a:t>
            </a:r>
            <a:r>
              <a:rPr lang="ko-KR" altLang="en-US" sz="2600" dirty="0" smtClean="0"/>
              <a:t>좌표를 주소로 변환하는 프로세스</a:t>
            </a:r>
            <a:endParaRPr lang="ko-KR" altLang="en-US" sz="26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지오코딩</a:t>
            </a:r>
            <a:r>
              <a:rPr lang="en-US" altLang="ko-KR" dirty="0" smtClean="0"/>
              <a:t>(GeoCoding) </a:t>
            </a:r>
            <a:r>
              <a:rPr lang="ko-KR" altLang="en-US" dirty="0" smtClean="0"/>
              <a:t>정의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ko-KR" altLang="en-US" sz="2800" dirty="0" smtClean="0"/>
              <a:t>특</a:t>
            </a:r>
            <a:r>
              <a:rPr lang="ko-KR" altLang="en-US" sz="2800" dirty="0"/>
              <a:t>징</a:t>
            </a:r>
            <a:endParaRPr lang="en-US" altLang="ko-KR" sz="2800" dirty="0" smtClean="0"/>
          </a:p>
          <a:p>
            <a:pPr lvl="0"/>
            <a:r>
              <a:rPr lang="en-US" altLang="ko-KR" sz="2800" dirty="0" smtClean="0"/>
              <a:t>WGS84 </a:t>
            </a:r>
            <a:r>
              <a:rPr lang="ko-KR" altLang="ko-KR" sz="2800" dirty="0"/>
              <a:t>경위도 좌표를</a:t>
            </a:r>
            <a:r>
              <a:rPr lang="en-US" altLang="ko-KR" sz="2800" dirty="0"/>
              <a:t> RSS, XML, JSON</a:t>
            </a:r>
            <a:r>
              <a:rPr lang="ko-KR" altLang="ko-KR" sz="2800" dirty="0"/>
              <a:t>으로 반환하며</a:t>
            </a:r>
            <a:r>
              <a:rPr lang="en-US" altLang="ko-KR" sz="2800" dirty="0"/>
              <a:t>, </a:t>
            </a:r>
            <a:r>
              <a:rPr lang="ko-KR" altLang="ko-KR" sz="2800" dirty="0"/>
              <a:t>하나의 키에 대해 하루</a:t>
            </a:r>
            <a:r>
              <a:rPr lang="en-US" altLang="ko-KR" sz="2800" dirty="0"/>
              <a:t> 5,000</a:t>
            </a:r>
            <a:r>
              <a:rPr lang="ko-KR" altLang="ko-KR" sz="2800" dirty="0"/>
              <a:t>회 호출을 허용</a:t>
            </a:r>
            <a:endParaRPr lang="en-US" altLang="ko-KR" sz="2800" dirty="0"/>
          </a:p>
          <a:p>
            <a:pPr lvl="0"/>
            <a:endParaRPr lang="ko-KR" altLang="ko-KR" sz="2800" dirty="0"/>
          </a:p>
          <a:p>
            <a:pPr lvl="0"/>
            <a:r>
              <a:rPr lang="ko-KR" altLang="ko-KR" sz="2800" dirty="0"/>
              <a:t>요청 </a:t>
            </a:r>
          </a:p>
          <a:p>
            <a:pPr lvl="0"/>
            <a:r>
              <a:rPr lang="en-US" altLang="ko-KR" sz="2800" dirty="0"/>
              <a:t>http://apis.daum.net/maps/addr2coord?apikey=</a:t>
            </a:r>
            <a:r>
              <a:rPr lang="ko-KR" altLang="ko-KR" sz="2800" dirty="0"/>
              <a:t>인증키</a:t>
            </a:r>
            <a:r>
              <a:rPr lang="en-US" altLang="ko-KR" sz="2800" dirty="0"/>
              <a:t>&amp;output=</a:t>
            </a:r>
            <a:r>
              <a:rPr lang="en-US" altLang="ko-KR" sz="2800" dirty="0" err="1"/>
              <a:t>xml&amp;q</a:t>
            </a:r>
            <a:r>
              <a:rPr lang="en-US" altLang="ko-KR" sz="2800" dirty="0"/>
              <a:t>=</a:t>
            </a:r>
            <a:r>
              <a:rPr lang="ko-KR" altLang="ko-KR" sz="2800" dirty="0"/>
              <a:t>서울시</a:t>
            </a:r>
            <a:r>
              <a:rPr lang="en-US" altLang="ko-KR" sz="2800" dirty="0"/>
              <a:t>...</a:t>
            </a:r>
          </a:p>
          <a:p>
            <a:pPr lvl="0"/>
            <a:endParaRPr lang="en-US" altLang="ko-KR" sz="2800" dirty="0"/>
          </a:p>
          <a:p>
            <a:pPr lvl="0"/>
            <a:r>
              <a:rPr lang="en-US" altLang="ko-KR" sz="2800" dirty="0">
                <a:hlinkClick r:id="rId2"/>
              </a:rPr>
              <a:t>http://</a:t>
            </a:r>
            <a:r>
              <a:rPr lang="en-US" altLang="ko-KR" sz="2800" dirty="0" smtClean="0">
                <a:hlinkClick r:id="rId2"/>
              </a:rPr>
              <a:t>dna.daum.net/griffin/do/DevDocs/read?bbsId=DevDocs&amp;articleId=27</a:t>
            </a:r>
            <a:endParaRPr lang="ko-KR" altLang="en-US" sz="26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r>
              <a:rPr lang="ko-KR" altLang="en-US" dirty="0" smtClean="0"/>
              <a:t>지오코딩 서비스 사례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Daum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OpenAPI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ko-KR" sz="2800" dirty="0"/>
              <a:t>특징 </a:t>
            </a:r>
          </a:p>
          <a:p>
            <a:pPr lvl="0"/>
            <a:r>
              <a:rPr lang="en-US" altLang="ko-KR" sz="2800" dirty="0"/>
              <a:t>Bessel </a:t>
            </a:r>
            <a:r>
              <a:rPr lang="ko-KR" altLang="ko-KR" sz="2800" dirty="0"/>
              <a:t>기반의</a:t>
            </a:r>
            <a:r>
              <a:rPr lang="en-US" altLang="ko-KR" sz="2800" dirty="0"/>
              <a:t> TM </a:t>
            </a:r>
            <a:r>
              <a:rPr lang="en-US" altLang="ko-KR" sz="2800" dirty="0" err="1"/>
              <a:t>Katec</a:t>
            </a:r>
            <a:r>
              <a:rPr lang="en-US" altLang="ko-KR" sz="2800" dirty="0"/>
              <a:t> </a:t>
            </a:r>
            <a:r>
              <a:rPr lang="ko-KR" altLang="ko-KR" sz="2800" dirty="0"/>
              <a:t>좌표를 </a:t>
            </a:r>
            <a:r>
              <a:rPr lang="en-US" altLang="ko-KR" sz="2800" dirty="0"/>
              <a:t>XML</a:t>
            </a:r>
            <a:r>
              <a:rPr lang="ko-KR" altLang="ko-KR" sz="2800" dirty="0"/>
              <a:t>로 반환하며</a:t>
            </a:r>
            <a:r>
              <a:rPr lang="en-US" altLang="ko-KR" sz="2800" dirty="0"/>
              <a:t>, </a:t>
            </a:r>
            <a:r>
              <a:rPr lang="ko-KR" altLang="ko-KR" sz="2800" dirty="0"/>
              <a:t>일반적으로는</a:t>
            </a:r>
            <a:r>
              <a:rPr lang="en-US" altLang="ko-KR" sz="2800" dirty="0"/>
              <a:t> 100,000</a:t>
            </a:r>
            <a:r>
              <a:rPr lang="ko-KR" altLang="ko-KR" sz="2800" dirty="0"/>
              <a:t>회 이상의 요청 허용</a:t>
            </a:r>
            <a:endParaRPr lang="en-US" altLang="ko-KR" sz="2800" dirty="0"/>
          </a:p>
          <a:p>
            <a:pPr lvl="0"/>
            <a:endParaRPr lang="ko-KR" altLang="ko-KR" sz="2800" dirty="0"/>
          </a:p>
          <a:p>
            <a:pPr lvl="0"/>
            <a:r>
              <a:rPr lang="ko-KR" altLang="ko-KR" sz="2800" dirty="0"/>
              <a:t>요청 </a:t>
            </a:r>
          </a:p>
          <a:p>
            <a:pPr lvl="0"/>
            <a:r>
              <a:rPr lang="en-US" altLang="ko-KR" sz="2800" dirty="0"/>
              <a:t>http://maps.naver.com/api/geocode.php?key=</a:t>
            </a:r>
            <a:r>
              <a:rPr lang="ko-KR" altLang="ko-KR" sz="2800" dirty="0"/>
              <a:t>인증키</a:t>
            </a:r>
            <a:r>
              <a:rPr lang="en-US" altLang="ko-KR" sz="2800" dirty="0"/>
              <a:t>&amp;query=</a:t>
            </a:r>
            <a:r>
              <a:rPr lang="ko-KR" altLang="ko-KR" sz="2800" dirty="0"/>
              <a:t>서울시</a:t>
            </a:r>
            <a:r>
              <a:rPr lang="en-US" altLang="ko-KR" sz="2800" dirty="0"/>
              <a:t>....</a:t>
            </a:r>
            <a:endParaRPr lang="ko-KR" altLang="ko-KR" sz="2800" dirty="0"/>
          </a:p>
          <a:p>
            <a:r>
              <a:rPr lang="en-US" altLang="ko-KR" sz="2800" dirty="0">
                <a:hlinkClick r:id="rId2"/>
              </a:rPr>
              <a:t>http://</a:t>
            </a:r>
            <a:r>
              <a:rPr lang="en-US" altLang="ko-KR" sz="2800" dirty="0" smtClean="0">
                <a:hlinkClick r:id="rId2"/>
              </a:rPr>
              <a:t>dev.naver.com/openapi/apis/map/javascript/reference#Geocode</a:t>
            </a:r>
            <a:endParaRPr lang="ko-KR" altLang="en-US" sz="26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r>
              <a:rPr lang="ko-KR" altLang="en-US" dirty="0" smtClean="0"/>
              <a:t>지오코딩 서비스 사례 </a:t>
            </a:r>
            <a:r>
              <a:rPr lang="en-US" altLang="ko-KR" dirty="0" smtClean="0"/>
              <a:t>- </a:t>
            </a:r>
            <a:r>
              <a:rPr lang="en-US" altLang="ko-KR" dirty="0" err="1"/>
              <a:t>Naver</a:t>
            </a:r>
            <a:r>
              <a:rPr lang="en-US" altLang="ko-KR" dirty="0"/>
              <a:t> </a:t>
            </a:r>
            <a:r>
              <a:rPr lang="en-US" altLang="ko-KR" dirty="0" err="1" smtClean="0"/>
              <a:t>OpenAPI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ko-KR" altLang="ko-KR" sz="2800" dirty="0"/>
              <a:t>특징</a:t>
            </a:r>
          </a:p>
          <a:p>
            <a:pPr lvl="0"/>
            <a:r>
              <a:rPr lang="en-US" altLang="ko-KR" sz="2800" dirty="0"/>
              <a:t>WGS84 </a:t>
            </a:r>
            <a:r>
              <a:rPr lang="ko-KR" altLang="ko-KR" sz="2800" dirty="0"/>
              <a:t>경위도 좌표를</a:t>
            </a:r>
            <a:r>
              <a:rPr lang="en-US" altLang="ko-KR" sz="2800" dirty="0"/>
              <a:t>JSON, XML</a:t>
            </a:r>
            <a:r>
              <a:rPr lang="ko-KR" altLang="ko-KR" sz="2800" dirty="0"/>
              <a:t>로 반환하며</a:t>
            </a:r>
            <a:r>
              <a:rPr lang="en-US" altLang="ko-KR" sz="2800" dirty="0"/>
              <a:t>, </a:t>
            </a:r>
            <a:r>
              <a:rPr lang="ko-KR" altLang="ko-KR" sz="2800" dirty="0"/>
              <a:t>하루에 요청할 수 있는</a:t>
            </a:r>
            <a:r>
              <a:rPr lang="en-US" altLang="ko-KR" sz="2800" dirty="0"/>
              <a:t> </a:t>
            </a:r>
            <a:r>
              <a:rPr lang="en-US" altLang="ko-KR" sz="2800" dirty="0" err="1"/>
              <a:t>Geolocation</a:t>
            </a:r>
            <a:r>
              <a:rPr lang="ko-KR" altLang="ko-KR" sz="2800" dirty="0"/>
              <a:t>에 대한 쿼리가</a:t>
            </a:r>
            <a:r>
              <a:rPr lang="en-US" altLang="ko-KR" sz="2800" dirty="0"/>
              <a:t> 2,500</a:t>
            </a:r>
            <a:r>
              <a:rPr lang="ko-KR" altLang="ko-KR" sz="2800" dirty="0"/>
              <a:t>개로 제한</a:t>
            </a:r>
            <a:endParaRPr lang="en-US" altLang="ko-KR" sz="2800" dirty="0"/>
          </a:p>
          <a:p>
            <a:pPr lvl="0"/>
            <a:r>
              <a:rPr lang="ko-KR" altLang="en-US" sz="2800" dirty="0" err="1"/>
              <a:t>주소파싱</a:t>
            </a:r>
            <a:r>
              <a:rPr lang="ko-KR" altLang="en-US" sz="2800" dirty="0"/>
              <a:t> 능력은 최고</a:t>
            </a:r>
            <a:endParaRPr lang="en-US" altLang="ko-KR" sz="2800" dirty="0"/>
          </a:p>
          <a:p>
            <a:pPr lvl="0"/>
            <a:endParaRPr lang="ko-KR" altLang="ko-KR" sz="2800" dirty="0"/>
          </a:p>
          <a:p>
            <a:pPr lvl="0"/>
            <a:r>
              <a:rPr lang="ko-KR" altLang="ko-KR" sz="2800" dirty="0"/>
              <a:t>요청 </a:t>
            </a:r>
            <a:r>
              <a:rPr lang="en-US" altLang="ko-KR" sz="2800" dirty="0"/>
              <a:t>http://maps.google.co.kr/maps/geo?output=xml&amp;oe=utf8&amp;sensor=false&amp;key=</a:t>
            </a:r>
            <a:r>
              <a:rPr lang="ko-KR" altLang="ko-KR" sz="2800" dirty="0"/>
              <a:t>인증키</a:t>
            </a:r>
            <a:r>
              <a:rPr lang="en-US" altLang="ko-KR" sz="2800" dirty="0"/>
              <a:t>&amp;q=</a:t>
            </a:r>
            <a:r>
              <a:rPr lang="ko-KR" altLang="ko-KR" sz="2800" dirty="0"/>
              <a:t>서울시</a:t>
            </a:r>
            <a:r>
              <a:rPr lang="en-US" altLang="ko-KR" sz="2800" dirty="0"/>
              <a:t>...</a:t>
            </a:r>
          </a:p>
          <a:p>
            <a:pPr lvl="0"/>
            <a:endParaRPr lang="ko-KR" altLang="ko-KR" sz="2800" dirty="0"/>
          </a:p>
          <a:p>
            <a:r>
              <a:rPr lang="en-US" altLang="ko-KR" sz="2800" dirty="0">
                <a:hlinkClick r:id="rId2"/>
              </a:rPr>
              <a:t>http://code.google.com/intl/ko-KR/apis/maps/documentation/geocoding</a:t>
            </a:r>
            <a:r>
              <a:rPr lang="en-US" altLang="ko-KR" sz="2800" dirty="0" smtClean="0">
                <a:hlinkClick r:id="rId2"/>
              </a:rPr>
              <a:t>/</a:t>
            </a:r>
            <a:endParaRPr lang="ko-KR" altLang="en-US" sz="26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r>
              <a:rPr lang="ko-KR" altLang="en-US" dirty="0" smtClean="0"/>
              <a:t>지오코딩 서비스 사례 </a:t>
            </a:r>
            <a:r>
              <a:rPr lang="en-US" altLang="ko-KR" dirty="0" smtClean="0"/>
              <a:t>- </a:t>
            </a:r>
            <a:r>
              <a:rPr lang="en-US" altLang="ko-KR" sz="2800" dirty="0"/>
              <a:t>Google GeoCoding API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ko-KR" altLang="ko-KR" sz="2800" dirty="0"/>
              <a:t>특징 </a:t>
            </a:r>
          </a:p>
          <a:p>
            <a:pPr lvl="0"/>
            <a:r>
              <a:rPr lang="ko-KR" altLang="ko-KR" sz="2800" dirty="0"/>
              <a:t>좌표를 지명으로 변환해 주는</a:t>
            </a:r>
            <a:r>
              <a:rPr lang="en-US" altLang="ko-KR" sz="2800" dirty="0"/>
              <a:t> API</a:t>
            </a:r>
            <a:r>
              <a:rPr lang="ko-KR" altLang="ko-KR" sz="2800" dirty="0"/>
              <a:t>만을 제공하며</a:t>
            </a:r>
            <a:r>
              <a:rPr lang="en-US" altLang="ko-KR" sz="2800" dirty="0"/>
              <a:t>, </a:t>
            </a:r>
            <a:r>
              <a:rPr lang="ko-KR" altLang="ko-KR" sz="2800" dirty="0"/>
              <a:t>결과를</a:t>
            </a:r>
            <a:r>
              <a:rPr lang="en-US" altLang="ko-KR" sz="2800" dirty="0"/>
              <a:t> XML, JSON</a:t>
            </a:r>
            <a:r>
              <a:rPr lang="ko-KR" altLang="ko-KR" sz="2800" dirty="0"/>
              <a:t>으로 반환하며</a:t>
            </a:r>
            <a:r>
              <a:rPr lang="en-US" altLang="ko-KR" sz="2800" dirty="0"/>
              <a:t>, </a:t>
            </a:r>
            <a:r>
              <a:rPr lang="ko-KR" altLang="ko-KR" sz="2800" dirty="0"/>
              <a:t>한</a:t>
            </a:r>
            <a:r>
              <a:rPr lang="en-US" altLang="ko-KR" sz="2800" dirty="0"/>
              <a:t> IP</a:t>
            </a:r>
            <a:r>
              <a:rPr lang="ko-KR" altLang="ko-KR" sz="2800" dirty="0"/>
              <a:t>당</a:t>
            </a:r>
            <a:r>
              <a:rPr lang="en-US" altLang="ko-KR" sz="2800" dirty="0"/>
              <a:t> 1</a:t>
            </a:r>
            <a:r>
              <a:rPr lang="ko-KR" altLang="ko-KR" sz="2800" dirty="0"/>
              <a:t>일</a:t>
            </a:r>
            <a:r>
              <a:rPr lang="en-US" altLang="ko-KR" sz="2800" dirty="0"/>
              <a:t> 50,000</a:t>
            </a:r>
            <a:r>
              <a:rPr lang="ko-KR" altLang="ko-KR" sz="2800" dirty="0"/>
              <a:t>회 제한</a:t>
            </a:r>
          </a:p>
          <a:p>
            <a:pPr lvl="0"/>
            <a:r>
              <a:rPr lang="ko-KR" altLang="ko-KR" sz="2800" dirty="0" err="1"/>
              <a:t>좌표계</a:t>
            </a:r>
            <a:r>
              <a:rPr lang="ko-KR" altLang="ko-KR" sz="2800" dirty="0"/>
              <a:t> 변환</a:t>
            </a:r>
            <a:r>
              <a:rPr lang="en-US" altLang="ko-KR" sz="2800" dirty="0"/>
              <a:t> API</a:t>
            </a:r>
            <a:r>
              <a:rPr lang="ko-KR" altLang="ko-KR" sz="2800" dirty="0"/>
              <a:t>를 이용하여</a:t>
            </a:r>
            <a:r>
              <a:rPr lang="en-US" altLang="ko-KR" sz="2800" dirty="0"/>
              <a:t> TM, UTM, KTM, WGS84, BESSEL</a:t>
            </a:r>
            <a:r>
              <a:rPr lang="ko-KR" altLang="ko-KR" sz="2800" dirty="0"/>
              <a:t>의 좌표계간 변환을 지원</a:t>
            </a:r>
            <a:endParaRPr lang="en-US" altLang="ko-KR" sz="2800" dirty="0"/>
          </a:p>
          <a:p>
            <a:pPr lvl="0"/>
            <a:endParaRPr lang="ko-KR" altLang="ko-KR" sz="2800" dirty="0"/>
          </a:p>
          <a:p>
            <a:pPr lvl="0"/>
            <a:r>
              <a:rPr lang="ko-KR" altLang="ko-KR" sz="2800" dirty="0"/>
              <a:t>요청 </a:t>
            </a:r>
          </a:p>
          <a:p>
            <a:r>
              <a:rPr lang="en-US" altLang="ko-KR" sz="2800" dirty="0"/>
              <a:t>http://kr.open.gugi.yahoo.com/service/rgc.php</a:t>
            </a:r>
            <a:r>
              <a:rPr lang="ko-KR" altLang="ko-KR" sz="2800" dirty="0"/>
              <a:t> 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>
                <a:hlinkClick r:id="rId2"/>
              </a:rPr>
              <a:t>http://kr.open.gugi.yahoo.com/document/geocooder.php</a:t>
            </a:r>
            <a:endParaRPr lang="ko-KR" altLang="en-US" sz="26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r>
              <a:rPr lang="ko-KR" altLang="en-US" dirty="0" smtClean="0"/>
              <a:t>지오코딩 서비스 사례 </a:t>
            </a:r>
            <a:r>
              <a:rPr lang="en-US" altLang="ko-KR" dirty="0" smtClean="0"/>
              <a:t>- </a:t>
            </a:r>
            <a:r>
              <a:rPr lang="en-US" altLang="ko-KR" dirty="0"/>
              <a:t>Yahoo </a:t>
            </a:r>
            <a:r>
              <a:rPr lang="en-US" altLang="ko-KR" dirty="0" err="1" smtClean="0"/>
              <a:t>OpenAPI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ko-KR" altLang="ko-KR" sz="2800" dirty="0"/>
              <a:t>특징</a:t>
            </a:r>
          </a:p>
          <a:p>
            <a:pPr lvl="0"/>
            <a:r>
              <a:rPr lang="ko-KR" altLang="ko-KR" sz="2800" dirty="0"/>
              <a:t>웹에서는</a:t>
            </a:r>
            <a:r>
              <a:rPr lang="en-US" altLang="ko-KR" sz="2800" dirty="0"/>
              <a:t> HTML </a:t>
            </a:r>
            <a:r>
              <a:rPr lang="ko-KR" altLang="ko-KR" sz="2800" dirty="0" err="1"/>
              <a:t>파싱을</a:t>
            </a:r>
            <a:r>
              <a:rPr lang="ko-KR" altLang="ko-KR" sz="2800" dirty="0"/>
              <a:t> 통하여 자동화 가능</a:t>
            </a:r>
          </a:p>
          <a:p>
            <a:pPr lvl="0"/>
            <a:r>
              <a:rPr lang="en-US" altLang="ko-KR" sz="2800" dirty="0"/>
              <a:t>GS </a:t>
            </a:r>
            <a:r>
              <a:rPr lang="ko-KR" altLang="ko-KR" sz="2800" dirty="0"/>
              <a:t>인증을 획득한 자체 솔루션을 확보하고 있으며</a:t>
            </a:r>
            <a:r>
              <a:rPr lang="en-US" altLang="ko-KR" sz="2800" dirty="0"/>
              <a:t>, </a:t>
            </a:r>
            <a:r>
              <a:rPr lang="ko-KR" altLang="ko-KR" sz="2800" dirty="0"/>
              <a:t>지번</a:t>
            </a:r>
            <a:r>
              <a:rPr lang="en-US" altLang="ko-KR" sz="2800" dirty="0"/>
              <a:t>DB(3,700</a:t>
            </a:r>
            <a:r>
              <a:rPr lang="ko-KR" altLang="ko-KR" sz="2800" dirty="0" err="1"/>
              <a:t>만건</a:t>
            </a:r>
            <a:r>
              <a:rPr lang="en-US" altLang="ko-KR" sz="2800" dirty="0"/>
              <a:t>)</a:t>
            </a:r>
            <a:r>
              <a:rPr lang="ko-KR" altLang="ko-KR" sz="2800" dirty="0"/>
              <a:t>와 상호</a:t>
            </a:r>
            <a:r>
              <a:rPr lang="en-US" altLang="ko-KR" sz="2800" dirty="0"/>
              <a:t>DB(300</a:t>
            </a:r>
            <a:r>
              <a:rPr lang="ko-KR" altLang="ko-KR" sz="2800" dirty="0" err="1"/>
              <a:t>만건</a:t>
            </a:r>
            <a:r>
              <a:rPr lang="en-US" altLang="ko-KR" sz="2800" dirty="0"/>
              <a:t>)</a:t>
            </a:r>
            <a:r>
              <a:rPr lang="ko-KR" altLang="ko-KR" sz="2800" dirty="0"/>
              <a:t>를 보유</a:t>
            </a:r>
            <a:endParaRPr lang="en-US" altLang="ko-KR" sz="2800" dirty="0"/>
          </a:p>
          <a:p>
            <a:pPr lvl="0"/>
            <a:endParaRPr lang="ko-KR" altLang="ko-KR" sz="2800" dirty="0"/>
          </a:p>
          <a:p>
            <a:pPr lvl="0"/>
            <a:r>
              <a:rPr lang="ko-KR" altLang="ko-KR" sz="2800" dirty="0"/>
              <a:t>요청</a:t>
            </a:r>
          </a:p>
          <a:p>
            <a:r>
              <a:rPr lang="en-US" altLang="ko-KR" sz="2800" dirty="0">
                <a:hlinkClick r:id="rId2"/>
              </a:rPr>
              <a:t>http://www.kainess.com/gcoder/html/search/search1.htm?ADDRESS</a:t>
            </a:r>
            <a:r>
              <a:rPr lang="en-US" altLang="ko-KR" sz="2800" dirty="0"/>
              <a:t>=</a:t>
            </a:r>
            <a:r>
              <a:rPr lang="ko-KR" altLang="ko-KR" sz="2800" dirty="0"/>
              <a:t> </a:t>
            </a:r>
            <a:endParaRPr lang="en-US" altLang="ko-KR" sz="2800" dirty="0"/>
          </a:p>
          <a:p>
            <a:endParaRPr lang="en-US" altLang="ko-KR" sz="1800" dirty="0">
              <a:hlinkClick r:id="rId3"/>
            </a:endParaRPr>
          </a:p>
          <a:p>
            <a:r>
              <a:rPr lang="en-US" altLang="ko-KR" sz="1800" dirty="0">
                <a:hlinkClick r:id="rId3"/>
              </a:rPr>
              <a:t>http://www.kainess.com/gcoder/html/search/search1.htm</a:t>
            </a:r>
            <a:endParaRPr lang="ko-KR" altLang="en-US" sz="26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r>
              <a:rPr lang="ko-KR" altLang="en-US" dirty="0" smtClean="0"/>
              <a:t>지오코딩 서비스 사례 </a:t>
            </a:r>
            <a:r>
              <a:rPr lang="en-US" altLang="ko-KR" dirty="0" smtClean="0"/>
              <a:t>- </a:t>
            </a:r>
            <a:r>
              <a:rPr lang="en-US" altLang="ko-KR" dirty="0" err="1"/>
              <a:t>Kainess</a:t>
            </a:r>
            <a:r>
              <a:rPr lang="en-US" altLang="ko-KR" dirty="0"/>
              <a:t> G-Point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Natural01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자연 테마</Template>
  <TotalTime>2451</TotalTime>
  <Words>1035</Words>
  <Application>Microsoft Office PowerPoint</Application>
  <PresentationFormat>A4 용지(210x297mm)</PresentationFormat>
  <Paragraphs>276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New_Natural01</vt:lpstr>
      <vt:lpstr>GeoCoding</vt:lpstr>
      <vt:lpstr>순서</vt:lpstr>
      <vt:lpstr>Part 1: Geocoding</vt:lpstr>
      <vt:lpstr>지오코딩(GeoCoding) 정의</vt:lpstr>
      <vt:lpstr>지오코딩 서비스 사례 – Daum OpenAPI</vt:lpstr>
      <vt:lpstr>지오코딩 서비스 사례 - Naver OpenAPI</vt:lpstr>
      <vt:lpstr>지오코딩 서비스 사례 - Google GeoCoding API</vt:lpstr>
      <vt:lpstr>지오코딩 서비스 사례 - Yahoo OpenAPI</vt:lpstr>
      <vt:lpstr>지오코딩 서비스 사례 - Kainess G-Point</vt:lpstr>
      <vt:lpstr>지오코딩 서비스 사례 - OpenMate XGA</vt:lpstr>
      <vt:lpstr>지오코딩 서비스 사례 - 기타</vt:lpstr>
      <vt:lpstr>지오코딩을 위한 기반 데이터</vt:lpstr>
      <vt:lpstr>기관별 기반 데이터</vt:lpstr>
      <vt:lpstr>Part 1: Geocoding 프로그램 설치</vt:lpstr>
      <vt:lpstr>프로그램 개요</vt:lpstr>
      <vt:lpstr>프로그램 설치</vt:lpstr>
      <vt:lpstr>프로그램 등록</vt:lpstr>
      <vt:lpstr>자동 등록이 안되는 경우</vt:lpstr>
      <vt:lpstr>ArcMap 10 실행 후 확인</vt:lpstr>
      <vt:lpstr>Part 1: Geocoding 실행하기</vt:lpstr>
      <vt:lpstr>데이터 준비 과정</vt:lpstr>
      <vt:lpstr>지오코딩 실행</vt:lpstr>
      <vt:lpstr>지오코딩 결과 보기</vt:lpstr>
      <vt:lpstr>데이터 내보내기</vt:lpstr>
      <vt:lpstr>필요한 경우 좌표변환: WGS84 경위도를 한국측지계 중부원점으로 예</vt:lpstr>
      <vt:lpstr>References</vt:lpstr>
      <vt:lpstr>슬라이드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MapPlus</dc:creator>
  <cp:lastModifiedBy>MapPlus</cp:lastModifiedBy>
  <cp:revision>705</cp:revision>
  <dcterms:created xsi:type="dcterms:W3CDTF">2010-10-11T02:35:10Z</dcterms:created>
  <dcterms:modified xsi:type="dcterms:W3CDTF">2011-12-01T11:30:48Z</dcterms:modified>
</cp:coreProperties>
</file>