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84" r:id="rId5"/>
    <p:sldId id="285" r:id="rId6"/>
    <p:sldId id="281" r:id="rId7"/>
    <p:sldId id="287" r:id="rId8"/>
    <p:sldId id="286" r:id="rId9"/>
    <p:sldId id="298" r:id="rId10"/>
    <p:sldId id="299" r:id="rId11"/>
    <p:sldId id="300" r:id="rId12"/>
    <p:sldId id="301" r:id="rId13"/>
    <p:sldId id="302" r:id="rId14"/>
    <p:sldId id="268" r:id="rId15"/>
    <p:sldId id="292" r:id="rId16"/>
    <p:sldId id="293" r:id="rId17"/>
    <p:sldId id="303" r:id="rId18"/>
    <p:sldId id="309" r:id="rId19"/>
    <p:sldId id="308" r:id="rId20"/>
    <p:sldId id="307" r:id="rId21"/>
    <p:sldId id="306" r:id="rId22"/>
    <p:sldId id="304" r:id="rId23"/>
    <p:sldId id="305" r:id="rId24"/>
    <p:sldId id="269" r:id="rId25"/>
    <p:sldId id="270" r:id="rId26"/>
    <p:sldId id="271" r:id="rId27"/>
    <p:sldId id="278" r:id="rId28"/>
    <p:sldId id="322" r:id="rId29"/>
    <p:sldId id="323" r:id="rId30"/>
    <p:sldId id="318" r:id="rId31"/>
    <p:sldId id="288" r:id="rId32"/>
    <p:sldId id="310" r:id="rId33"/>
    <p:sldId id="311" r:id="rId34"/>
    <p:sldId id="312" r:id="rId35"/>
    <p:sldId id="315" r:id="rId36"/>
    <p:sldId id="289" r:id="rId37"/>
    <p:sldId id="291" r:id="rId38"/>
    <p:sldId id="290" r:id="rId39"/>
    <p:sldId id="316" r:id="rId40"/>
    <p:sldId id="317" r:id="rId41"/>
    <p:sldId id="295" r:id="rId42"/>
    <p:sldId id="313" r:id="rId43"/>
    <p:sldId id="314" r:id="rId44"/>
    <p:sldId id="320" r:id="rId45"/>
    <p:sldId id="319" r:id="rId46"/>
    <p:sldId id="297" r:id="rId47"/>
    <p:sldId id="321" r:id="rId48"/>
    <p:sldId id="279" r:id="rId4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0066"/>
    <a:srgbClr val="AFD620"/>
    <a:srgbClr val="009999"/>
    <a:srgbClr val="00FF99"/>
    <a:srgbClr val="66FFCC"/>
    <a:srgbClr val="FBB3F2"/>
    <a:srgbClr val="FEE2FB"/>
    <a:srgbClr val="000000"/>
    <a:srgbClr val="E971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0718" autoAdjust="0"/>
  </p:normalViewPr>
  <p:slideViewPr>
    <p:cSldViewPr>
      <p:cViewPr>
        <p:scale>
          <a:sx n="98" d="100"/>
          <a:sy n="98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5EEDB-609B-481C-9564-E632561849F5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B91A-EEDA-427A-A930-C7493A59FE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4325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ko.wikipedia.org/wiki/%EC%84%BC%EA%B3%A0%EC%BF%A0_%EC%8B%9C%EB%8C%80" TargetMode="External"/><Relationship Id="rId3" Type="http://schemas.openxmlformats.org/officeDocument/2006/relationships/hyperlink" Target="http://ko.wikipedia.org/wiki/%ED%97%A4%EC%9D%B4%EC%95%88_%EC%8B%9C%EB%8C%80" TargetMode="External"/><Relationship Id="rId7" Type="http://schemas.openxmlformats.org/officeDocument/2006/relationships/hyperlink" Target="http://ko.wikipedia.org/wiki/%EB%82%9C%EB%B3%B4%EC%BF%A0%EC%B4%88_%EC%8B%9C%EB%8C%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ko.wikipedia.org/wiki/%EB%AC%B4%EB%A1%9C%EB%A7%88%EC%B9%98_%EC%8B%9C%EB%8C%80" TargetMode="External"/><Relationship Id="rId5" Type="http://schemas.openxmlformats.org/officeDocument/2006/relationships/hyperlink" Target="http://ko.wikipedia.org/wiki/%EA%B2%90%EB%AC%B4_%EC%8B%A0%EC%A0%95" TargetMode="External"/><Relationship Id="rId10" Type="http://schemas.openxmlformats.org/officeDocument/2006/relationships/hyperlink" Target="http://ko.wikipedia.org/wiki/%EC%97%90%EB%8F%84_%EC%8B%9C%EB%8C%80" TargetMode="External"/><Relationship Id="rId4" Type="http://schemas.openxmlformats.org/officeDocument/2006/relationships/hyperlink" Target="http://ko.wikipedia.org/wiki/%EA%B0%80%EB%A7%88%EC%BF%A0%EB%9D%BC_%EC%8B%9C%EB%8C%80" TargetMode="External"/><Relationship Id="rId9" Type="http://schemas.openxmlformats.org/officeDocument/2006/relationships/hyperlink" Target="http://ko.wikipedia.org/wiki/%EC%95%84%EC%A6%88%EC%B9%98%EB%AA%A8%EB%AA%A8%EC%95%BC%EB%A7%88_%EC%8B%9C%EB%8C%8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ko-KR" altLang="en-US" dirty="0" err="1" smtClean="0">
                <a:hlinkClick r:id="rId3" action="ppaction://hlinkfile" tooltip="헤이안 시대"/>
              </a:rPr>
              <a:t>헤이안</a:t>
            </a:r>
            <a:r>
              <a:rPr lang="ko-KR" altLang="en-US" dirty="0" smtClean="0">
                <a:hlinkClick r:id="rId3" action="ppaction://hlinkfile" tooltip="헤이안 시대"/>
              </a:rPr>
              <a:t> 시대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794–1185</a:t>
            </a:r>
            <a:endParaRPr lang="ko-KR" altLang="en-US" dirty="0" smtClean="0"/>
          </a:p>
          <a:p>
            <a:pPr rtl="0"/>
            <a:r>
              <a:rPr lang="ko-KR" altLang="en-US" dirty="0" err="1" smtClean="0">
                <a:hlinkClick r:id="rId4" action="ppaction://hlinkfile" tooltip="가마쿠라 시대"/>
              </a:rPr>
              <a:t>가마쿠라</a:t>
            </a:r>
            <a:r>
              <a:rPr lang="ko-KR" altLang="en-US" dirty="0" smtClean="0">
                <a:hlinkClick r:id="rId4" action="ppaction://hlinkfile" tooltip="가마쿠라 시대"/>
              </a:rPr>
              <a:t> 시대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1185–1333</a:t>
            </a:r>
            <a:endParaRPr lang="ko-KR" altLang="en-US" dirty="0" smtClean="0"/>
          </a:p>
          <a:p>
            <a:pPr lvl="1" rtl="0"/>
            <a:r>
              <a:rPr lang="ko-KR" altLang="en-US" dirty="0" err="1" smtClean="0">
                <a:hlinkClick r:id="rId5" action="ppaction://hlinkfile" tooltip="겐무 신정"/>
              </a:rPr>
              <a:t>겐무</a:t>
            </a:r>
            <a:r>
              <a:rPr lang="ko-KR" altLang="en-US" dirty="0" smtClean="0">
                <a:hlinkClick r:id="rId5" action="ppaction://hlinkfile" tooltip="겐무 신정"/>
              </a:rPr>
              <a:t> 신정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1333–1336</a:t>
            </a:r>
            <a:endParaRPr lang="ko-KR" altLang="en-US" dirty="0" smtClean="0"/>
          </a:p>
          <a:p>
            <a:pPr rtl="0"/>
            <a:r>
              <a:rPr lang="ko-KR" altLang="en-US" dirty="0" err="1" smtClean="0">
                <a:hlinkClick r:id="rId6" action="ppaction://hlinkfile" tooltip="무로마치 시대"/>
              </a:rPr>
              <a:t>무로마치</a:t>
            </a:r>
            <a:r>
              <a:rPr lang="ko-KR" altLang="en-US" dirty="0" smtClean="0">
                <a:hlinkClick r:id="rId6" action="ppaction://hlinkfile" tooltip="무로마치 시대"/>
              </a:rPr>
              <a:t> 시대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1336–1573</a:t>
            </a:r>
            <a:endParaRPr lang="ko-KR" altLang="en-US" dirty="0" smtClean="0"/>
          </a:p>
          <a:p>
            <a:pPr lvl="1" rtl="0"/>
            <a:r>
              <a:rPr lang="ko-KR" altLang="en-US" dirty="0" err="1" smtClean="0">
                <a:hlinkClick r:id="rId7" action="ppaction://hlinkfile" tooltip="난보쿠초 시대"/>
              </a:rPr>
              <a:t>난보쿠초</a:t>
            </a:r>
            <a:r>
              <a:rPr lang="ko-KR" altLang="en-US" dirty="0" smtClean="0">
                <a:hlinkClick r:id="rId7" action="ppaction://hlinkfile" tooltip="난보쿠초 시대"/>
              </a:rPr>
              <a:t> 시대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1336–1392</a:t>
            </a:r>
            <a:endParaRPr lang="ko-KR" altLang="en-US" dirty="0" smtClean="0"/>
          </a:p>
          <a:p>
            <a:pPr lvl="1" rtl="0"/>
            <a:r>
              <a:rPr lang="ko-KR" altLang="en-US" dirty="0" err="1" smtClean="0">
                <a:hlinkClick r:id="rId8" action="ppaction://hlinkfile" tooltip="센고쿠 시대"/>
              </a:rPr>
              <a:t>센고쿠</a:t>
            </a:r>
            <a:r>
              <a:rPr lang="ko-KR" altLang="en-US" dirty="0" smtClean="0">
                <a:hlinkClick r:id="rId8" action="ppaction://hlinkfile" tooltip="센고쿠 시대"/>
              </a:rPr>
              <a:t> 시대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1467–1573</a:t>
            </a:r>
            <a:endParaRPr lang="ko-KR" altLang="en-US" dirty="0" smtClean="0"/>
          </a:p>
          <a:p>
            <a:pPr rtl="0"/>
            <a:r>
              <a:rPr lang="ko-KR" altLang="en-US" dirty="0" err="1" smtClean="0">
                <a:hlinkClick r:id="rId9" action="ppaction://hlinkfile" tooltip="아즈치모모야마 시대"/>
              </a:rPr>
              <a:t>아즈치모모야마</a:t>
            </a:r>
            <a:r>
              <a:rPr lang="ko-KR" altLang="en-US" dirty="0" smtClean="0">
                <a:hlinkClick r:id="rId9" action="ppaction://hlinkfile" tooltip="아즈치모모야마 시대"/>
              </a:rPr>
              <a:t> 시대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1568–1603</a:t>
            </a:r>
            <a:endParaRPr lang="ko-KR" altLang="en-US" dirty="0" smtClean="0"/>
          </a:p>
          <a:p>
            <a:pPr rtl="0"/>
            <a:r>
              <a:rPr lang="ko-KR" altLang="en-US" dirty="0" smtClean="0">
                <a:hlinkClick r:id="rId10" action="ppaction://hlinkfile" tooltip="에도 시대"/>
              </a:rPr>
              <a:t>에도 시대</a:t>
            </a:r>
            <a:r>
              <a:rPr lang="ko-KR" altLang="en-US" dirty="0" smtClean="0"/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1603–1868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祭り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폐변치현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9906-B26A-4DB7-AF89-C27EA1EA6BED}" type="datetimeFigureOut">
              <a:rPr lang="ko-KR" altLang="en-US" smtClean="0"/>
              <a:pPr/>
              <a:t>2013-04-08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ko-KR" altLang="en-US" sz="6600" b="1" dirty="0" smtClean="0">
                <a:ln cmpd="thickThin">
                  <a:noFill/>
                  <a:prstDash val="dash"/>
                </a:ln>
                <a:latin typeface="양재붓꽃체L" pitchFamily="18" charset="-127"/>
                <a:ea typeface="양재붓꽃체L" pitchFamily="18" charset="-127"/>
              </a:rPr>
              <a:t>일본의 정치</a:t>
            </a:r>
            <a:endParaRPr lang="ko-KR" altLang="en-US" sz="6600" b="1" dirty="0">
              <a:ln cmpd="thickThin">
                <a:noFill/>
                <a:prstDash val="dash"/>
              </a:ln>
              <a:latin typeface="양재붓꽃체L" pitchFamily="18" charset="-127"/>
              <a:ea typeface="양재붓꽃체L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00496" y="4857760"/>
            <a:ext cx="6400800" cy="1752600"/>
          </a:xfrm>
          <a:noFill/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일본어일본학과 백옥길</a:t>
            </a:r>
            <a:endParaRPr lang="en-US" altLang="ko-KR" sz="2400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일본어일본학과 신진하</a:t>
            </a:r>
            <a:endParaRPr lang="en-US" altLang="ko-KR" sz="2400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일본어일본학과 윤수경</a:t>
            </a:r>
            <a:endParaRPr lang="ko-KR" altLang="en-US" sz="2400" dirty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4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428596" y="500042"/>
            <a:ext cx="2357454" cy="71438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유신</a:t>
            </a:r>
            <a:endParaRPr lang="ko-KR" altLang="en-US" dirty="0"/>
          </a:p>
        </p:txBody>
      </p:sp>
      <p:pic>
        <p:nvPicPr>
          <p:cNvPr id="7" name="내용 개체 틀 6" descr="메이지유신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6143668" cy="4214842"/>
          </a:xfrm>
        </p:spPr>
      </p:pic>
      <p:pic>
        <p:nvPicPr>
          <p:cNvPr id="2050" name="Picture 2" descr="C:\Users\shin\Documents\제목 없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00174"/>
            <a:ext cx="7091013" cy="4812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각형 5"/>
          <p:cNvSpPr/>
          <p:nvPr/>
        </p:nvSpPr>
        <p:spPr>
          <a:xfrm>
            <a:off x="428596" y="500042"/>
            <a:ext cx="2357454" cy="71438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시대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00034" y="1928802"/>
            <a:ext cx="3357586" cy="3643338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메이지</a:t>
            </a:r>
            <a:r>
              <a:rPr lang="en-US" altLang="ko-KR" dirty="0" smtClean="0">
                <a:solidFill>
                  <a:schemeClr val="tx1"/>
                </a:solidFill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(1870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신도를 국교로 정함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제정일치를 선포하는 조서발표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천황의 신격화 추진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163624" cy="44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폭발 1 10"/>
          <p:cNvSpPr/>
          <p:nvPr/>
        </p:nvSpPr>
        <p:spPr>
          <a:xfrm>
            <a:off x="3857620" y="1000108"/>
            <a:ext cx="3429024" cy="135732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살아있는 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428596" y="500042"/>
            <a:ext cx="2357454" cy="71438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시대</a:t>
            </a:r>
            <a:endParaRPr lang="ko-KR" altLang="en-US" dirty="0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1214414" y="1857364"/>
            <a:ext cx="6929486" cy="642942"/>
          </a:xfrm>
          <a:prstGeom prst="round2DiagRect">
            <a:avLst>
              <a:gd name="adj1" fmla="val 48805"/>
              <a:gd name="adj2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중후기로 갈수록 실제권력은 군부가 장악함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1214414" y="2857496"/>
            <a:ext cx="6929486" cy="642942"/>
          </a:xfrm>
          <a:prstGeom prst="round2DiagRect">
            <a:avLst>
              <a:gd name="adj1" fmla="val 48805"/>
              <a:gd name="adj2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외교적으로 영일동맹 체결 → 군사적</a:t>
            </a:r>
            <a:r>
              <a:rPr lang="en-US" altLang="ko-KR" sz="2000" dirty="0" smtClean="0">
                <a:solidFill>
                  <a:schemeClr val="tx1"/>
                </a:solidFill>
              </a:rPr>
              <a:t>,</a:t>
            </a:r>
            <a:r>
              <a:rPr lang="ko-KR" altLang="en-US" sz="2000" dirty="0" smtClean="0">
                <a:solidFill>
                  <a:schemeClr val="tx1"/>
                </a:solidFill>
              </a:rPr>
              <a:t>경제적 성장 도모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1214414" y="3857628"/>
            <a:ext cx="6929486" cy="642942"/>
          </a:xfrm>
          <a:prstGeom prst="round2DiagRect">
            <a:avLst>
              <a:gd name="adj1" fmla="val 48805"/>
              <a:gd name="adj2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러일전쟁 이후 </a:t>
            </a:r>
            <a:r>
              <a:rPr lang="en-US" altLang="ko-KR" sz="2000" dirty="0" smtClean="0">
                <a:solidFill>
                  <a:schemeClr val="tx1"/>
                </a:solidFill>
              </a:rPr>
              <a:t>1905</a:t>
            </a:r>
            <a:r>
              <a:rPr lang="ko-KR" altLang="en-US" sz="2000" dirty="0" smtClean="0">
                <a:solidFill>
                  <a:schemeClr val="tx1"/>
                </a:solidFill>
              </a:rPr>
              <a:t>년 대한제국과 을사조약 체결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1259632" y="4869160"/>
            <a:ext cx="6929486" cy="642942"/>
          </a:xfrm>
          <a:prstGeom prst="round2DiagRect">
            <a:avLst>
              <a:gd name="adj1" fmla="val 48805"/>
              <a:gd name="adj2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solidFill>
                  <a:schemeClr val="tx1"/>
                </a:solidFill>
              </a:rPr>
              <a:t>정한론의</a:t>
            </a:r>
            <a:r>
              <a:rPr lang="ko-KR" altLang="en-US" sz="2000" dirty="0" smtClean="0">
                <a:solidFill>
                  <a:schemeClr val="tx1"/>
                </a:solidFill>
              </a:rPr>
              <a:t> 대두로 조선병합정책 추진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대각선 방향의 모서리가 둥근 사각형 16"/>
          <p:cNvSpPr/>
          <p:nvPr/>
        </p:nvSpPr>
        <p:spPr>
          <a:xfrm>
            <a:off x="1115616" y="5013176"/>
            <a:ext cx="6929486" cy="642942"/>
          </a:xfrm>
          <a:prstGeom prst="round2DiagRect">
            <a:avLst>
              <a:gd name="adj1" fmla="val 48805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일본이 조선을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정벌해야한다</a:t>
            </a:r>
            <a:r>
              <a:rPr lang="en-US" altLang="ko-KR" sz="2000" dirty="0" smtClean="0">
                <a:solidFill>
                  <a:schemeClr val="tx1"/>
                </a:solidFill>
              </a:rPr>
              <a:t>! -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정한론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대각선 방향의 모서리가 둥근 사각형 17"/>
          <p:cNvSpPr/>
          <p:nvPr/>
        </p:nvSpPr>
        <p:spPr>
          <a:xfrm>
            <a:off x="1043608" y="4005064"/>
            <a:ext cx="6929486" cy="642942"/>
          </a:xfrm>
          <a:prstGeom prst="round2DiagRect">
            <a:avLst>
              <a:gd name="adj1" fmla="val 48805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을사조약으로 일본의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속국이된</a:t>
            </a:r>
            <a:r>
              <a:rPr lang="ko-KR" altLang="en-US" sz="2000" dirty="0" smtClean="0">
                <a:solidFill>
                  <a:schemeClr val="tx1"/>
                </a:solidFill>
              </a:rPr>
              <a:t> 한국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가로로 말린 두루마리 모양 18"/>
          <p:cNvSpPr/>
          <p:nvPr/>
        </p:nvSpPr>
        <p:spPr>
          <a:xfrm>
            <a:off x="2195736" y="1844824"/>
            <a:ext cx="5000660" cy="34290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                   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                      </a:t>
            </a:r>
            <a:r>
              <a:rPr lang="ko-KR" altLang="en-US" dirty="0" smtClean="0"/>
              <a:t>→ 국가주의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민족주의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                     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                          </a:t>
            </a:r>
            <a:r>
              <a:rPr lang="ko-KR" altLang="en-US" dirty="0" smtClean="0"/>
              <a:t> → 왜곡된 민족주의 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                   </a:t>
            </a:r>
            <a:r>
              <a:rPr lang="ko-KR" altLang="en-US" dirty="0" err="1" smtClean="0"/>
              <a:t>국주주의</a:t>
            </a:r>
            <a:endParaRPr lang="en-US" altLang="ko-KR" dirty="0" smtClean="0"/>
          </a:p>
        </p:txBody>
      </p:sp>
      <p:sp>
        <p:nvSpPr>
          <p:cNvPr id="20" name="순서도: 대체 처리 19"/>
          <p:cNvSpPr/>
          <p:nvPr/>
        </p:nvSpPr>
        <p:spPr>
          <a:xfrm>
            <a:off x="2987824" y="2780928"/>
            <a:ext cx="1571636" cy="500066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초기 </a:t>
            </a:r>
            <a:endParaRPr lang="ko-KR" altLang="en-US" dirty="0"/>
          </a:p>
        </p:txBody>
      </p:sp>
      <p:sp>
        <p:nvSpPr>
          <p:cNvPr id="21" name="순서도: 대체 처리 20"/>
          <p:cNvSpPr/>
          <p:nvPr/>
        </p:nvSpPr>
        <p:spPr>
          <a:xfrm>
            <a:off x="2843808" y="3645024"/>
            <a:ext cx="2000264" cy="500066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</a:t>
            </a:r>
            <a:r>
              <a:rPr lang="ko-KR" altLang="en-US" dirty="0" err="1" smtClean="0"/>
              <a:t>중기이후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428596" y="500042"/>
            <a:ext cx="2357454" cy="71438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다이쇼 시대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543310" cy="455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헤이세이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4" name="내용 개체 틀 3" descr="헤이세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3571900" cy="4500594"/>
          </a:xfrm>
        </p:spPr>
      </p:pic>
      <p:sp>
        <p:nvSpPr>
          <p:cNvPr id="5" name="TextBox 4"/>
          <p:cNvSpPr txBox="1"/>
          <p:nvPr/>
        </p:nvSpPr>
        <p:spPr>
          <a:xfrm>
            <a:off x="4714876" y="1643050"/>
            <a:ext cx="4286248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현 천황 </a:t>
            </a:r>
            <a:r>
              <a:rPr lang="ko-KR" altLang="en-US" sz="2400" dirty="0" err="1" smtClean="0"/>
              <a:t>아키히토의</a:t>
            </a:r>
            <a:r>
              <a:rPr lang="ko-KR" altLang="en-US" sz="2400" dirty="0" smtClean="0"/>
              <a:t> 재위 기간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500306"/>
            <a:ext cx="428628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13</a:t>
            </a:r>
            <a:r>
              <a:rPr lang="ko-KR" altLang="en-US" sz="2400" dirty="0" smtClean="0"/>
              <a:t>년 고이즈미 총리에 오르다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357562"/>
            <a:ext cx="428628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18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아베가</a:t>
            </a:r>
            <a:r>
              <a:rPr lang="ko-KR" altLang="en-US" sz="2400" dirty="0" smtClean="0"/>
              <a:t> 총리에 오르다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143380"/>
            <a:ext cx="428628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19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후쿠다가</a:t>
            </a:r>
            <a:r>
              <a:rPr lang="ko-KR" altLang="en-US" sz="2400" dirty="0" smtClean="0"/>
              <a:t> 총리에 오르다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4857760"/>
            <a:ext cx="428628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20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아소가</a:t>
            </a:r>
            <a:r>
              <a:rPr lang="ko-KR" altLang="en-US" sz="2400" dirty="0" smtClean="0"/>
              <a:t> 총리에 오르다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ea typeface="양재붓꽃체L"/>
              </a:rPr>
              <a:t>내각총리대신과 정치와의 관계</a:t>
            </a:r>
            <a:endParaRPr lang="ko-KR" altLang="en-US" sz="4000" dirty="0">
              <a:ea typeface="양재붓꽃체L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1472" y="2000240"/>
            <a:ext cx="3500462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일본의 삼권분리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4929190" y="2000240"/>
            <a:ext cx="3500462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의원내각제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5000628" y="4286256"/>
            <a:ext cx="3500462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일본의 정치 형성과정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571472" y="4286256"/>
            <a:ext cx="3500462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내각총리대신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21429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양재붓꽃체L"/>
              </a:rPr>
              <a:t>1) </a:t>
            </a:r>
            <a:r>
              <a:rPr lang="ko-KR" altLang="en-US" sz="2000" dirty="0" smtClean="0">
                <a:latin typeface="양재붓꽃체L"/>
              </a:rPr>
              <a:t>일본의 삼권분리</a:t>
            </a:r>
            <a:endParaRPr lang="ko-KR" altLang="en-US" sz="2000" dirty="0">
              <a:latin typeface="양재붓꽃체L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428860" y="357166"/>
            <a:ext cx="4143404" cy="4071966"/>
          </a:xfrm>
          <a:prstGeom prst="ellipse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1357290" y="2428868"/>
            <a:ext cx="4143404" cy="4071966"/>
          </a:xfrm>
          <a:prstGeom prst="ellipse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3786182" y="2428868"/>
            <a:ext cx="4143404" cy="4071966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157161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/>
              <a:t>입법</a:t>
            </a:r>
            <a:endParaRPr lang="ko-KR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14546" y="421481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/>
              <a:t>행정</a:t>
            </a:r>
            <a:endParaRPr lang="ko-KR" alt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4" y="422131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/>
              <a:t>사법</a:t>
            </a:r>
            <a:endParaRPr lang="ko-KR" altLang="en-US" sz="4000" dirty="0"/>
          </a:p>
        </p:txBody>
      </p:sp>
      <p:sp>
        <p:nvSpPr>
          <p:cNvPr id="19" name="직사각형 18"/>
          <p:cNvSpPr/>
          <p:nvPr/>
        </p:nvSpPr>
        <p:spPr>
          <a:xfrm>
            <a:off x="683568" y="3356992"/>
            <a:ext cx="1857388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총리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2) </a:t>
            </a:r>
            <a:r>
              <a:rPr lang="ko-KR" altLang="en-US" sz="2000" dirty="0" smtClean="0">
                <a:latin typeface="+mj-ea"/>
                <a:ea typeface="+mj-ea"/>
              </a:rPr>
              <a:t>일본의 입법 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국회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4348" y="2204864"/>
            <a:ext cx="7643866" cy="2952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헌법은 규정된 절차를 거치지 않고 국회만의 판단으로 개정할 수 없다</a:t>
            </a:r>
            <a:r>
              <a:rPr lang="en-US" altLang="ko-KR" sz="1700" dirty="0" smtClean="0"/>
              <a:t>.</a:t>
            </a:r>
          </a:p>
          <a:p>
            <a:pPr algn="ctr"/>
            <a:endParaRPr lang="en-US" altLang="ko-KR" sz="1700" dirty="0" smtClean="0"/>
          </a:p>
          <a:p>
            <a:pPr algn="ctr"/>
            <a:r>
              <a:rPr lang="ko-KR" altLang="en-US" sz="1700" dirty="0" smtClean="0"/>
              <a:t>헌법의 범위 내에서 법령을 제정하는 것은 국회만이 가진 권한이다</a:t>
            </a:r>
            <a:r>
              <a:rPr lang="en-US" altLang="ko-KR" sz="1700" dirty="0" smtClean="0"/>
              <a:t>.</a:t>
            </a:r>
          </a:p>
          <a:p>
            <a:pPr algn="ctr"/>
            <a:endParaRPr lang="en-US" altLang="ko-KR" sz="1700" dirty="0" smtClean="0"/>
          </a:p>
          <a:p>
            <a:pPr algn="ctr"/>
            <a:r>
              <a:rPr lang="ko-KR" altLang="en-US" sz="1700" dirty="0" smtClean="0"/>
              <a:t>행정부의 활동은 법률에 의해서 이루어지고 국회의 의사에 영향을 받게 된다</a:t>
            </a:r>
            <a:r>
              <a:rPr lang="en-US" altLang="ko-KR" sz="1700" dirty="0" smtClean="0"/>
              <a:t>.</a:t>
            </a:r>
          </a:p>
          <a:p>
            <a:pPr algn="ctr"/>
            <a:endParaRPr lang="en-US" altLang="ko-KR" sz="1700" dirty="0" smtClean="0"/>
          </a:p>
          <a:p>
            <a:pPr algn="ctr"/>
            <a:r>
              <a:rPr lang="ko-KR" altLang="en-US" sz="1700" dirty="0" smtClean="0"/>
              <a:t>재판관은 헌법과 법률에만 구속된다</a:t>
            </a:r>
            <a:r>
              <a:rPr lang="en-US" altLang="ko-KR" sz="1700" dirty="0" smtClean="0"/>
              <a:t>(</a:t>
            </a:r>
            <a:r>
              <a:rPr lang="ko-KR" altLang="en-US" sz="1700" dirty="0" smtClean="0"/>
              <a:t>헌법 제</a:t>
            </a:r>
            <a:r>
              <a:rPr lang="en-US" altLang="ko-KR" sz="1700" dirty="0" smtClean="0"/>
              <a:t>76</a:t>
            </a:r>
            <a:r>
              <a:rPr lang="ko-KR" altLang="en-US" sz="1700" dirty="0" smtClean="0"/>
              <a:t>조 </a:t>
            </a:r>
            <a:r>
              <a:rPr lang="en-US" altLang="ko-KR" sz="1700" dirty="0" smtClean="0"/>
              <a:t>3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).</a:t>
            </a:r>
          </a:p>
          <a:p>
            <a:pPr algn="ctr"/>
            <a:endParaRPr lang="en-US" altLang="ko-KR" sz="1700" dirty="0" smtClean="0"/>
          </a:p>
          <a:p>
            <a:pPr algn="ctr"/>
            <a:r>
              <a:rPr lang="ko-KR" altLang="en-US" sz="1700" dirty="0" smtClean="0"/>
              <a:t>헌법에 위배되는 경우에는 재판소가 위헌입법심사권을 행사하여</a:t>
            </a:r>
            <a:endParaRPr lang="en-US" altLang="ko-KR" sz="1700" dirty="0" smtClean="0"/>
          </a:p>
          <a:p>
            <a:pPr algn="ctr"/>
            <a:r>
              <a:rPr lang="ko-KR" altLang="en-US" sz="1700" dirty="0" smtClean="0"/>
              <a:t>해당 법률이 무효인지 판단할 수 있다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4348" y="1052736"/>
            <a:ext cx="7643866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유일한 입법 기관으로 국회가 판단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세부적인 실시 방법이나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구체적인 기준 등에 대한 결정을 행정부인 내각에 위임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714348" y="5445224"/>
            <a:ext cx="7643866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ko-KR" altLang="en-US" dirty="0" smtClean="0"/>
              <a:t>대 일본제국 헌법 하에 구성된 제국의회에 뿌리</a:t>
            </a:r>
            <a:r>
              <a:rPr lang="en-US" altLang="ko-KR" dirty="0" smtClean="0"/>
              <a:t>.</a:t>
            </a:r>
          </a:p>
          <a:p>
            <a:pPr algn="ctr">
              <a:buNone/>
            </a:pPr>
            <a:r>
              <a:rPr lang="ko-KR" altLang="en-US" dirty="0" smtClean="0"/>
              <a:t>패전에 따른 신 헌법의 제정으로 근본적으로 개혁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38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2) </a:t>
            </a:r>
            <a:r>
              <a:rPr lang="ko-KR" altLang="en-US" sz="2000" dirty="0" smtClean="0">
                <a:latin typeface="+mj-ea"/>
                <a:ea typeface="+mj-ea"/>
              </a:rPr>
              <a:t>일본의 입법 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국회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412776"/>
            <a:ext cx="8358246" cy="122413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양원제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양원을 보좌하는 기관으로  중의원과 참의원으로 구성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</a:t>
            </a:r>
            <a:r>
              <a:rPr lang="ko-KR" altLang="en-US" dirty="0" smtClean="0"/>
              <a:t>중의원은 하원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참의원은 상원에 해당하며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    </a:t>
            </a:r>
            <a:r>
              <a:rPr lang="ko-KR" altLang="en-US" dirty="0" smtClean="0"/>
              <a:t>양원 모두 주권자인 국민의 선거로 선출된 국회의원으로 구성</a:t>
            </a:r>
            <a:r>
              <a:rPr lang="en-US" altLang="ko-KR" dirty="0" smtClean="0"/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528" y="3140968"/>
            <a:ext cx="83529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/>
              <a:t>일본국</a:t>
            </a:r>
            <a:r>
              <a:rPr lang="ko-KR" altLang="en-US" dirty="0" smtClean="0"/>
              <a:t> 헌법에서 규정한 국회의 재판관 탄핵을 실시하기 위해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재판관 소추 위원회와 재판관탄핵재판소가 설치되어 있다</a:t>
            </a:r>
            <a:r>
              <a:rPr lang="en-US" altLang="ko-KR" dirty="0" smtClean="0"/>
              <a:t>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xmlns="" val="23686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3493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3) </a:t>
            </a:r>
            <a:r>
              <a:rPr lang="ko-KR" altLang="en-US" sz="2000" dirty="0" smtClean="0">
                <a:latin typeface="+mj-ea"/>
                <a:ea typeface="+mj-ea"/>
              </a:rPr>
              <a:t>일본의 행정 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의원내각제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611560" y="2564904"/>
            <a:ext cx="8208912" cy="1296144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의회의 다수파에 의하여 정부가 구성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민주적 정당성을 일원화해 주고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집행부의 장인 수상이 의회에 의하여 선출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수상이 인선하는 각료가 정책노선을 따라 구체적으로 집행업무를 담당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수상과 함께 내각 전체가 의회에 대하여 정치적인 책임을 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611560" y="1268760"/>
            <a:ext cx="8208912" cy="216024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장점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내각의 존속과 진퇴가 국민의 대표기관인 의회에 의존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      민주적 정당성이 강하며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민주적 요청을 만족시킬 수 있음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내각이 의회에 대하여 책임을 짐으로써 책임정치를 실현할 수 있음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의회해산권과 의회의 </a:t>
            </a:r>
            <a:r>
              <a:rPr lang="ko-KR" altLang="en-US" dirty="0" err="1" smtClean="0"/>
              <a:t>내각불신임권은</a:t>
            </a:r>
            <a:r>
              <a:rPr lang="ko-KR" altLang="en-US" dirty="0" smtClean="0"/>
              <a:t> 서로의 정치적 대립을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해결하는 데 주효한 역할을 할 수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      내각이 입법부에 대하여 신임을 얻기 위해 유능한 인재를 기용할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확률이 커짐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539552" y="3789040"/>
            <a:ext cx="8208912" cy="2448272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단점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소수의 의석을 가진 여러 정당이 난립하는 경우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연정을 구성할 수밖에 없고 정국이 불안해질 수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      특정 당의 크기가 일방적으로 커지게 되면 일당독재를 하는 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문제점도 야기됨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      의회가 정권의 탈취를 위한 정쟁의 장소로 악용될 수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      내각의 존속이 의회에 좌우되기 때문에 강력한 정치를 실현할 수 없음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      대연정과 같이 내각과 원내 다수파가 합세하는 경우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다수결의 횡포를 가져올 수 있기에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견제장치를 마련하기가 곤란함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27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type="title"/>
          </p:nvPr>
        </p:nvSpPr>
        <p:spPr>
          <a:xfrm>
            <a:off x="3786182" y="785794"/>
            <a:ext cx="5657832" cy="571504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1. </a:t>
            </a:r>
            <a:r>
              <a:rPr lang="ko-KR" altLang="en-US" sz="240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일왕과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 정치와의 관계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50017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2. 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일본의 내각과 총리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14311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3. 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일본의 국회와 정당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78605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4. 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일본의 선거와 지방자치제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00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3-1) </a:t>
            </a:r>
            <a:r>
              <a:rPr lang="ko-KR" altLang="en-US" sz="2000" dirty="0" smtClean="0">
                <a:latin typeface="+mj-ea"/>
                <a:ea typeface="+mj-ea"/>
              </a:rPr>
              <a:t>의원내각제와 대통령제 비교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214282" y="1412776"/>
            <a:ext cx="4214842" cy="4176464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중의원 해산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양당제</a:t>
            </a:r>
            <a:endParaRPr lang="en-US" altLang="ko-KR" sz="2800" dirty="0" smtClean="0"/>
          </a:p>
          <a:p>
            <a:pPr algn="ctr"/>
            <a:r>
              <a:rPr lang="ko-KR" altLang="en-US" sz="2800" dirty="0" err="1" smtClean="0"/>
              <a:t>내각불신임권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국민의 의견을 빠르게 수용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내각총리대신 중심</a:t>
            </a:r>
            <a:endParaRPr lang="ko-KR" altLang="en-US" sz="2800" dirty="0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4643438" y="1432156"/>
            <a:ext cx="4214842" cy="422909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accent2"/>
                </a:solidFill>
              </a:rPr>
              <a:t>캐스팅 보트</a:t>
            </a:r>
            <a:endParaRPr lang="en-US" altLang="ko-KR" sz="2800" dirty="0" smtClean="0">
              <a:solidFill>
                <a:schemeClr val="accent2"/>
              </a:solidFill>
            </a:endParaRPr>
          </a:p>
          <a:p>
            <a:pPr algn="ctr"/>
            <a:r>
              <a:rPr lang="ko-KR" altLang="en-US" sz="2800" dirty="0" smtClean="0"/>
              <a:t>다수 당제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신임 관계없이 재직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국민과의 소통이</a:t>
            </a:r>
            <a:endParaRPr lang="en-US" altLang="ko-KR" sz="2800" dirty="0" smtClean="0"/>
          </a:p>
          <a:p>
            <a:pPr marL="342900" indent="-342900" algn="ctr"/>
            <a:r>
              <a:rPr lang="ko-KR" altLang="en-US" sz="2800" dirty="0" smtClean="0"/>
              <a:t>비교적 원활하지 못함</a:t>
            </a:r>
            <a:endParaRPr lang="en-US" altLang="ko-KR" sz="2800" dirty="0" smtClean="0"/>
          </a:p>
          <a:p>
            <a:pPr marL="342900" indent="-342900" algn="ctr"/>
            <a:r>
              <a:rPr lang="ko-KR" altLang="en-US" sz="2800" dirty="0" smtClean="0"/>
              <a:t>대통령 중심</a:t>
            </a:r>
            <a:endParaRPr lang="en-US" altLang="ko-KR" sz="2800" dirty="0" smtClean="0"/>
          </a:p>
        </p:txBody>
      </p:sp>
      <p:sp>
        <p:nvSpPr>
          <p:cNvPr id="7" name="순서도: 천공 테이프 6"/>
          <p:cNvSpPr/>
          <p:nvPr/>
        </p:nvSpPr>
        <p:spPr>
          <a:xfrm>
            <a:off x="4860032" y="4896544"/>
            <a:ext cx="4176464" cy="141277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민주주의를 훼손할 수 있음</a:t>
            </a:r>
            <a:endParaRPr lang="ko-KR" altLang="en-US" sz="2400" dirty="0"/>
          </a:p>
        </p:txBody>
      </p:sp>
      <p:sp>
        <p:nvSpPr>
          <p:cNvPr id="8" name="설명선 3 7"/>
          <p:cNvSpPr/>
          <p:nvPr/>
        </p:nvSpPr>
        <p:spPr>
          <a:xfrm>
            <a:off x="4220507" y="332656"/>
            <a:ext cx="4637774" cy="1728192"/>
          </a:xfrm>
          <a:prstGeom prst="borderCallout3">
            <a:avLst>
              <a:gd name="adj1" fmla="val 65047"/>
              <a:gd name="adj2" fmla="val -203"/>
              <a:gd name="adj3" fmla="val 94885"/>
              <a:gd name="adj4" fmla="val -15076"/>
              <a:gd name="adj5" fmla="val 109180"/>
              <a:gd name="adj6" fmla="val 5837"/>
              <a:gd name="adj7" fmla="val 123469"/>
              <a:gd name="adj8" fmla="val 295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의회의 의결에서 가부동수인 때에 의장이 가지는 결정권을 </a:t>
            </a:r>
            <a:r>
              <a:rPr lang="ko-KR" altLang="en-US" dirty="0" smtClean="0">
                <a:solidFill>
                  <a:schemeClr val="tx1"/>
                </a:solidFill>
              </a:rPr>
              <a:t>지칭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두 </a:t>
            </a:r>
            <a:r>
              <a:rPr lang="ko-KR" altLang="en-US" dirty="0">
                <a:solidFill>
                  <a:schemeClr val="tx1"/>
                </a:solidFill>
              </a:rPr>
              <a:t>당파의 세력이 균형을 이룬 상태에서 대세를 좌우할 열쇠를 쥔 </a:t>
            </a:r>
            <a:r>
              <a:rPr lang="en-US" altLang="ko-KR" dirty="0">
                <a:solidFill>
                  <a:schemeClr val="tx1"/>
                </a:solidFill>
              </a:rPr>
              <a:t>'</a:t>
            </a:r>
            <a:r>
              <a:rPr lang="ko-KR" altLang="en-US" dirty="0">
                <a:solidFill>
                  <a:schemeClr val="tx1"/>
                </a:solidFill>
              </a:rPr>
              <a:t>제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당의 표</a:t>
            </a:r>
            <a:r>
              <a:rPr lang="en-US" altLang="ko-KR" dirty="0">
                <a:solidFill>
                  <a:schemeClr val="tx1"/>
                </a:solidFill>
              </a:rPr>
              <a:t>'</a:t>
            </a:r>
            <a:r>
              <a:rPr lang="ko-KR" altLang="en-US" dirty="0">
                <a:solidFill>
                  <a:schemeClr val="tx1"/>
                </a:solidFill>
              </a:rPr>
              <a:t>를 지칭할 때도 </a:t>
            </a:r>
            <a:r>
              <a:rPr lang="ko-KR" altLang="en-US" dirty="0" smtClean="0">
                <a:solidFill>
                  <a:schemeClr val="tx1"/>
                </a:solidFill>
              </a:rPr>
              <a:t>쓰임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2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3-2) </a:t>
            </a:r>
            <a:r>
              <a:rPr lang="ko-KR" altLang="en-US" sz="2000" dirty="0" smtClean="0">
                <a:latin typeface="+mj-ea"/>
                <a:ea typeface="+mj-ea"/>
              </a:rPr>
              <a:t>일본과 영국의 의원내각제 비교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순서도: 카드 4"/>
          <p:cNvSpPr/>
          <p:nvPr/>
        </p:nvSpPr>
        <p:spPr>
          <a:xfrm>
            <a:off x="323528" y="1052736"/>
            <a:ext cx="4062386" cy="3960440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입헌군주제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천황의 국권 → 명목상 권한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양원제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중의원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참의원</a:t>
            </a:r>
            <a:r>
              <a:rPr lang="en-US" altLang="ko-KR" dirty="0" smtClean="0"/>
              <a:t>)</a:t>
            </a:r>
          </a:p>
          <a:p>
            <a:pPr algn="ctr"/>
            <a:r>
              <a:rPr lang="ko-KR" altLang="en-US" dirty="0" smtClean="0"/>
              <a:t>국회의원 중 국회의 의결로 총리 선출</a:t>
            </a:r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6" name="순서도: 카드 5"/>
          <p:cNvSpPr/>
          <p:nvPr/>
        </p:nvSpPr>
        <p:spPr>
          <a:xfrm>
            <a:off x="4714876" y="1052736"/>
            <a:ext cx="4105596" cy="3960440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의회정치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입헌군주제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국왕의 국권 → 명목상 권한</a:t>
            </a:r>
            <a:endParaRPr lang="en-US" altLang="ko-KR" dirty="0"/>
          </a:p>
          <a:p>
            <a:pPr algn="ctr"/>
            <a:r>
              <a:rPr lang="ko-KR" altLang="en-US" dirty="0" smtClean="0"/>
              <a:t>귀족원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서민원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하원</a:t>
            </a:r>
            <a:r>
              <a:rPr lang="en-US" altLang="ko-KR" dirty="0" smtClean="0"/>
              <a:t>)</a:t>
            </a:r>
          </a:p>
          <a:p>
            <a:pPr algn="ctr"/>
            <a:r>
              <a:rPr lang="ko-KR" altLang="en-US" dirty="0" smtClean="0"/>
              <a:t>하원 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당의 당수를 총리로 지명</a:t>
            </a:r>
            <a:endParaRPr lang="en-US" altLang="ko-KR" dirty="0" smtClean="0"/>
          </a:p>
        </p:txBody>
      </p:sp>
      <p:sp>
        <p:nvSpPr>
          <p:cNvPr id="7" name="타원 6"/>
          <p:cNvSpPr/>
          <p:nvPr/>
        </p:nvSpPr>
        <p:spPr>
          <a:xfrm>
            <a:off x="1619672" y="5301208"/>
            <a:ext cx="568863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일본이 영국식 의원내각제를 채용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21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4) </a:t>
            </a:r>
            <a:r>
              <a:rPr lang="ko-KR" altLang="en-US" sz="2000" dirty="0" smtClean="0">
                <a:latin typeface="+mj-ea"/>
                <a:ea typeface="+mj-ea"/>
              </a:rPr>
              <a:t>일본의 사법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95536" y="1412776"/>
            <a:ext cx="8208912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/>
              <a:t>최고재판소 </a:t>
            </a:r>
            <a:r>
              <a:rPr lang="en-US" altLang="ko-KR" dirty="0" smtClean="0"/>
              <a:t>: </a:t>
            </a:r>
            <a:r>
              <a:rPr lang="ko-KR" altLang="ko-KR" dirty="0" smtClean="0"/>
              <a:t>일본의 사법부를 총괄하는 최고의 사법기관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     </a:t>
            </a:r>
            <a:r>
              <a:rPr lang="ko-KR" altLang="ko-KR" dirty="0" smtClean="0"/>
              <a:t>최고재판소의 판단이 최종적인 결정이 되므로 </a:t>
            </a:r>
            <a:r>
              <a:rPr lang="ko-KR" altLang="ko-KR" b="1" dirty="0" smtClean="0"/>
              <a:t>헌법의 수호자</a:t>
            </a:r>
            <a:r>
              <a:rPr lang="ko-KR" altLang="ko-KR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                 </a:t>
            </a:r>
            <a:r>
              <a:rPr lang="ko-KR" altLang="ko-KR" dirty="0" smtClean="0"/>
              <a:t>헌법의 규정에 근거하여 존재</a:t>
            </a:r>
            <a:r>
              <a:rPr lang="en-US" altLang="ko-KR" dirty="0" smtClean="0"/>
              <a:t>. </a:t>
            </a:r>
            <a:r>
              <a:rPr lang="ko-KR" altLang="ko-KR" dirty="0" err="1" smtClean="0"/>
              <a:t>재판소법에</a:t>
            </a:r>
            <a:r>
              <a:rPr lang="ko-KR" altLang="ko-KR" dirty="0" smtClean="0"/>
              <a:t> 따라 구성.</a:t>
            </a:r>
            <a:endParaRPr lang="en-US" altLang="ko-KR" dirty="0" smtClean="0"/>
          </a:p>
          <a:p>
            <a:r>
              <a:rPr lang="en-US" altLang="ko-KR" dirty="0" smtClean="0"/>
              <a:t>                 </a:t>
            </a:r>
            <a:r>
              <a:rPr lang="ko-KR" altLang="ko-KR" dirty="0" smtClean="0"/>
              <a:t>약칭은 </a:t>
            </a:r>
            <a:r>
              <a:rPr lang="ko-KR" altLang="ko-KR" b="1" dirty="0" err="1" smtClean="0"/>
              <a:t>최고재</a:t>
            </a:r>
            <a:endParaRPr lang="ko-KR" altLang="en-US" dirty="0"/>
          </a:p>
        </p:txBody>
      </p:sp>
      <p:sp>
        <p:nvSpPr>
          <p:cNvPr id="6" name="오각형 5"/>
          <p:cNvSpPr/>
          <p:nvPr/>
        </p:nvSpPr>
        <p:spPr>
          <a:xfrm>
            <a:off x="2411760" y="2204864"/>
            <a:ext cx="6408712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최고재판소 장관과 </a:t>
            </a:r>
            <a:r>
              <a:rPr lang="en-US" altLang="ko-KR" dirty="0" smtClean="0"/>
              <a:t>14</a:t>
            </a:r>
            <a:r>
              <a:rPr lang="ko-KR" altLang="en-US" dirty="0" smtClean="0"/>
              <a:t>명의 최고재판소 재판관으로 구성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장관은 내각의 지명에 기초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일왕에</a:t>
            </a:r>
            <a:r>
              <a:rPr lang="ko-KR" altLang="en-US" dirty="0" smtClean="0"/>
              <a:t> 의해 임명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재판관은 내각이 임명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일왕이</a:t>
            </a:r>
            <a:r>
              <a:rPr lang="ko-KR" altLang="en-US" dirty="0" smtClean="0"/>
              <a:t> 인증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정년은 </a:t>
            </a:r>
            <a:r>
              <a:rPr lang="en-US" altLang="ko-KR" dirty="0" smtClean="0"/>
              <a:t>70</a:t>
            </a:r>
            <a:r>
              <a:rPr lang="ko-KR" altLang="en-US" dirty="0" smtClean="0"/>
              <a:t>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827584" y="3933056"/>
            <a:ext cx="7416824" cy="21602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ko-KR" dirty="0" err="1" smtClean="0"/>
              <a:t>최고재는</a:t>
            </a:r>
            <a:r>
              <a:rPr lang="ko-KR" altLang="ko-KR" dirty="0" smtClean="0"/>
              <a:t> 하급재판소를 통괄하는 사법행정의 영역의 장으로도 활동하고, 또한 재판소의 소송 절차나 사법 사무 처리에 관한 사항에 대하여 규칙(최고재판소 규칙)을 제정할 수 있다.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xmlns="" val="28806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214290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4) </a:t>
            </a:r>
            <a:r>
              <a:rPr lang="ko-KR" altLang="en-US" sz="2000" dirty="0" smtClean="0">
                <a:latin typeface="+mj-ea"/>
                <a:ea typeface="+mj-ea"/>
              </a:rPr>
              <a:t>일본의 사법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67544" y="836712"/>
            <a:ext cx="8064896" cy="1512168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국제 헌법 재판소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약칭은 </a:t>
            </a:r>
            <a:r>
              <a:rPr lang="en-US" altLang="ko-KR" dirty="0" smtClean="0"/>
              <a:t>ICJ. 1945</a:t>
            </a:r>
            <a:r>
              <a:rPr lang="ko-KR" altLang="en-US" dirty="0" smtClean="0"/>
              <a:t>년에 창설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본부는 네덜란드 </a:t>
            </a:r>
            <a:r>
              <a:rPr lang="ko-KR" altLang="en-US" dirty="0" err="1" smtClean="0"/>
              <a:t>헤이그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            </a:t>
            </a:r>
            <a:r>
              <a:rPr lang="ko-KR" altLang="en-US" dirty="0" smtClean="0"/>
              <a:t>국제연합과 함께 설립된 국제연합의 사법기관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            </a:t>
            </a:r>
            <a:r>
              <a:rPr lang="ko-KR" altLang="en-US" dirty="0" smtClean="0"/>
              <a:t>국제연합의 가맹국은 물론 비가맹국도 일정한 조건</a:t>
            </a:r>
            <a:endParaRPr lang="en-US" altLang="ko-KR" dirty="0" smtClean="0"/>
          </a:p>
          <a:p>
            <a:r>
              <a:rPr lang="en-US" altLang="ko-KR" dirty="0" smtClean="0"/>
              <a:t>                        </a:t>
            </a:r>
            <a:r>
              <a:rPr lang="ko-KR" altLang="en-US" dirty="0" smtClean="0"/>
              <a:t>아래에서 재판소 규정의 당사국이 될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467544" y="2564904"/>
            <a:ext cx="8136904" cy="1512168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최근 독도문제에서 우리나라가 일본의 국제사법재판소 </a:t>
            </a:r>
            <a:r>
              <a:rPr lang="ko-KR" altLang="en-US" dirty="0" err="1" smtClean="0"/>
              <a:t>제소안을</a:t>
            </a:r>
            <a:r>
              <a:rPr lang="ko-KR" altLang="en-US" dirty="0" smtClean="0"/>
              <a:t> 거절한 이유로 </a:t>
            </a:r>
            <a:r>
              <a:rPr lang="en-US" altLang="ko-KR" b="1" dirty="0" smtClean="0">
                <a:solidFill>
                  <a:schemeClr val="tx2"/>
                </a:solidFill>
              </a:rPr>
              <a:t>“</a:t>
            </a:r>
            <a:r>
              <a:rPr lang="ko-KR" altLang="en-US" b="1" dirty="0" smtClean="0">
                <a:solidFill>
                  <a:schemeClr val="tx2"/>
                </a:solidFill>
              </a:rPr>
              <a:t>독도는 명백히 대한민국의 영토이기에 대한민국의 입장에서 재판에 응할 이유가 전혀 없다</a:t>
            </a:r>
            <a:r>
              <a:rPr lang="en-US" altLang="ko-KR" b="1" dirty="0" smtClean="0">
                <a:solidFill>
                  <a:schemeClr val="tx2"/>
                </a:solidFill>
              </a:rPr>
              <a:t>.”</a:t>
            </a:r>
            <a:r>
              <a:rPr lang="en-US" altLang="ko-KR" dirty="0" smtClean="0"/>
              <a:t> </a:t>
            </a:r>
            <a:r>
              <a:rPr lang="ko-KR" altLang="en-US" dirty="0" smtClean="0"/>
              <a:t>라는 것도 있지만</a:t>
            </a:r>
            <a:r>
              <a:rPr lang="en-US" altLang="ko" dirty="0" smtClean="0"/>
              <a:t>, </a:t>
            </a:r>
            <a:r>
              <a:rPr lang="ko-KR" altLang="en-US" dirty="0" smtClean="0"/>
              <a:t>재판에 응했을 시 공정하지 못한 재판이 될 수 있다는 우려도 있음</a:t>
            </a:r>
            <a:r>
              <a:rPr lang="en-US" altLang="ko" dirty="0" smtClean="0"/>
              <a:t>.</a:t>
            </a:r>
            <a:endParaRPr lang="ko-KR" altLang="en-US" dirty="0"/>
          </a:p>
        </p:txBody>
      </p:sp>
      <p:pic>
        <p:nvPicPr>
          <p:cNvPr id="11" name="그림 10" descr="국제사법재판소 구성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08427"/>
            <a:ext cx="8496944" cy="596093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23528" y="2204864"/>
            <a:ext cx="8496944" cy="360040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641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내각과 총리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1. </a:t>
            </a:r>
            <a:r>
              <a:rPr lang="ko-KR" altLang="en-US" sz="2400" dirty="0" smtClean="0"/>
              <a:t>일본의 내각 </a:t>
            </a:r>
            <a:endParaRPr lang="ko-KR" altLang="en-US" sz="2400" dirty="0"/>
          </a:p>
        </p:txBody>
      </p:sp>
      <p:pic>
        <p:nvPicPr>
          <p:cNvPr id="6" name="그림 5" descr="jpn_i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8001056" cy="6143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2428868"/>
            <a:ext cx="2357454" cy="369332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(1) </a:t>
            </a:r>
            <a:r>
              <a:rPr lang="ko-KR" altLang="en-US" dirty="0" smtClean="0"/>
              <a:t>무라야마 내각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071810"/>
            <a:ext cx="750099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1994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12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ko-KR" altLang="en-US" dirty="0" err="1" smtClean="0">
                <a:solidFill>
                  <a:schemeClr val="bg1"/>
                </a:solidFill>
              </a:rPr>
              <a:t>자민당은</a:t>
            </a:r>
            <a:r>
              <a:rPr lang="ko-KR" altLang="en-US" dirty="0" smtClean="0">
                <a:solidFill>
                  <a:schemeClr val="bg1"/>
                </a:solidFill>
              </a:rPr>
              <a:t> 사회당과 </a:t>
            </a:r>
            <a:r>
              <a:rPr lang="ko-KR" altLang="en-US" dirty="0" err="1" smtClean="0">
                <a:solidFill>
                  <a:schemeClr val="bg1"/>
                </a:solidFill>
              </a:rPr>
              <a:t>사키가케와의</a:t>
            </a:r>
            <a:r>
              <a:rPr lang="ko-KR" altLang="en-US" dirty="0" smtClean="0">
                <a:solidFill>
                  <a:schemeClr val="bg1"/>
                </a:solidFill>
              </a:rPr>
              <a:t> 연립을 제안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총리를 사회당 위원장 무라야마 도미이치로 하는 연립정부를 조각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자민당은</a:t>
            </a:r>
            <a:r>
              <a:rPr lang="ko-KR" altLang="en-US" dirty="0" smtClean="0">
                <a:solidFill>
                  <a:schemeClr val="bg1"/>
                </a:solidFill>
              </a:rPr>
              <a:t> 다시 정부여당의 지위를 회복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호소카와</a:t>
            </a:r>
            <a:r>
              <a:rPr lang="ko-KR" altLang="en-US" dirty="0" smtClean="0">
                <a:solidFill>
                  <a:schemeClr val="bg1"/>
                </a:solidFill>
              </a:rPr>
              <a:t> 내각과 하타 내각에 참가한 신생당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공명당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민사당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일본신당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민주개혁연합 등이 가담하여 </a:t>
            </a:r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</a:rPr>
              <a:t>대 정당체제를 위한 신진당을 결성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2400" dirty="0" smtClean="0"/>
              <a:t>1.</a:t>
            </a:r>
            <a:r>
              <a:rPr lang="ko-KR" altLang="en-US" sz="2400" dirty="0" smtClean="0"/>
              <a:t>일본의 내각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214423"/>
            <a:ext cx="2214578" cy="500065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chemeClr val="bg1"/>
                </a:solidFill>
              </a:rPr>
              <a:t>(2)</a:t>
            </a:r>
            <a:r>
              <a:rPr lang="ko-KR" altLang="en-US" sz="2000" dirty="0" smtClean="0">
                <a:solidFill>
                  <a:schemeClr val="bg1"/>
                </a:solidFill>
              </a:rPr>
              <a:t>고이즈미 내각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그림 3" descr="고이즈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71546"/>
            <a:ext cx="4105072" cy="4893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857364"/>
            <a:ext cx="4071966" cy="36933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우정성을</a:t>
            </a:r>
            <a:r>
              <a:rPr lang="ko-KR" altLang="en-US" dirty="0" smtClean="0">
                <a:solidFill>
                  <a:schemeClr val="bg1"/>
                </a:solidFill>
              </a:rPr>
              <a:t> 민영화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야스쿠니</a:t>
            </a:r>
            <a:r>
              <a:rPr lang="ko-KR" altLang="en-US" dirty="0" smtClean="0">
                <a:solidFill>
                  <a:schemeClr val="bg1"/>
                </a:solidFill>
              </a:rPr>
              <a:t> 신사참배 강행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고이즈미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번에 걸쳐 내각을 구성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</a:rPr>
              <a:t>차 고이즈미 내각은 </a:t>
            </a:r>
            <a:r>
              <a:rPr lang="en-US" altLang="ko-KR" dirty="0" smtClean="0">
                <a:solidFill>
                  <a:schemeClr val="bg1"/>
                </a:solidFill>
              </a:rPr>
              <a:t>01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26</a:t>
            </a:r>
            <a:r>
              <a:rPr lang="ko-KR" altLang="en-US" dirty="0" smtClean="0">
                <a:solidFill>
                  <a:schemeClr val="bg1"/>
                </a:solidFill>
              </a:rPr>
              <a:t>일부터 </a:t>
            </a:r>
            <a:r>
              <a:rPr lang="en-US" altLang="ko-KR" dirty="0" smtClean="0">
                <a:solidFill>
                  <a:schemeClr val="bg1"/>
                </a:solidFill>
              </a:rPr>
              <a:t>02</a:t>
            </a:r>
            <a:r>
              <a:rPr lang="ko-KR" altLang="en-US" dirty="0" smtClean="0">
                <a:solidFill>
                  <a:schemeClr val="bg1"/>
                </a:solidFill>
              </a:rPr>
              <a:t>년 자민당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공명당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보수당을 여당으로 하는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당 연립정권</a:t>
            </a:r>
            <a:r>
              <a:rPr lang="en-US" altLang="ko-KR" dirty="0" smtClean="0">
                <a:solidFill>
                  <a:schemeClr val="bg1"/>
                </a:solidFill>
              </a:rPr>
              <a:t>. 1</a:t>
            </a:r>
            <a:r>
              <a:rPr lang="ko-KR" altLang="en-US" dirty="0" smtClean="0">
                <a:solidFill>
                  <a:schemeClr val="bg1"/>
                </a:solidFill>
              </a:rPr>
              <a:t>차 고이즈미 내각은 ‘개혁중시’ 내각</a:t>
            </a:r>
            <a:r>
              <a:rPr lang="en-US" altLang="ko-KR" dirty="0" smtClean="0">
                <a:solidFill>
                  <a:schemeClr val="bg1"/>
                </a:solidFill>
              </a:rPr>
              <a:t>. 2</a:t>
            </a:r>
            <a:r>
              <a:rPr lang="ko-KR" altLang="en-US" dirty="0" smtClean="0">
                <a:solidFill>
                  <a:schemeClr val="bg1"/>
                </a:solidFill>
              </a:rPr>
              <a:t>차 고이즈미 내각은 </a:t>
            </a:r>
            <a:r>
              <a:rPr lang="en-US" altLang="ko-KR" dirty="0" smtClean="0">
                <a:solidFill>
                  <a:schemeClr val="bg1"/>
                </a:solidFill>
              </a:rPr>
              <a:t>2003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11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19</a:t>
            </a:r>
            <a:r>
              <a:rPr lang="ko-KR" altLang="en-US" dirty="0" smtClean="0">
                <a:solidFill>
                  <a:schemeClr val="bg1"/>
                </a:solidFill>
              </a:rPr>
              <a:t>일부터 </a:t>
            </a:r>
            <a:r>
              <a:rPr lang="en-US" altLang="ko-KR" dirty="0" smtClean="0">
                <a:solidFill>
                  <a:schemeClr val="bg1"/>
                </a:solidFill>
              </a:rPr>
              <a:t>2005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9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21</a:t>
            </a:r>
            <a:r>
              <a:rPr lang="ko-KR" altLang="en-US" dirty="0" smtClean="0">
                <a:solidFill>
                  <a:schemeClr val="bg1"/>
                </a:solidFill>
              </a:rPr>
              <a:t>일까지로 </a:t>
            </a:r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</a:rPr>
              <a:t>번에 걸쳐 내각</a:t>
            </a:r>
            <a:r>
              <a:rPr lang="en-US" altLang="ko-KR" dirty="0" smtClean="0">
                <a:solidFill>
                  <a:schemeClr val="bg1"/>
                </a:solidFill>
              </a:rPr>
              <a:t>. 2</a:t>
            </a:r>
            <a:r>
              <a:rPr lang="ko-KR" altLang="en-US" dirty="0" smtClean="0">
                <a:solidFill>
                  <a:schemeClr val="bg1"/>
                </a:solidFill>
              </a:rPr>
              <a:t>차 개조내각을 고이즈미 수상은 ‘우정 민영화 실현내각’</a:t>
            </a:r>
            <a:r>
              <a:rPr lang="en-US" altLang="ko-KR" dirty="0" smtClean="0">
                <a:solidFill>
                  <a:schemeClr val="bg1"/>
                </a:solidFill>
              </a:rPr>
              <a:t>, ‘</a:t>
            </a:r>
            <a:r>
              <a:rPr lang="ko-KR" altLang="en-US" dirty="0" smtClean="0">
                <a:solidFill>
                  <a:schemeClr val="bg1"/>
                </a:solidFill>
              </a:rPr>
              <a:t>구조개혁 실현내각’</a:t>
            </a:r>
            <a:r>
              <a:rPr lang="en-US" altLang="ko-KR" dirty="0" smtClean="0">
                <a:solidFill>
                  <a:schemeClr val="bg1"/>
                </a:solidFill>
              </a:rPr>
              <a:t>(4) 2006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9</a:t>
            </a:r>
            <a:r>
              <a:rPr lang="ko-KR" altLang="en-US" dirty="0" smtClean="0">
                <a:solidFill>
                  <a:schemeClr val="bg1"/>
                </a:solidFill>
              </a:rPr>
              <a:t>월 퇴임 </a:t>
            </a:r>
            <a:r>
              <a:rPr lang="en-US" altLang="ko-KR" dirty="0" smtClean="0">
                <a:solidFill>
                  <a:schemeClr val="bg1"/>
                </a:solidFill>
              </a:rPr>
              <a:t>5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5</a:t>
            </a:r>
            <a:r>
              <a:rPr lang="ko-KR" altLang="en-US" dirty="0" smtClean="0">
                <a:solidFill>
                  <a:schemeClr val="bg1"/>
                </a:solidFill>
              </a:rPr>
              <a:t>개월로 전후 총리로서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번째로 장기집권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 descr="고이즈미 고타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6610350" cy="3609975"/>
          </a:xfrm>
          <a:prstGeom prst="rect">
            <a:avLst/>
          </a:prstGeom>
        </p:spPr>
      </p:pic>
      <p:pic>
        <p:nvPicPr>
          <p:cNvPr id="7" name="그림 6" descr="고이즈미 고타로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4838376" cy="3650003"/>
          </a:xfrm>
          <a:prstGeom prst="rect">
            <a:avLst/>
          </a:prstGeom>
        </p:spPr>
      </p:pic>
      <p:pic>
        <p:nvPicPr>
          <p:cNvPr id="8" name="그림 7" descr="고이즈미 신지로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908720"/>
            <a:ext cx="4354233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아베 내각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후쿠다 내각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2000" dirty="0" smtClean="0"/>
              <a:t>아베 </a:t>
            </a:r>
            <a:r>
              <a:rPr lang="ko-KR" altLang="en-US" sz="2000" dirty="0" err="1" smtClean="0"/>
              <a:t>신죠는</a:t>
            </a:r>
            <a:r>
              <a:rPr lang="ko-KR" altLang="en-US" sz="2000" dirty="0" smtClean="0"/>
              <a:t> 고이즈미 정권말기에 자민당 내에서 ‘포스트 고이즈미’ 의 가장 유력한 후보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err="1" smtClean="0"/>
              <a:t>고이즈미의</a:t>
            </a:r>
            <a:r>
              <a:rPr lang="ko-KR" altLang="en-US" sz="2000" dirty="0" smtClean="0"/>
              <a:t> 임기만료에 따라 </a:t>
            </a:r>
            <a:r>
              <a:rPr lang="en-US" altLang="ko-KR" sz="2000" dirty="0" smtClean="0"/>
              <a:t>06</a:t>
            </a:r>
            <a:r>
              <a:rPr lang="ko-KR" altLang="en-US" sz="2000" dirty="0" smtClean="0"/>
              <a:t>년 총재선거에서 자민당 총재로 선출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아베는</a:t>
            </a:r>
            <a:r>
              <a:rPr lang="ko-KR" altLang="en-US" sz="2000" dirty="0" smtClean="0"/>
              <a:t> 국내적으로는 ‘아름다운 나라’ </a:t>
            </a:r>
            <a:r>
              <a:rPr lang="ko-KR" altLang="en-US" sz="2000" dirty="0" err="1" smtClean="0"/>
              <a:t>를</a:t>
            </a:r>
            <a:r>
              <a:rPr lang="ko-KR" altLang="en-US" sz="2000" dirty="0" smtClean="0"/>
              <a:t> 주제로 하여 교육기본법 개정과 방위청의 </a:t>
            </a:r>
            <a:r>
              <a:rPr lang="ko-KR" altLang="en-US" sz="2000" dirty="0" err="1" smtClean="0"/>
              <a:t>방위성</a:t>
            </a:r>
            <a:r>
              <a:rPr lang="ko-KR" altLang="en-US" sz="2000" dirty="0" smtClean="0"/>
              <a:t> 승격을 실현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대외적으로는 </a:t>
            </a:r>
            <a:r>
              <a:rPr lang="ko-KR" altLang="en-US" sz="2000" dirty="0" err="1" smtClean="0"/>
              <a:t>고이즈미의</a:t>
            </a:r>
            <a:r>
              <a:rPr lang="ko-KR" altLang="en-US" sz="2000" dirty="0" smtClean="0"/>
              <a:t> 정치노선을 대체로 그대로 받아들여 </a:t>
            </a:r>
            <a:r>
              <a:rPr lang="ko-KR" altLang="en-US" sz="2000" dirty="0" err="1" smtClean="0"/>
              <a:t>야스쿠니</a:t>
            </a:r>
            <a:r>
              <a:rPr lang="ko-KR" altLang="en-US" sz="2000" dirty="0" smtClean="0"/>
              <a:t> 신사참배를 강행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endParaRPr lang="ko-KR" altLang="en-US" dirty="0"/>
          </a:p>
        </p:txBody>
      </p:sp>
      <p:pic>
        <p:nvPicPr>
          <p:cNvPr id="4" name="그림 3" descr="아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3589760" cy="4786346"/>
          </a:xfrm>
          <a:prstGeom prst="rect">
            <a:avLst/>
          </a:prstGeom>
        </p:spPr>
      </p:pic>
      <p:pic>
        <p:nvPicPr>
          <p:cNvPr id="5" name="그림 4" descr="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571900" cy="471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857356" y="357166"/>
            <a:ext cx="5286412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지방자치제도 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000100" y="2143116"/>
            <a:ext cx="2857520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+mn-ea"/>
              </a:rPr>
              <a:t>일본의 지방자치제 종류</a:t>
            </a:r>
            <a:endParaRPr lang="ko-KR" altLang="en-US" dirty="0"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00100" y="4714884"/>
            <a:ext cx="2786082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지방자치제의 정치제도</a:t>
            </a:r>
          </a:p>
          <a:p>
            <a:pPr algn="ctr"/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86380" y="4714884"/>
            <a:ext cx="2786082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지방자치제도의 문제점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286380" y="2143116"/>
            <a:ext cx="2786082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지방자치제의 의의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1857356" y="642918"/>
            <a:ext cx="5357850" cy="1214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일본의 지방자치제</a:t>
            </a:r>
            <a:endParaRPr lang="ko-KR" altLang="en-US" sz="2400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14348" y="2643182"/>
            <a:ext cx="3500462" cy="35719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일본의 지방자치체 종류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1)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보통 지방공공단체인 도도부현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및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   시정촌과 도쿄도의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23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구로 된 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특별구로 분류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2)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지자체수는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도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도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부 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48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현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664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1992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정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576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촌 시에는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12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개의 정령지정도시가 포함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도도부현은 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都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를 제외하고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도부현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道府縣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은 기능상 차이가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X</a:t>
            </a:r>
          </a:p>
          <a:p>
            <a:pPr marL="342900" indent="-342900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000628" y="2643182"/>
            <a:ext cx="3500462" cy="35719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일본의 지방자치제 의의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</a:t>
            </a: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1)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지방자치제는 중앙정부와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     대등한 관계에 있는 기관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pPr marL="342900" indent="-342900" algn="ctr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자치단체장은 상대적으로 의회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보다 권한이 강하다고 하여 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▶</a:t>
            </a:r>
            <a:r>
              <a:rPr lang="ko-KR" altLang="en-US" sz="1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대통령제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◀ 라고 불린다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342900" indent="-342900" algn="ctr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가로로 말린 두루마리 모양 4"/>
          <p:cNvSpPr/>
          <p:nvPr/>
        </p:nvSpPr>
        <p:spPr>
          <a:xfrm>
            <a:off x="5000628" y="4071942"/>
            <a:ext cx="3500462" cy="1357322"/>
          </a:xfrm>
          <a:prstGeom prst="horizontalScroll">
            <a:avLst/>
          </a:prstGeom>
          <a:solidFill>
            <a:srgbClr val="AFD62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But, </a:t>
            </a:r>
            <a:r>
              <a:rPr lang="ko-KR" altLang="en-US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실제로 업무의 권한 및 재정면에서는 중앙정부로 </a:t>
            </a:r>
            <a:endParaRPr lang="en-US" altLang="ko-KR" dirty="0" smtClean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부터 많은 통제를 받음</a:t>
            </a:r>
            <a:endParaRPr lang="ko-KR" altLang="en-US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1857356" y="642918"/>
            <a:ext cx="5357850" cy="12144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일본의 지방자치제</a:t>
            </a:r>
            <a:endParaRPr lang="ko-KR" altLang="en-US" sz="2400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14348" y="2643182"/>
            <a:ext cx="3500462" cy="3571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지방자치체의 정치제도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자치단체장과 의회라는 이원제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대표제를 정치원리로 삼음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자치단체장은 자치단체를 대표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하고 행정집행기관의 장이다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342900" indent="-342900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000628" y="2643182"/>
            <a:ext cx="3500462" cy="3571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지방자치체의 문제점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일본의 지방자치제도가 민주화 및 분권이 아직 상당히 미흡하다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가장 큰 문제가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조세의 지방이양문제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pPr marL="342900" indent="-342900" algn="ctr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가로로 말린 두루마리 모양 4"/>
          <p:cNvSpPr/>
          <p:nvPr/>
        </p:nvSpPr>
        <p:spPr>
          <a:xfrm>
            <a:off x="714348" y="4572008"/>
            <a:ext cx="3500462" cy="12144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상호간의 견제와 균형을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유지하는 역할을 함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5357826"/>
            <a:ext cx="2643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/>
              <a:t>35% </a:t>
            </a:r>
            <a:r>
              <a:rPr lang="ko-KR" altLang="en-US" b="1" dirty="0" smtClean="0"/>
              <a:t>지방세 </a:t>
            </a:r>
            <a:r>
              <a:rPr lang="en-US" altLang="ko-KR" b="1" dirty="0" smtClean="0"/>
              <a:t>, 65% </a:t>
            </a:r>
            <a:r>
              <a:rPr lang="ko-KR" altLang="en-US" b="1" dirty="0" smtClean="0"/>
              <a:t>국세</a:t>
            </a:r>
            <a:endParaRPr lang="ko-KR" altLang="en-US" b="1" dirty="0"/>
          </a:p>
        </p:txBody>
      </p:sp>
      <p:sp>
        <p:nvSpPr>
          <p:cNvPr id="7" name="타원 6"/>
          <p:cNvSpPr/>
          <p:nvPr/>
        </p:nvSpPr>
        <p:spPr>
          <a:xfrm>
            <a:off x="6500826" y="4643446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6572264" y="5000636"/>
            <a:ext cx="285752" cy="35719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latin typeface="양재붓꽃체L" pitchFamily="18" charset="-127"/>
                <a:ea typeface="양재붓꽃체L" pitchFamily="18" charset="-127"/>
              </a:rPr>
              <a:t>일왕과</a:t>
            </a:r>
            <a:r>
              <a:rPr lang="ko-KR" altLang="en-US" b="1" dirty="0" smtClean="0">
                <a:latin typeface="양재붓꽃체L" pitchFamily="18" charset="-127"/>
                <a:ea typeface="양재붓꽃체L" pitchFamily="18" charset="-127"/>
              </a:rPr>
              <a:t> 정치와의 관계</a:t>
            </a:r>
            <a:endParaRPr lang="ko-KR" altLang="en-US" b="1" dirty="0">
              <a:latin typeface="양재붓꽃체L" pitchFamily="18" charset="-127"/>
              <a:ea typeface="양재붓꽃체L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14348" y="2857496"/>
            <a:ext cx="7786742" cy="7858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1.</a:t>
            </a:r>
            <a:r>
              <a:rPr lang="ko-KR" altLang="en-US" sz="2400" dirty="0" smtClean="0">
                <a:solidFill>
                  <a:schemeClr val="tx1"/>
                </a:solidFill>
              </a:rPr>
              <a:t>초기 일본에서 현대일본에 이르기까지의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일왕의</a:t>
            </a:r>
            <a:r>
              <a:rPr lang="ko-KR" altLang="en-US" sz="2400" dirty="0" smtClean="0">
                <a:solidFill>
                  <a:schemeClr val="tx1"/>
                </a:solidFill>
              </a:rPr>
              <a:t> 지위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4348" y="4286256"/>
            <a:ext cx="7786742" cy="7858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2.</a:t>
            </a:r>
            <a:r>
              <a:rPr lang="ko-KR" altLang="en-US" sz="2400" dirty="0" smtClean="0">
                <a:solidFill>
                  <a:schemeClr val="tx1"/>
                </a:solidFill>
              </a:rPr>
              <a:t>내셔널리즘의 생성과 변화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  <p:bldP spid="7" grpId="3" animBg="1"/>
      <p:bldP spid="8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85918" y="357166"/>
            <a:ext cx="5286412" cy="10715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일본의 정당에 대해서 알아보자</a:t>
            </a:r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857224" y="1928802"/>
            <a:ext cx="2786082" cy="1214446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연도별 일본의 정당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대표 정당</a:t>
            </a:r>
          </a:p>
          <a:p>
            <a:pPr algn="ctr"/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286380" y="1928802"/>
            <a:ext cx="2786082" cy="1214446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보수와 진보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</a:t>
            </a:r>
          </a:p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여당과 야당</a:t>
            </a:r>
          </a:p>
          <a:p>
            <a:pPr algn="ctr"/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857224" y="4429132"/>
            <a:ext cx="2786082" cy="1214446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자민당과 민주당의 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정권 변화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86380" y="4429132"/>
            <a:ext cx="2786082" cy="1214446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정당의 변천과정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1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5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001056" cy="5143536"/>
        </p:xfrm>
        <a:graphic>
          <a:graphicData uri="http://schemas.openxmlformats.org/drawingml/2006/table">
            <a:tbl>
              <a:tblPr firstCol="1" bandRow="1">
                <a:tableStyleId>{74C1A8A3-306A-4EB7-A6B1-4F7E0EB9C5D6}</a:tableStyleId>
              </a:tblPr>
              <a:tblGrid>
                <a:gridCol w="1060180"/>
                <a:gridCol w="6940876"/>
              </a:tblGrid>
              <a:tr h="2228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1874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일본 최초의 정당모델 애국신당 창당 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1881</a:t>
                      </a:r>
                      <a:r>
                        <a:rPr lang="ko-KR" altLang="en-US" dirty="0" smtClean="0"/>
                        <a:t>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자유당 창당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입헌개진당 창당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1900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입헌 정우회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민정당</a:t>
                      </a:r>
                      <a:r>
                        <a:rPr lang="en-US" altLang="ko-KR" dirty="0" smtClean="0"/>
                        <a:t>)</a:t>
                      </a:r>
                      <a:r>
                        <a:rPr lang="ko-KR" altLang="en-US" dirty="0" smtClean="0"/>
                        <a:t> 창당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1922</a:t>
                      </a:r>
                      <a:r>
                        <a:rPr lang="ko-KR" altLang="en-US" dirty="0" smtClean="0"/>
                        <a:t>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일본 공산당 창당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1955</a:t>
                      </a:r>
                      <a:r>
                        <a:rPr lang="ko-KR" altLang="en-US" dirty="0" smtClean="0"/>
                        <a:t>년 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자유민주당 창당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일본 사회당 창당</a:t>
                      </a:r>
                    </a:p>
                    <a:p>
                      <a:pPr latinLnBrk="1"/>
                      <a:r>
                        <a:rPr lang="en-US" altLang="ko-KR" u="none" baseline="0" dirty="0" smtClean="0">
                          <a:ln w="0" cmpd="sng"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</a:rPr>
                        <a:t>55</a:t>
                      </a:r>
                      <a:r>
                        <a:rPr lang="ko-KR" altLang="en-US" u="none" baseline="0" dirty="0" smtClean="0">
                          <a:ln w="0" cmpd="sng">
                            <a:solidFill>
                              <a:schemeClr val="tx1"/>
                            </a:solidFill>
                          </a:ln>
                          <a:solidFill>
                            <a:schemeClr val="accent1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</a:rPr>
                        <a:t>체제 확립</a:t>
                      </a:r>
                      <a:endParaRPr lang="ko-KR" altLang="en-US" u="none" baseline="0" dirty="0">
                        <a:ln w="0" cmpd="sng">
                          <a:solidFill>
                            <a:schemeClr val="tx1"/>
                          </a:solidFill>
                        </a:ln>
                        <a:solidFill>
                          <a:schemeClr val="accent1"/>
                        </a:solidFill>
                        <a:uFill>
                          <a:solidFill>
                            <a:srgbClr val="FF3300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1964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공명당 창당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1970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민사당 창당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1996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사회 민주당 창당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1998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u="none" baseline="0" dirty="0" smtClean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민주당 창당</a:t>
                      </a:r>
                      <a:endParaRPr lang="ko-KR" altLang="en-US" u="none" baseline="0" dirty="0">
                        <a:uFill>
                          <a:solidFill>
                            <a:srgbClr val="FFC000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2005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u="none" baseline="0" dirty="0" smtClean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국민신당</a:t>
                      </a:r>
                      <a:endParaRPr lang="ko-KR" altLang="en-US" u="none" baseline="0" dirty="0">
                        <a:uFill>
                          <a:solidFill>
                            <a:srgbClr val="FFC000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2009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u="none" baseline="0" dirty="0" smtClean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모두의 당</a:t>
                      </a:r>
                      <a:endParaRPr lang="ko-KR" altLang="en-US" u="none" baseline="0" dirty="0">
                        <a:uFill>
                          <a:solidFill>
                            <a:srgbClr val="FFC000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2012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u="none" baseline="0" dirty="0" smtClean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국민 생활이 제일 창당</a:t>
                      </a:r>
                      <a:r>
                        <a:rPr lang="en-US" altLang="ko-KR" u="none" baseline="0" dirty="0" smtClean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, </a:t>
                      </a:r>
                      <a:r>
                        <a:rPr lang="ko-KR" altLang="en-US" u="none" baseline="0" dirty="0" smtClean="0">
                          <a:uFill>
                            <a:solidFill>
                              <a:srgbClr val="FFC000"/>
                            </a:solidFill>
                          </a:uFill>
                        </a:rPr>
                        <a:t>일본 유신회 창당</a:t>
                      </a:r>
                      <a:endParaRPr lang="ko-KR" altLang="en-US" u="none" baseline="0" dirty="0">
                        <a:uFill>
                          <a:solidFill>
                            <a:srgbClr val="FFC000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666561">
            <a:off x="3311134" y="2882546"/>
            <a:ext cx="2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 w="38100">
                  <a:solidFill>
                    <a:srgbClr val="FF3300"/>
                  </a:solidFill>
                </a:ln>
                <a:solidFill>
                  <a:srgbClr val="FF0000"/>
                </a:solidFill>
              </a:rPr>
              <a:t>?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 rot="864205">
            <a:off x="3004217" y="2744791"/>
            <a:ext cx="3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 w="28575">
                  <a:solidFill>
                    <a:srgbClr val="FF3300"/>
                  </a:solidFill>
                </a:ln>
                <a:solidFill>
                  <a:srgbClr val="FF0000"/>
                </a:solidFill>
              </a:rPr>
              <a:t>?</a:t>
            </a:r>
            <a:r>
              <a:rPr lang="en-US" altLang="ko-KR" sz="3600" dirty="0" smtClean="0"/>
              <a:t> </a:t>
            </a:r>
            <a:endParaRPr lang="ko-KR" alt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78579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연도별 일본의 정당 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357718" cy="51115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일본의 정당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571604" y="3071810"/>
            <a:ext cx="150019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928926" y="428604"/>
            <a:ext cx="2928958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체제란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857364"/>
            <a:ext cx="5688632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endParaRPr lang="en-US" altLang="ko-KR" sz="1200" b="1" dirty="0" smtClean="0">
              <a:solidFill>
                <a:schemeClr val="tx1"/>
              </a:solidFill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</a:rPr>
              <a:t>자민당과 자민당의 장기집권을 견제하는 사회당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두축으로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흘러온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</a:rPr>
              <a:t>일본 전후 정치를 뜻함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35729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1)</a:t>
            </a:r>
            <a:r>
              <a:rPr lang="ko-KR" altLang="en-US" sz="1400" dirty="0" smtClean="0"/>
              <a:t>정의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364331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2)</a:t>
            </a:r>
            <a:r>
              <a:rPr lang="ko-KR" altLang="en-US" sz="1400" dirty="0" smtClean="0"/>
              <a:t>특징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4429132"/>
            <a:ext cx="5688632" cy="13849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200" b="1" dirty="0" smtClean="0"/>
          </a:p>
          <a:p>
            <a:pPr marL="228600" indent="-228600">
              <a:buAutoNum type="arabicParenR"/>
            </a:pPr>
            <a:r>
              <a:rPr lang="ko-KR" altLang="en-US" sz="1200" b="1" dirty="0" smtClean="0"/>
              <a:t>정당간의</a:t>
            </a:r>
            <a:r>
              <a:rPr lang="en-US" altLang="ko-KR" sz="1200" b="1" dirty="0" smtClean="0"/>
              <a:t> </a:t>
            </a:r>
            <a:r>
              <a:rPr lang="ko-KR" altLang="en-US" sz="1200" b="1" dirty="0" smtClean="0"/>
              <a:t>정권교대가  일어나는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대정당제가 아니라 사회당이 자민당 세력의 </a:t>
            </a:r>
            <a:endParaRPr lang="en-US" altLang="ko-KR" sz="1200" b="1" dirty="0" smtClean="0"/>
          </a:p>
          <a:p>
            <a:pPr marL="228600" indent="-228600"/>
            <a:endParaRPr lang="en-US" altLang="ko-KR" sz="1200" b="1" dirty="0" smtClean="0"/>
          </a:p>
          <a:p>
            <a:pPr marL="228600" indent="-228600"/>
            <a:r>
              <a:rPr lang="en-US" altLang="ko-KR" sz="1200" b="1" dirty="0" smtClean="0"/>
              <a:t>    </a:t>
            </a:r>
            <a:r>
              <a:rPr lang="ko-KR" altLang="en-US" sz="1200" b="1" dirty="0" smtClean="0"/>
              <a:t>반수인 일당우위정당제이다</a:t>
            </a:r>
            <a:r>
              <a:rPr lang="en-US" altLang="ko-KR" sz="1200" b="1" dirty="0" smtClean="0"/>
              <a:t>.</a:t>
            </a:r>
          </a:p>
          <a:p>
            <a:pPr marL="228600" indent="-228600">
              <a:buAutoNum type="arabicParenR"/>
            </a:pPr>
            <a:endParaRPr lang="en-US" altLang="ko-KR" sz="1200" b="1" dirty="0" smtClean="0"/>
          </a:p>
          <a:p>
            <a:pPr marL="228600" indent="-228600"/>
            <a:r>
              <a:rPr lang="en-US" altLang="ko-KR" sz="1200" b="1" dirty="0" smtClean="0"/>
              <a:t>2) </a:t>
            </a:r>
            <a:r>
              <a:rPr lang="ko-KR" altLang="en-US" sz="1200" b="1" dirty="0" smtClean="0"/>
              <a:t>국내정치가 보수와 혁신의 대립기조를 이루고 있다</a:t>
            </a:r>
            <a:r>
              <a:rPr lang="en-US" altLang="ko-KR" sz="1200" b="1" dirty="0" smtClean="0"/>
              <a:t>.</a:t>
            </a:r>
          </a:p>
          <a:p>
            <a:pPr marL="228600" indent="-228600"/>
            <a:endParaRPr lang="en-US" altLang="ko-KR" sz="1200" b="1" dirty="0" smtClean="0"/>
          </a:p>
        </p:txBody>
      </p:sp>
      <p:sp>
        <p:nvSpPr>
          <p:cNvPr id="9" name="곱셈 기호 8"/>
          <p:cNvSpPr/>
          <p:nvPr/>
        </p:nvSpPr>
        <p:spPr>
          <a:xfrm>
            <a:off x="-71470" y="1500174"/>
            <a:ext cx="9119936" cy="438165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>
            <a:off x="6357950" y="3071810"/>
            <a:ext cx="1512168" cy="129614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001024" y="2285992"/>
            <a:ext cx="936104" cy="30401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55</a:t>
            </a:r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체</a:t>
            </a:r>
            <a:endParaRPr lang="en-US" altLang="ko-KR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제의 변화</a:t>
            </a:r>
            <a:endParaRPr lang="ko-KR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1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428860" y="785794"/>
            <a:ext cx="4176464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</a:t>
            </a:r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체제의 변화</a:t>
            </a:r>
            <a:endParaRPr lang="ko-KR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가로로 말린 두루마리 모양 4"/>
          <p:cNvSpPr/>
          <p:nvPr/>
        </p:nvSpPr>
        <p:spPr>
          <a:xfrm>
            <a:off x="1000100" y="2285992"/>
            <a:ext cx="6984776" cy="10081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60</a:t>
            </a:r>
            <a:r>
              <a:rPr lang="ko-KR" altLang="en-US" sz="2000" dirty="0" smtClean="0"/>
              <a:t>년대와 </a:t>
            </a:r>
            <a:r>
              <a:rPr lang="en-US" altLang="ko-KR" sz="2000" dirty="0" smtClean="0"/>
              <a:t>70</a:t>
            </a:r>
            <a:r>
              <a:rPr lang="ko-KR" altLang="en-US" sz="2000" dirty="0" smtClean="0"/>
              <a:t>년대 초</a:t>
            </a:r>
            <a:endParaRPr lang="ko-KR" altLang="en-US" sz="2000" dirty="0"/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1000100" y="4143380"/>
            <a:ext cx="6984776" cy="10081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70</a:t>
            </a:r>
            <a:r>
              <a:rPr lang="ko-KR" altLang="en-US" sz="2000" dirty="0" smtClean="0"/>
              <a:t>년대 중반 이후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928662" y="714356"/>
            <a:ext cx="7344816" cy="259342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ko-KR" altLang="en-US" sz="1400" dirty="0"/>
          </a:p>
        </p:txBody>
      </p:sp>
      <p:sp>
        <p:nvSpPr>
          <p:cNvPr id="8" name="오각형 7"/>
          <p:cNvSpPr/>
          <p:nvPr/>
        </p:nvSpPr>
        <p:spPr>
          <a:xfrm>
            <a:off x="1142976" y="1071546"/>
            <a:ext cx="3214710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60</a:t>
            </a:r>
            <a:r>
              <a:rPr lang="ko-KR" altLang="en-US" sz="1200" dirty="0" smtClean="0"/>
              <a:t>년대 고도성장으로 인한 도시화 현상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571480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/>
              <a:t>1) 60</a:t>
            </a:r>
            <a:r>
              <a:rPr lang="ko-KR" altLang="en-US" dirty="0" smtClean="0"/>
              <a:t>년대와 </a:t>
            </a:r>
            <a:r>
              <a:rPr lang="en-US" altLang="ko-KR" dirty="0" smtClean="0"/>
              <a:t>70</a:t>
            </a:r>
            <a:r>
              <a:rPr lang="ko-KR" altLang="en-US" dirty="0" smtClean="0"/>
              <a:t>년대 초 </a:t>
            </a:r>
            <a:endParaRPr lang="ko-KR" altLang="en-US" dirty="0"/>
          </a:p>
        </p:txBody>
      </p:sp>
      <p:sp>
        <p:nvSpPr>
          <p:cNvPr id="6" name="순서도: 대체 처리 5"/>
          <p:cNvSpPr/>
          <p:nvPr/>
        </p:nvSpPr>
        <p:spPr>
          <a:xfrm>
            <a:off x="928662" y="3929066"/>
            <a:ext cx="7344816" cy="23042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 smtClean="0"/>
          </a:p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3786190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2) 70</a:t>
            </a:r>
            <a:r>
              <a:rPr lang="ko-KR" altLang="en-US" dirty="0" smtClean="0"/>
              <a:t>년대 중반 이후</a:t>
            </a:r>
            <a:endParaRPr lang="ko-KR" altLang="en-US" dirty="0"/>
          </a:p>
        </p:txBody>
      </p:sp>
      <p:sp>
        <p:nvSpPr>
          <p:cNvPr id="9" name="오각형 8"/>
          <p:cNvSpPr/>
          <p:nvPr/>
        </p:nvSpPr>
        <p:spPr>
          <a:xfrm>
            <a:off x="4572000" y="1071546"/>
            <a:ext cx="3500462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전통적인 보수적인 지방의 인구  저 집중 지역에서 대도시로 이동</a:t>
            </a:r>
            <a:endParaRPr lang="ko-KR" altLang="en-US" sz="1100" dirty="0"/>
          </a:p>
        </p:txBody>
      </p:sp>
      <p:sp>
        <p:nvSpPr>
          <p:cNvPr id="11" name="오각형 10"/>
          <p:cNvSpPr/>
          <p:nvPr/>
        </p:nvSpPr>
        <p:spPr>
          <a:xfrm>
            <a:off x="4572000" y="1571612"/>
            <a:ext cx="3500462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자민당의 득표율이 대도시 지역에서 감소</a:t>
            </a:r>
            <a:endParaRPr lang="ko-KR" altLang="en-US" sz="1200" dirty="0"/>
          </a:p>
        </p:txBody>
      </p:sp>
      <p:sp>
        <p:nvSpPr>
          <p:cNvPr id="16" name="오각형 15"/>
          <p:cNvSpPr/>
          <p:nvPr/>
        </p:nvSpPr>
        <p:spPr>
          <a:xfrm>
            <a:off x="1142976" y="2143116"/>
            <a:ext cx="3214710" cy="357190"/>
          </a:xfrm>
          <a:prstGeom prst="homePlate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도시생활환경의 악화 </a:t>
            </a:r>
            <a:r>
              <a:rPr lang="en-US" altLang="ko-KR" sz="1200" dirty="0" smtClean="0">
                <a:solidFill>
                  <a:schemeClr val="tx1"/>
                </a:solidFill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</a:rPr>
              <a:t> 사회자본의부족 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복지 문제 등을 초래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4572000" y="2143116"/>
            <a:ext cx="3500462" cy="357190"/>
          </a:xfrm>
          <a:prstGeom prst="homePlate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자민당 의원수의 장기적인 감소현상을 초래</a:t>
            </a:r>
            <a:endParaRPr lang="ko-KR" altLang="en-US" sz="1200" dirty="0"/>
          </a:p>
        </p:txBody>
      </p:sp>
      <p:sp>
        <p:nvSpPr>
          <p:cNvPr id="10" name="오각형 9"/>
          <p:cNvSpPr/>
          <p:nvPr/>
        </p:nvSpPr>
        <p:spPr>
          <a:xfrm>
            <a:off x="1142976" y="1571612"/>
            <a:ext cx="3214710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무당파 과 기권층 으로 전환</a:t>
            </a:r>
            <a:endParaRPr lang="ko-KR" altLang="en-US" sz="1200" dirty="0"/>
          </a:p>
        </p:txBody>
      </p:sp>
      <p:sp>
        <p:nvSpPr>
          <p:cNvPr id="18" name="오각형 17"/>
          <p:cNvSpPr/>
          <p:nvPr/>
        </p:nvSpPr>
        <p:spPr>
          <a:xfrm>
            <a:off x="1142976" y="2714620"/>
            <a:ext cx="3214710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60</a:t>
            </a:r>
            <a:r>
              <a:rPr lang="ko-KR" altLang="en-US" sz="1200" dirty="0" smtClean="0"/>
              <a:t>년대 노선대립으로 우파가 당 이탈 민사당 결성 </a:t>
            </a:r>
            <a:endParaRPr lang="ko-KR" altLang="en-US" sz="1200" dirty="0"/>
          </a:p>
        </p:txBody>
      </p:sp>
      <p:sp>
        <p:nvSpPr>
          <p:cNvPr id="19" name="오각형 18"/>
          <p:cNvSpPr/>
          <p:nvPr/>
        </p:nvSpPr>
        <p:spPr>
          <a:xfrm>
            <a:off x="4572000" y="2714620"/>
            <a:ext cx="3500462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r>
              <a:rPr lang="en-US" altLang="ko-KR" sz="1200" dirty="0" smtClean="0"/>
              <a:t>67</a:t>
            </a:r>
            <a:r>
              <a:rPr lang="ko-KR" altLang="en-US" sz="1200" dirty="0" smtClean="0"/>
              <a:t>년 창설된 공명당은 의회주의 노선으로 전환</a:t>
            </a:r>
            <a:endParaRPr lang="en-US" altLang="ko-KR" sz="1200" dirty="0" smtClean="0"/>
          </a:p>
          <a:p>
            <a:pPr algn="ctr"/>
            <a:endParaRPr lang="ko-KR" altLang="en-US" sz="1200" dirty="0"/>
          </a:p>
        </p:txBody>
      </p:sp>
      <p:sp>
        <p:nvSpPr>
          <p:cNvPr id="20" name="오각형 19"/>
          <p:cNvSpPr/>
          <p:nvPr/>
        </p:nvSpPr>
        <p:spPr>
          <a:xfrm>
            <a:off x="1142976" y="5643578"/>
            <a:ext cx="3214710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err="1" smtClean="0"/>
              <a:t>자민당은</a:t>
            </a:r>
            <a:r>
              <a:rPr lang="ko-KR" altLang="en-US" sz="1200" dirty="0" smtClean="0"/>
              <a:t> 당선자가 과반을 넘지 못해 대패</a:t>
            </a:r>
          </a:p>
          <a:p>
            <a:pPr algn="ctr"/>
            <a:endParaRPr lang="ko-KR" altLang="en-US" sz="1200" dirty="0"/>
          </a:p>
        </p:txBody>
      </p:sp>
      <p:sp>
        <p:nvSpPr>
          <p:cNvPr id="21" name="오각형 20"/>
          <p:cNvSpPr/>
          <p:nvPr/>
        </p:nvSpPr>
        <p:spPr>
          <a:xfrm>
            <a:off x="4572000" y="5072074"/>
            <a:ext cx="3500462" cy="357190"/>
          </a:xfrm>
          <a:prstGeom prst="homePlate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100" dirty="0" smtClean="0"/>
          </a:p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78</a:t>
            </a:r>
            <a:r>
              <a:rPr lang="ko-KR" altLang="en-US" sz="1100" dirty="0" smtClean="0">
                <a:solidFill>
                  <a:schemeClr val="tx1"/>
                </a:solidFill>
              </a:rPr>
              <a:t>년 록히드 사건</a:t>
            </a:r>
            <a:r>
              <a:rPr lang="en-US" altLang="ko-KR" sz="1100" dirty="0" smtClean="0">
                <a:solidFill>
                  <a:schemeClr val="tx1"/>
                </a:solidFill>
              </a:rPr>
              <a:t>,</a:t>
            </a:r>
            <a:r>
              <a:rPr lang="ko-KR" altLang="en-US" sz="1100" dirty="0" smtClean="0">
                <a:solidFill>
                  <a:schemeClr val="tx1"/>
                </a:solidFill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</a:rPr>
              <a:t>79</a:t>
            </a:r>
            <a:r>
              <a:rPr lang="ko-KR" altLang="en-US" sz="1100" dirty="0" smtClean="0">
                <a:solidFill>
                  <a:schemeClr val="tx1"/>
                </a:solidFill>
              </a:rPr>
              <a:t>년 일반소비세</a:t>
            </a:r>
            <a:r>
              <a:rPr lang="en-US" altLang="ko-KR" sz="1100" dirty="0" smtClean="0">
                <a:solidFill>
                  <a:schemeClr val="tx1"/>
                </a:solidFill>
              </a:rPr>
              <a:t>,</a:t>
            </a:r>
            <a:r>
              <a:rPr lang="ko-KR" altLang="en-US" sz="1100" dirty="0" smtClean="0">
                <a:solidFill>
                  <a:schemeClr val="tx1"/>
                </a:solidFill>
              </a:rPr>
              <a:t>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88</a:t>
            </a:r>
            <a:r>
              <a:rPr lang="ko-KR" altLang="en-US" sz="1100" dirty="0" smtClean="0">
                <a:solidFill>
                  <a:schemeClr val="tx1"/>
                </a:solidFill>
              </a:rPr>
              <a:t>년 소비세</a:t>
            </a:r>
            <a:r>
              <a:rPr lang="en-US" altLang="ko-KR" sz="1100" dirty="0" smtClean="0">
                <a:solidFill>
                  <a:schemeClr val="tx1"/>
                </a:solidFill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</a:rPr>
              <a:t>리쿠르트 사건 발생</a:t>
            </a:r>
          </a:p>
          <a:p>
            <a:pPr algn="ctr"/>
            <a:endParaRPr lang="ko-KR" altLang="en-US" sz="1100" dirty="0"/>
          </a:p>
        </p:txBody>
      </p:sp>
      <p:sp>
        <p:nvSpPr>
          <p:cNvPr id="22" name="오각형 21"/>
          <p:cNvSpPr/>
          <p:nvPr/>
        </p:nvSpPr>
        <p:spPr>
          <a:xfrm>
            <a:off x="1142976" y="4286256"/>
            <a:ext cx="3214710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보혁백중과 자민당의 안정다수가 생겨남</a:t>
            </a:r>
            <a:endParaRPr lang="ko-KR" altLang="en-US" sz="1200" dirty="0"/>
          </a:p>
        </p:txBody>
      </p:sp>
      <p:sp>
        <p:nvSpPr>
          <p:cNvPr id="23" name="오각형 22"/>
          <p:cNvSpPr/>
          <p:nvPr/>
        </p:nvSpPr>
        <p:spPr>
          <a:xfrm>
            <a:off x="4572000" y="4286256"/>
            <a:ext cx="3500462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의석변동의 증가로 야당에서 연합정권의 구상과</a:t>
            </a:r>
            <a:endParaRPr lang="en-US" altLang="ko-KR" sz="1100" dirty="0" smtClean="0"/>
          </a:p>
          <a:p>
            <a:pPr algn="ctr"/>
            <a:r>
              <a:rPr lang="ko-KR" altLang="en-US" sz="1100" dirty="0" smtClean="0"/>
              <a:t> 좌절 사이클 생겨남 </a:t>
            </a:r>
            <a:endParaRPr lang="ko-KR" altLang="en-US" sz="1100" dirty="0"/>
          </a:p>
        </p:txBody>
      </p:sp>
      <p:sp>
        <p:nvSpPr>
          <p:cNvPr id="24" name="오각형 23"/>
          <p:cNvSpPr/>
          <p:nvPr/>
        </p:nvSpPr>
        <p:spPr>
          <a:xfrm>
            <a:off x="1142976" y="5072074"/>
            <a:ext cx="3214710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80</a:t>
            </a:r>
            <a:r>
              <a:rPr lang="ko-KR" altLang="en-US" sz="1200" dirty="0" smtClean="0"/>
              <a:t>년대 총선 자민당의 대승으로 야당연합정권에 대한 열의 사라짐 </a:t>
            </a:r>
            <a:endParaRPr lang="en-US" altLang="ko-KR" sz="1200" dirty="0" smtClean="0"/>
          </a:p>
        </p:txBody>
      </p:sp>
      <p:sp>
        <p:nvSpPr>
          <p:cNvPr id="25" name="오각형 24"/>
          <p:cNvSpPr/>
          <p:nvPr/>
        </p:nvSpPr>
        <p:spPr>
          <a:xfrm>
            <a:off x="4572000" y="5643578"/>
            <a:ext cx="3500462" cy="35719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/>
              <a:t>55</a:t>
            </a:r>
            <a:r>
              <a:rPr lang="ko-KR" altLang="en-US" sz="1100" dirty="0" smtClean="0"/>
              <a:t>체제는 막을 내림</a:t>
            </a:r>
            <a:endParaRPr lang="ko-KR" altLang="en-US" sz="1100" dirty="0"/>
          </a:p>
        </p:txBody>
      </p:sp>
      <p:sp>
        <p:nvSpPr>
          <p:cNvPr id="26" name="타원 25"/>
          <p:cNvSpPr/>
          <p:nvPr/>
        </p:nvSpPr>
        <p:spPr>
          <a:xfrm>
            <a:off x="1285852" y="4286256"/>
            <a:ext cx="642942" cy="3571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Shape 27"/>
          <p:cNvCxnSpPr/>
          <p:nvPr/>
        </p:nvCxnSpPr>
        <p:spPr>
          <a:xfrm rot="16200000" flipH="1">
            <a:off x="1482307" y="4589868"/>
            <a:ext cx="214314" cy="321471"/>
          </a:xfrm>
          <a:prstGeom prst="bentConnector2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1857356" y="4714884"/>
            <a:ext cx="2428892" cy="2857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보혁</a:t>
            </a:r>
            <a:r>
              <a:rPr lang="en-US" altLang="ko-KR" sz="12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보수혁신</a:t>
            </a:r>
            <a:r>
              <a:rPr lang="en-US" altLang="ko-KR" sz="12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/ </a:t>
            </a:r>
            <a:r>
              <a:rPr lang="ko-KR" altLang="en-US" sz="12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백중</a:t>
            </a:r>
            <a:r>
              <a:rPr lang="en-US" altLang="ko-KR" sz="12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백중지세</a:t>
            </a:r>
            <a:endParaRPr lang="ko-KR" altLang="en-US" sz="1200" b="1" dirty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429124" y="4786322"/>
            <a:ext cx="3786214" cy="928694"/>
          </a:xfrm>
          <a:prstGeom prst="ellipse">
            <a:avLst/>
          </a:prstGeom>
          <a:noFill/>
          <a:ln w="412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줄무늬가 있는 오른쪽 화살표 11"/>
          <p:cNvSpPr/>
          <p:nvPr/>
        </p:nvSpPr>
        <p:spPr>
          <a:xfrm rot="5400000">
            <a:off x="2250265" y="1035827"/>
            <a:ext cx="714380" cy="150019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  <p:bldP spid="5" grpId="0" animBg="1"/>
      <p:bldP spid="6" grpId="0" animBg="1"/>
      <p:bldP spid="7" grpId="0" animBg="1"/>
      <p:bldP spid="9" grpId="0" animBg="1"/>
      <p:bldP spid="11" grpId="0" animBg="1"/>
      <p:bldP spid="16" grpId="0" animBg="1"/>
      <p:bldP spid="17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1" animBg="1"/>
      <p:bldP spid="30" grpId="0" animBg="1"/>
      <p:bldP spid="3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57158" y="142852"/>
            <a:ext cx="285752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정치적 사건 정리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28596" y="1214422"/>
            <a:ext cx="6858048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미국의 록히드 사에서 </a:t>
            </a:r>
            <a:r>
              <a:rPr lang="en-US" altLang="ko-KR" sz="1200" dirty="0" smtClean="0"/>
              <a:t>1950</a:t>
            </a:r>
            <a:r>
              <a:rPr lang="ko-KR" altLang="en-US" sz="1200" dirty="0" smtClean="0"/>
              <a:t>년대 후반부터 </a:t>
            </a:r>
            <a:r>
              <a:rPr lang="en-US" altLang="ko-KR" sz="1200" dirty="0" smtClean="0"/>
              <a:t>1970</a:t>
            </a:r>
            <a:r>
              <a:rPr lang="ko-KR" altLang="en-US" sz="1200" dirty="0" smtClean="0"/>
              <a:t>년대까지 항공기를 팔기 위해서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          여러 나라에 뇌물을 뿌린 일련의 사건으로 당시 총리였던 다나카 수상이 관련되어 있어 정치적 파장을 가지고 온 사건</a:t>
            </a:r>
            <a:endParaRPr lang="ko-KR" altLang="en-US" sz="1200" dirty="0"/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428596" y="928670"/>
            <a:ext cx="1785950" cy="571504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78</a:t>
            </a:r>
            <a:r>
              <a:rPr lang="ko-KR" altLang="en-US" sz="1400" dirty="0" smtClean="0"/>
              <a:t>년 록히드 사건</a:t>
            </a:r>
            <a:endParaRPr lang="ko-KR" altLang="en-US" sz="14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28596" y="2571744"/>
            <a:ext cx="6858048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r>
              <a:rPr lang="en-US" altLang="ko-KR" sz="1200" dirty="0" smtClean="0"/>
              <a:t>79</a:t>
            </a:r>
            <a:r>
              <a:rPr lang="ko-KR" altLang="en-US" sz="1200" dirty="0" smtClean="0"/>
              <a:t>년 소비세 도입을 통해 일본의 재정 건전화를 꾀한 오히라 마사요시 총리는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여론이 악화 되자철회 하지만 다음해 대립이 격화되어 내각 불신임안이 가결되어 곤욕을 치름</a:t>
            </a:r>
            <a:endParaRPr lang="en-US" altLang="ko-KR" sz="1200" dirty="0" smtClean="0"/>
          </a:p>
          <a:p>
            <a:r>
              <a:rPr lang="en-US" altLang="ko-KR" sz="1200" dirty="0" smtClean="0"/>
              <a:t>88</a:t>
            </a:r>
            <a:r>
              <a:rPr lang="ko-KR" altLang="en-US" sz="1200" dirty="0" smtClean="0"/>
              <a:t>년 소비세를 정식으로 도입한 다케시타 노보루 총리는 리쿠르트 사건으로 퇴진함</a:t>
            </a:r>
            <a:endParaRPr lang="en-US" altLang="ko-KR" sz="1200" dirty="0" smtClean="0"/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428596" y="2285992"/>
            <a:ext cx="1785950" cy="571504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79</a:t>
            </a:r>
            <a:r>
              <a:rPr lang="ko-KR" altLang="en-US" sz="1400" dirty="0" smtClean="0"/>
              <a:t>년</a:t>
            </a:r>
            <a:r>
              <a:rPr lang="en-US" altLang="ko-KR" sz="1400" dirty="0" smtClean="0"/>
              <a:t>,88</a:t>
            </a:r>
            <a:r>
              <a:rPr lang="ko-KR" altLang="en-US" sz="1400" dirty="0" smtClean="0"/>
              <a:t>년 소비세</a:t>
            </a:r>
            <a:endParaRPr lang="ko-KR" altLang="en-US" sz="1400" dirty="0"/>
          </a:p>
        </p:txBody>
      </p:sp>
      <p:sp>
        <p:nvSpPr>
          <p:cNvPr id="10" name="오각형 9"/>
          <p:cNvSpPr/>
          <p:nvPr/>
        </p:nvSpPr>
        <p:spPr>
          <a:xfrm>
            <a:off x="500034" y="2857496"/>
            <a:ext cx="6715172" cy="571504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</a:rPr>
              <a:t>소비세를 올린 정권은 </a:t>
            </a:r>
            <a:r>
              <a:rPr lang="en-US" altLang="ko-KR" sz="1600" dirty="0" smtClean="0">
                <a:solidFill>
                  <a:schemeClr val="bg1"/>
                </a:solidFill>
              </a:rPr>
              <a:t>1</a:t>
            </a:r>
            <a:r>
              <a:rPr lang="ko-KR" altLang="en-US" sz="1600" dirty="0" smtClean="0">
                <a:solidFill>
                  <a:schemeClr val="bg1"/>
                </a:solidFill>
              </a:rPr>
              <a:t>년을 못 간다</a:t>
            </a:r>
            <a:r>
              <a:rPr lang="en-US" altLang="ko-KR" sz="1600" dirty="0" smtClean="0">
                <a:solidFill>
                  <a:schemeClr val="bg1"/>
                </a:solidFill>
              </a:rPr>
              <a:t>] </a:t>
            </a:r>
            <a:r>
              <a:rPr lang="ko-KR" altLang="en-US" sz="1600" dirty="0" smtClean="0">
                <a:solidFill>
                  <a:schemeClr val="bg1"/>
                </a:solidFill>
              </a:rPr>
              <a:t>라는 일본에서 입증된 공식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28596" y="3929066"/>
            <a:ext cx="6858048" cy="128588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  일본 정보산업회사인 리쿠르트사가 계열회사인 리쿠르트 코스모스의 미공개 주식을 공개 직전</a:t>
            </a:r>
            <a:endParaRPr lang="en-US" altLang="ko-KR" sz="1200" dirty="0" smtClean="0"/>
          </a:p>
          <a:p>
            <a:r>
              <a:rPr lang="ko-KR" altLang="en-US" sz="1200" dirty="0" smtClean="0"/>
              <a:t>  정치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관료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경제계의 유력 인사들에게 싸게 양도하여 공개 후에 부당 이익을 보게 함으로써</a:t>
            </a:r>
            <a:endParaRPr lang="en-US" altLang="ko-KR" sz="1200" dirty="0" smtClean="0"/>
          </a:p>
          <a:p>
            <a:r>
              <a:rPr lang="ko-KR" altLang="en-US" sz="1200" dirty="0" smtClean="0"/>
              <a:t>  사실상의 뇌물을 공여한 사건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  86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당시 수상이던 나카소네 야스히로를 비롯해 다케시타 노보루 </a:t>
            </a:r>
            <a:r>
              <a:rPr lang="en-US" altLang="ko-KR" sz="1200" dirty="0" smtClean="0"/>
              <a:t>· </a:t>
            </a:r>
            <a:r>
              <a:rPr lang="ko-KR" altLang="en-US" sz="1200" dirty="0" smtClean="0"/>
              <a:t>아베 신타로</a:t>
            </a:r>
            <a:r>
              <a:rPr lang="en-US" altLang="ko-KR" sz="1200" dirty="0" smtClean="0"/>
              <a:t> (</a:t>
            </a:r>
            <a:r>
              <a:rPr lang="ko-KR" altLang="en-US" sz="1200" dirty="0" smtClean="0"/>
              <a:t>현 총리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 아베 신조의 아버지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· </a:t>
            </a:r>
            <a:r>
              <a:rPr lang="ko-KR" altLang="en-US" sz="1200" dirty="0" smtClean="0"/>
              <a:t>미야자와 등 </a:t>
            </a:r>
            <a:r>
              <a:rPr lang="en-US" altLang="ko-KR" sz="1200" dirty="0" smtClean="0"/>
              <a:t>76</a:t>
            </a:r>
            <a:r>
              <a:rPr lang="ko-KR" altLang="en-US" sz="1200" dirty="0" smtClean="0"/>
              <a:t>명에게 뇌물성 리쿠르트 주식을 양도한 사건</a:t>
            </a:r>
            <a:endParaRPr lang="en-US" altLang="ko-KR" sz="1200" dirty="0" smtClean="0"/>
          </a:p>
        </p:txBody>
      </p:sp>
      <p:sp>
        <p:nvSpPr>
          <p:cNvPr id="12" name="가로로 말린 두루마리 모양 11"/>
          <p:cNvSpPr/>
          <p:nvPr/>
        </p:nvSpPr>
        <p:spPr>
          <a:xfrm>
            <a:off x="428596" y="3643314"/>
            <a:ext cx="1857388" cy="571504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88</a:t>
            </a:r>
            <a:r>
              <a:rPr lang="ko-KR" altLang="en-US" sz="1400" dirty="0" smtClean="0"/>
              <a:t>년 리쿠르트 사건</a:t>
            </a:r>
            <a:endParaRPr lang="ko-KR" altLang="en-US" sz="14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28596" y="5643578"/>
            <a:ext cx="6858048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r>
              <a:rPr lang="ko-KR" altLang="en-US" sz="1200" dirty="0" smtClean="0"/>
              <a:t>일본에서 두 번째로 큰 트럭 운송 회사인 사가와 규빈의 동경지사장이 자민당 정치인에게 </a:t>
            </a:r>
            <a:r>
              <a:rPr lang="en-US" altLang="ko-KR" sz="1200" dirty="0" smtClean="0"/>
              <a:t>21</a:t>
            </a:r>
            <a:r>
              <a:rPr lang="ko-KR" altLang="en-US" sz="1200" dirty="0" smtClean="0"/>
              <a:t>억 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천만엔을 건넨 나카소네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다케시타</a:t>
            </a:r>
            <a:r>
              <a:rPr lang="en-US" altLang="ko-KR" sz="1200" dirty="0" smtClean="0"/>
              <a:t>·</a:t>
            </a:r>
            <a:r>
              <a:rPr lang="ko-KR" altLang="en-US" sz="1200" dirty="0" smtClean="0"/>
              <a:t>우노 등 전직 총리 세 사람과 자민당 최대 파벌 다케시타파의 우두머리인 가네마루 부총재가 연루된 사건</a:t>
            </a:r>
            <a:r>
              <a:rPr lang="en-US" altLang="ko-KR" sz="1200" dirty="0" smtClean="0"/>
              <a:t> </a:t>
            </a:r>
          </a:p>
        </p:txBody>
      </p:sp>
      <p:sp>
        <p:nvSpPr>
          <p:cNvPr id="14" name="가로로 말린 두루마리 모양 13"/>
          <p:cNvSpPr/>
          <p:nvPr/>
        </p:nvSpPr>
        <p:spPr>
          <a:xfrm>
            <a:off x="428596" y="5357826"/>
            <a:ext cx="2143140" cy="571504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91</a:t>
            </a:r>
            <a:r>
              <a:rPr lang="ko-KR" altLang="en-US" sz="1400" dirty="0" smtClean="0"/>
              <a:t>년 사가와 큐빈 사건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600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6943716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자민당</a:t>
                      </a:r>
                      <a:endParaRPr lang="en-US" altLang="ko-KR" sz="1600" b="1" dirty="0" smtClean="0">
                        <a:solidFill>
                          <a:schemeClr val="bg1"/>
                        </a:solidFill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일본자유당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일본민주당이 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55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년 보수합동에 의해 성립된 정당</a:t>
                      </a:r>
                      <a:endParaRPr lang="en-US" altLang="ko-KR" sz="1400" b="0" dirty="0" smtClean="0">
                        <a:solidFill>
                          <a:schemeClr val="bg1"/>
                        </a:solidFill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endParaRPr lang="en-US" altLang="ko-KR" sz="1400" b="0" dirty="0" smtClean="0">
                        <a:solidFill>
                          <a:schemeClr val="bg1"/>
                        </a:solidFill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r>
                        <a:rPr lang="ko-KR" altLang="en-US" sz="1400" b="0" baseline="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이념 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</a:rPr>
                        <a:t>–</a:t>
                      </a:r>
                      <a:r>
                        <a:rPr lang="ko-KR" altLang="en-US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자유보수주의</a:t>
                      </a:r>
                      <a:r>
                        <a:rPr lang="en-US" altLang="ko-KR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우익대중주의</a:t>
                      </a:r>
                      <a:r>
                        <a:rPr lang="en-US" altLang="ko-KR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반동주의</a:t>
                      </a:r>
                      <a:r>
                        <a:rPr lang="en-US" altLang="ko-KR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반공주의</a:t>
                      </a:r>
                      <a:r>
                        <a:rPr lang="en-US" altLang="ko-KR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0" i="0" u="none" strike="noStrike" kern="1200" dirty="0" smtClean="0">
                          <a:solidFill>
                            <a:schemeClr val="bg1"/>
                          </a:solidFill>
                          <a:latin typeface="HY강M" pitchFamily="18" charset="-127"/>
                          <a:ea typeface="HY강M" pitchFamily="18" charset="-127"/>
                          <a:cs typeface="+mn-cs"/>
                        </a:rPr>
                        <a:t>우익</a:t>
                      </a:r>
                      <a:endParaRPr lang="en-US" altLang="ko-KR" sz="1400" b="0" dirty="0" smtClean="0">
                        <a:solidFill>
                          <a:schemeClr val="bg1"/>
                        </a:solidFill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/>
                </a:tc>
              </a:tr>
              <a:tr h="69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강M" pitchFamily="18" charset="-127"/>
                          <a:ea typeface="HY강M" pitchFamily="18" charset="-127"/>
                        </a:rPr>
                        <a:t>민주당</a:t>
                      </a:r>
                      <a:endParaRPr lang="ko-KR" altLang="en-US" sz="1600" b="1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98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년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3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월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12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일</a:t>
                      </a:r>
                      <a:r>
                        <a:rPr lang="ko-KR" altLang="en-US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옛 민주당 인사와 민정당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신당우애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민개연이 민주당 결성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이념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-</a:t>
                      </a:r>
                      <a:r>
                        <a:rPr lang="en-US" altLang="ko-KR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민주당의 독자적인 노선인 민주중도이며 제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3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의 길과 유사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/>
                </a:tc>
              </a:tr>
              <a:tr h="8229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강M" pitchFamily="18" charset="-127"/>
                          <a:ea typeface="HY강M" pitchFamily="18" charset="-127"/>
                        </a:rPr>
                        <a:t>국민 생활이 제일 </a:t>
                      </a:r>
                      <a:endParaRPr lang="ko-KR" altLang="en-US" sz="1600" b="1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2012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년에 창당한 일본의 정당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이념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–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실용주의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자유주의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중도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  </a:t>
                      </a: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HY강M" pitchFamily="18" charset="-127"/>
                          <a:ea typeface="HY강M" pitchFamily="18" charset="-127"/>
                        </a:rPr>
                        <a:t>공명당</a:t>
                      </a: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불교 니치렌종의</a:t>
                      </a:r>
                      <a:r>
                        <a:rPr lang="ko-KR" altLang="en-US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창가학회가 의회에 의원을 진출시킴으로써</a:t>
                      </a:r>
                      <a:r>
                        <a:rPr lang="en-US" altLang="ko-KR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성립된 정당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이념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-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불교사상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</a:t>
                      </a:r>
                      <a:r>
                        <a:rPr lang="en-US" altLang="ko-KR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보수주의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중도 개혁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강M" pitchFamily="18" charset="-127"/>
                          <a:ea typeface="HY강M" pitchFamily="18" charset="-127"/>
                        </a:rPr>
                        <a:t>일본유신회</a:t>
                      </a:r>
                      <a:endParaRPr lang="ko-KR" altLang="en-US" sz="1600" b="1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오사카 시장인 하시모토가 지역정당인 오사카 유신회를 진출시킴으로써 성립된 정당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이념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–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우익대중주의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신자유주의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반공주의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민족주의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우익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강M" pitchFamily="18" charset="-127"/>
                          <a:ea typeface="HY강M" pitchFamily="18" charset="-127"/>
                        </a:rPr>
                        <a:t>모두의 당</a:t>
                      </a:r>
                      <a:endParaRPr lang="ko-KR" altLang="en-US" sz="1600" b="1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2009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년 중의원선거 전 창당된 군소정당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이념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–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자유지상주의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중도우익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/>
                </a:tc>
              </a:tr>
              <a:tr h="8058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강M" pitchFamily="18" charset="-127"/>
                          <a:ea typeface="HY강M" pitchFamily="18" charset="-127"/>
                        </a:rPr>
                        <a:t>공산당</a:t>
                      </a:r>
                      <a:endParaRPr lang="ko-KR" altLang="en-US" sz="1600" b="1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22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년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7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월 창당하여 자민당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민주당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공명당에 이어 원내 진입한 제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4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당</a:t>
                      </a:r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endParaRPr lang="en-US" altLang="ko-KR" sz="14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이념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-</a:t>
                      </a:r>
                      <a:r>
                        <a:rPr lang="en-US" altLang="ko-KR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유럽공산주의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,</a:t>
                      </a:r>
                      <a:r>
                        <a:rPr lang="en-US" altLang="ko-KR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사회민주주의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214290"/>
            <a:ext cx="2786050" cy="634082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   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일본의 대표 정당 </a:t>
            </a:r>
            <a:endParaRPr lang="ko-KR" altLang="en-US" sz="2000" dirty="0"/>
          </a:p>
        </p:txBody>
      </p:sp>
      <p:sp>
        <p:nvSpPr>
          <p:cNvPr id="6" name="오른쪽 화살표 5"/>
          <p:cNvSpPr/>
          <p:nvPr/>
        </p:nvSpPr>
        <p:spPr>
          <a:xfrm>
            <a:off x="1714480" y="5357826"/>
            <a:ext cx="6786610" cy="1071570"/>
          </a:xfrm>
          <a:prstGeom prst="rightArrow">
            <a:avLst/>
          </a:prstGeom>
          <a:solidFill>
            <a:srgbClr val="FF7C8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atin typeface="양재붓꽃체L"/>
              </a:rPr>
              <a:t>경제난으로 인하여 매달 공산당에 가입하는</a:t>
            </a:r>
            <a:endParaRPr lang="en-US" altLang="ko-KR" sz="1600" b="1" dirty="0" smtClean="0">
              <a:latin typeface="양재붓꽃체L"/>
            </a:endParaRPr>
          </a:p>
          <a:p>
            <a:pPr algn="ctr"/>
            <a:r>
              <a:rPr lang="ko-KR" altLang="en-US" sz="1600" b="1" dirty="0" smtClean="0">
                <a:latin typeface="양재붓꽃체L"/>
              </a:rPr>
              <a:t>젊은이들이 늘어나는 추세</a:t>
            </a:r>
            <a:endParaRPr lang="ko-KR" altLang="en-US" sz="1600" b="1" dirty="0">
              <a:latin typeface="양재붓꽃체L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857884" y="2000240"/>
            <a:ext cx="2714644" cy="4286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어느 한쪽도 치우치지 않는 개혁 </a:t>
            </a:r>
            <a:endParaRPr lang="ko-KR" altLang="en-US" sz="1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타원 7"/>
          <p:cNvSpPr/>
          <p:nvPr/>
        </p:nvSpPr>
        <p:spPr>
          <a:xfrm>
            <a:off x="4286248" y="2143116"/>
            <a:ext cx="1071570" cy="28575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Shape 21"/>
          <p:cNvCxnSpPr>
            <a:stCxn id="8" idx="7"/>
          </p:cNvCxnSpPr>
          <p:nvPr/>
        </p:nvCxnSpPr>
        <p:spPr>
          <a:xfrm rot="5400000" flipH="1" flipV="1">
            <a:off x="5472745" y="1799824"/>
            <a:ext cx="113285" cy="656994"/>
          </a:xfrm>
          <a:prstGeom prst="curvedConnector2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4071934" y="4786322"/>
            <a:ext cx="928694" cy="28575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Shape 23"/>
          <p:cNvCxnSpPr/>
          <p:nvPr/>
        </p:nvCxnSpPr>
        <p:spPr>
          <a:xfrm rot="5400000" flipH="1" flipV="1">
            <a:off x="4986731" y="4443029"/>
            <a:ext cx="113285" cy="656994"/>
          </a:xfrm>
          <a:prstGeom prst="curvedConnector2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모서리가 둥근 직사각형 25"/>
          <p:cNvSpPr/>
          <p:nvPr/>
        </p:nvSpPr>
        <p:spPr>
          <a:xfrm>
            <a:off x="5429256" y="4643446"/>
            <a:ext cx="135732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소규모정당</a:t>
            </a:r>
            <a:endParaRPr lang="ko-KR" altLang="en-US" sz="1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그림 10" descr="ㅁㄴ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786322"/>
            <a:ext cx="1285884" cy="642942"/>
          </a:xfrm>
          <a:prstGeom prst="rect">
            <a:avLst/>
          </a:prstGeom>
        </p:spPr>
      </p:pic>
      <p:pic>
        <p:nvPicPr>
          <p:cNvPr id="12" name="그림 11" descr="ㅈㅁ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00109"/>
            <a:ext cx="1285884" cy="714380"/>
          </a:xfrm>
          <a:prstGeom prst="rect">
            <a:avLst/>
          </a:prstGeom>
        </p:spPr>
      </p:pic>
      <p:pic>
        <p:nvPicPr>
          <p:cNvPr id="13" name="그림 12" descr="ㅁㅈ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785926"/>
            <a:ext cx="128588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23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-1000164" y="142852"/>
            <a:ext cx="5050904" cy="490066"/>
          </a:xfrm>
        </p:spPr>
        <p:txBody>
          <a:bodyPr>
            <a:normAutofit/>
          </a:bodyPr>
          <a:lstStyle/>
          <a:p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3) 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일본의 보수와 진보 </a:t>
            </a:r>
            <a:endParaRPr lang="ko-KR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72872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o-KR" altLang="ko-KR" sz="2000" dirty="0" smtClean="0"/>
              <a:t>보수정당: 자유민</a:t>
            </a:r>
            <a:r>
              <a:rPr lang="ko-KR" altLang="en-US" sz="2000" dirty="0" smtClean="0"/>
              <a:t>주당</a:t>
            </a:r>
            <a:r>
              <a:rPr lang="en-US" altLang="ko-KR" sz="2000" dirty="0" smtClean="0"/>
              <a:t>,</a:t>
            </a:r>
            <a:r>
              <a:rPr lang="ko-KR" altLang="ko-KR" sz="2000" dirty="0" smtClean="0"/>
              <a:t> </a:t>
            </a:r>
            <a:r>
              <a:rPr lang="ko-KR" altLang="en-US" sz="2000" dirty="0" smtClean="0"/>
              <a:t>민주당</a:t>
            </a:r>
            <a:r>
              <a:rPr lang="ko-KR" altLang="ko-KR" sz="2000" dirty="0" smtClean="0"/>
              <a:t>, 공</a:t>
            </a:r>
            <a:r>
              <a:rPr lang="ko-KR" altLang="en-US" sz="2000" dirty="0" smtClean="0"/>
              <a:t>명당</a:t>
            </a:r>
            <a:r>
              <a:rPr lang="ko-KR" altLang="ko-KR" sz="2000" dirty="0" smtClean="0"/>
              <a:t>, 국</a:t>
            </a:r>
            <a:r>
              <a:rPr lang="ko-KR" altLang="en-US" sz="2000" dirty="0" smtClean="0"/>
              <a:t>민신당</a:t>
            </a:r>
            <a:r>
              <a:rPr lang="ko-KR" altLang="ko-KR" sz="2000" dirty="0" smtClean="0"/>
              <a:t> 등</a:t>
            </a:r>
            <a:endParaRPr lang="en-US" altLang="ko-KR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7158" y="3501008"/>
            <a:ext cx="828680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ko-KR" dirty="0" smtClean="0"/>
              <a:t>진보정당: 사회민주당(구 사회당), 일본공산당</a:t>
            </a:r>
            <a:r>
              <a:rPr lang="en-US" altLang="ko-KR" dirty="0" smtClean="0"/>
              <a:t>,</a:t>
            </a:r>
            <a:r>
              <a:rPr lang="ko-KR" altLang="ko-KR" dirty="0" smtClean="0"/>
              <a:t> 가리유시 클럽(류큐독립당) 등</a:t>
            </a:r>
          </a:p>
          <a:p>
            <a:endParaRPr lang="ko-KR" altLang="en-US" dirty="0"/>
          </a:p>
        </p:txBody>
      </p:sp>
      <p:pic>
        <p:nvPicPr>
          <p:cNvPr id="7" name="그림 6" descr="20120927115404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8286808" cy="1597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 descr="20090903072005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8208912" cy="2119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대각선 방향의 모서리가 잘린 사각형 8"/>
          <p:cNvSpPr/>
          <p:nvPr/>
        </p:nvSpPr>
        <p:spPr>
          <a:xfrm>
            <a:off x="357158" y="3929066"/>
            <a:ext cx="2357454" cy="642942"/>
          </a:xfrm>
          <a:prstGeom prst="snip2DiagRect">
            <a:avLst/>
          </a:prstGeom>
          <a:solidFill>
            <a:srgbClr val="AFD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朝日 </a:t>
            </a:r>
            <a:r>
              <a:rPr lang="en-US" altLang="ko-KR" dirty="0" smtClean="0"/>
              <a:t>, </a:t>
            </a:r>
            <a:r>
              <a:rPr lang="ko-KR" altLang="en-US" dirty="0" smtClean="0"/>
              <a:t>毎日 新聞</a:t>
            </a:r>
            <a:endParaRPr lang="ko-KR" altLang="en-US" dirty="0"/>
          </a:p>
        </p:txBody>
      </p:sp>
      <p:sp>
        <p:nvSpPr>
          <p:cNvPr id="10" name="대각선 방향의 모서리가 잘린 사각형 9"/>
          <p:cNvSpPr/>
          <p:nvPr/>
        </p:nvSpPr>
        <p:spPr>
          <a:xfrm>
            <a:off x="6357950" y="1357298"/>
            <a:ext cx="2428892" cy="571504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読売 </a:t>
            </a:r>
            <a:r>
              <a:rPr lang="en-US" altLang="ko-KR" dirty="0" smtClean="0"/>
              <a:t>, </a:t>
            </a:r>
            <a:r>
              <a:rPr lang="ko-KR" altLang="en-US" dirty="0" smtClean="0"/>
              <a:t>産経 新聞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저장 데이터 3"/>
          <p:cNvSpPr/>
          <p:nvPr/>
        </p:nvSpPr>
        <p:spPr>
          <a:xfrm flipH="1">
            <a:off x="4857752" y="1357298"/>
            <a:ext cx="3571900" cy="3071834"/>
          </a:xfrm>
          <a:prstGeom prst="flowChartOnlineStorag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공생 사회를 만들자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en-US" altLang="ko-KR" sz="1200" dirty="0" smtClean="0"/>
              <a:t>"</a:t>
            </a:r>
            <a:r>
              <a:rPr lang="ko-KR" altLang="en-US" sz="1200" dirty="0" smtClean="0"/>
              <a:t>새로운 공공</a:t>
            </a:r>
            <a:r>
              <a:rPr lang="en-US" altLang="ko-KR" sz="1200" dirty="0" smtClean="0"/>
              <a:t>"</a:t>
            </a:r>
            <a:r>
              <a:rPr lang="ko-KR" altLang="en-US" sz="1200" dirty="0" smtClean="0"/>
              <a:t>을 증진시키자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정의와 공정을 관철시키자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b="1" dirty="0" smtClean="0">
                <a:solidFill>
                  <a:srgbClr val="FFFF00"/>
                </a:solidFill>
              </a:rPr>
              <a:t>행복을 위해 경제를 성장 시키자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나라를 지키고 국제사회의 평화와 번영에 기여하자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헌법의 기본 정신을 구현화 하자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국민과 함께 걷자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ko-KR" altLang="en-US" sz="1200" dirty="0"/>
          </a:p>
        </p:txBody>
      </p:sp>
      <p:sp>
        <p:nvSpPr>
          <p:cNvPr id="5" name="순서도: 저장 데이터 4"/>
          <p:cNvSpPr/>
          <p:nvPr/>
        </p:nvSpPr>
        <p:spPr>
          <a:xfrm>
            <a:off x="857224" y="1357298"/>
            <a:ext cx="3500462" cy="3071834"/>
          </a:xfrm>
          <a:prstGeom prst="flowChartOnlineStorag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우선 부흥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고향을 되찾자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b="1" dirty="0" smtClean="0">
                <a:solidFill>
                  <a:srgbClr val="002060"/>
                </a:solidFill>
              </a:rPr>
              <a:t>경제를 회복하자</a:t>
            </a:r>
            <a:endParaRPr lang="en-US" altLang="ko-KR" sz="1200" b="1" dirty="0" smtClean="0">
              <a:solidFill>
                <a:srgbClr val="002060"/>
              </a:solidFill>
            </a:endParaRPr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교육을 되찾자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외교를 회복하자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안심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생활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회복하자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강인한 일본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상냥한 일본</a:t>
            </a:r>
            <a:r>
              <a:rPr lang="en-US" altLang="ko-KR" sz="1200" dirty="0" smtClean="0"/>
              <a:t>,</a:t>
            </a:r>
          </a:p>
          <a:p>
            <a:pPr algn="ctr"/>
            <a:r>
              <a:rPr lang="en-US" altLang="ko-KR" sz="1200" dirty="0" smtClean="0"/>
              <a:t> </a:t>
            </a:r>
            <a:r>
              <a:rPr lang="ko-KR" altLang="en-US" sz="1200" dirty="0" smtClean="0"/>
              <a:t>자부심 있는 일본을 만들자</a:t>
            </a:r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214311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 err="1" smtClean="0"/>
              <a:t>vs</a:t>
            </a:r>
            <a:endParaRPr lang="ko-KR" altLang="en-US" sz="6600" dirty="0"/>
          </a:p>
        </p:txBody>
      </p:sp>
      <p:sp>
        <p:nvSpPr>
          <p:cNvPr id="7" name="물결 6"/>
          <p:cNvSpPr/>
          <p:nvPr/>
        </p:nvSpPr>
        <p:spPr>
          <a:xfrm>
            <a:off x="1571604" y="5000636"/>
            <a:ext cx="6643734" cy="928694"/>
          </a:xfrm>
          <a:prstGeom prst="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50004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4) 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여당과 제 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야당</a:t>
            </a:r>
            <a:endParaRPr lang="ko-KR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폭발 1 8"/>
          <p:cNvSpPr/>
          <p:nvPr/>
        </p:nvSpPr>
        <p:spPr>
          <a:xfrm>
            <a:off x="142844" y="4429132"/>
            <a:ext cx="1357322" cy="1214446"/>
          </a:xfrm>
          <a:prstGeom prst="irregularSeal1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But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14351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경제 성장 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경기회복 관한 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        </a:t>
            </a:r>
            <a:r>
              <a:rPr lang="ko-KR" altLang="en-US" dirty="0" smtClean="0"/>
              <a:t>의제에서는  의견이 일치함 </a:t>
            </a:r>
            <a:endParaRPr lang="ko-KR" altLang="en-US" dirty="0"/>
          </a:p>
        </p:txBody>
      </p:sp>
      <p:sp>
        <p:nvSpPr>
          <p:cNvPr id="12" name="순서도: 천공 테이프 11"/>
          <p:cNvSpPr/>
          <p:nvPr/>
        </p:nvSpPr>
        <p:spPr>
          <a:xfrm>
            <a:off x="2000232" y="1071546"/>
            <a:ext cx="1285884" cy="571504"/>
          </a:xfrm>
          <a:prstGeom prst="flowChartPunchedTap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자민당</a:t>
            </a:r>
            <a:endParaRPr lang="ko-KR" altLang="en-US" dirty="0"/>
          </a:p>
        </p:txBody>
      </p:sp>
      <p:sp>
        <p:nvSpPr>
          <p:cNvPr id="13" name="순서도: 천공 테이프 12"/>
          <p:cNvSpPr/>
          <p:nvPr/>
        </p:nvSpPr>
        <p:spPr>
          <a:xfrm>
            <a:off x="6215074" y="1000108"/>
            <a:ext cx="1285884" cy="571504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민주당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928794" y="357166"/>
            <a:ext cx="528641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일본정당의 변천과정</a:t>
            </a:r>
            <a:endParaRPr lang="ko-KR" altLang="en-US" dirty="0"/>
          </a:p>
        </p:txBody>
      </p:sp>
      <p:sp>
        <p:nvSpPr>
          <p:cNvPr id="5" name="오각형 4"/>
          <p:cNvSpPr/>
          <p:nvPr/>
        </p:nvSpPr>
        <p:spPr>
          <a:xfrm>
            <a:off x="500034" y="1428736"/>
            <a:ext cx="2643206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일본 최초의 정당모델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 </a:t>
            </a:r>
            <a:r>
              <a:rPr lang="en-US" altLang="ko-KR" sz="1400" b="1" dirty="0" smtClean="0"/>
              <a:t>[</a:t>
            </a:r>
            <a:r>
              <a:rPr lang="ko-KR" altLang="en-US" sz="1400" b="1" dirty="0" smtClean="0"/>
              <a:t>애국신당</a:t>
            </a:r>
            <a:r>
              <a:rPr lang="en-US" altLang="ko-KR" sz="1400" b="1" dirty="0" smtClean="0"/>
              <a:t>]</a:t>
            </a:r>
            <a:endParaRPr lang="ko-KR" altLang="en-US" sz="1400" b="1" dirty="0"/>
          </a:p>
        </p:txBody>
      </p:sp>
      <p:sp>
        <p:nvSpPr>
          <p:cNvPr id="6" name="오각형 5"/>
          <p:cNvSpPr/>
          <p:nvPr/>
        </p:nvSpPr>
        <p:spPr>
          <a:xfrm>
            <a:off x="3286116" y="1428736"/>
            <a:ext cx="2571768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[</a:t>
            </a:r>
            <a:r>
              <a:rPr lang="ko-KR" altLang="en-US" sz="1400" dirty="0" smtClean="0"/>
              <a:t>국회개설조칙</a:t>
            </a:r>
            <a:r>
              <a:rPr lang="en-US" altLang="ko-KR" sz="1400" dirty="0" smtClean="0"/>
              <a:t>] </a:t>
            </a:r>
            <a:r>
              <a:rPr lang="ko-KR" altLang="en-US" sz="1400" dirty="0" smtClean="0"/>
              <a:t>발표로 인한 다수의 정당 출현</a:t>
            </a:r>
            <a:endParaRPr lang="ko-KR" altLang="en-US" sz="1400" dirty="0"/>
          </a:p>
        </p:txBody>
      </p:sp>
      <p:sp>
        <p:nvSpPr>
          <p:cNvPr id="7" name="오각형 6"/>
          <p:cNvSpPr/>
          <p:nvPr/>
        </p:nvSpPr>
        <p:spPr>
          <a:xfrm>
            <a:off x="6000760" y="1428736"/>
            <a:ext cx="2571768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다이쇼 시대 본격적인 정당 내각의 성립</a:t>
            </a:r>
            <a:endParaRPr lang="ko-KR" altLang="en-US" sz="1400" dirty="0"/>
          </a:p>
        </p:txBody>
      </p:sp>
      <p:sp>
        <p:nvSpPr>
          <p:cNvPr id="8" name="오각형 7"/>
          <p:cNvSpPr/>
          <p:nvPr/>
        </p:nvSpPr>
        <p:spPr>
          <a:xfrm>
            <a:off x="500034" y="2857496"/>
            <a:ext cx="2643206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전시기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국가총동원법</a:t>
            </a:r>
            <a:r>
              <a:rPr lang="en-US" altLang="ko-KR" sz="1400" dirty="0" smtClean="0"/>
              <a:t>]</a:t>
            </a:r>
            <a:r>
              <a:rPr lang="ko-KR" altLang="en-US" sz="1400" dirty="0" smtClean="0"/>
              <a:t>에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 의한 정당정치의 붕괴</a:t>
            </a:r>
            <a:endParaRPr lang="ko-KR" altLang="en-US" sz="1400" dirty="0"/>
          </a:p>
        </p:txBody>
      </p:sp>
      <p:sp>
        <p:nvSpPr>
          <p:cNvPr id="9" name="오각형 8"/>
          <p:cNvSpPr/>
          <p:nvPr/>
        </p:nvSpPr>
        <p:spPr>
          <a:xfrm>
            <a:off x="3286116" y="2857496"/>
            <a:ext cx="2571768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전쟁 후</a:t>
            </a:r>
            <a:r>
              <a:rPr lang="en-US" altLang="ko-KR" sz="1400" dirty="0" smtClean="0"/>
              <a:t> [</a:t>
            </a:r>
            <a:r>
              <a:rPr lang="ko-KR" altLang="en-US" sz="1400" dirty="0" smtClean="0"/>
              <a:t>자민당 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사회당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대정당</a:t>
            </a:r>
            <a:r>
              <a:rPr lang="en-US" altLang="ko-KR" sz="1400" dirty="0" smtClean="0"/>
              <a:t>] </a:t>
            </a:r>
            <a:r>
              <a:rPr lang="ko-KR" altLang="en-US" sz="1400" dirty="0" smtClean="0"/>
              <a:t>형성</a:t>
            </a:r>
            <a:endParaRPr lang="ko-KR" altLang="en-US" sz="1400" dirty="0"/>
          </a:p>
        </p:txBody>
      </p:sp>
      <p:sp>
        <p:nvSpPr>
          <p:cNvPr id="10" name="오각형 9"/>
          <p:cNvSpPr/>
          <p:nvPr/>
        </p:nvSpPr>
        <p:spPr>
          <a:xfrm>
            <a:off x="6000760" y="2857496"/>
            <a:ext cx="2571768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  2</a:t>
            </a:r>
            <a:r>
              <a:rPr lang="ko-KR" altLang="en-US" sz="1400" dirty="0" smtClean="0"/>
              <a:t>대 정당체제의 </a:t>
            </a:r>
            <a:endParaRPr lang="en-US" altLang="ko-KR" sz="1400" dirty="0" smtClean="0"/>
          </a:p>
          <a:p>
            <a:r>
              <a:rPr lang="ko-KR" altLang="en-US" sz="1400" dirty="0" smtClean="0"/>
              <a:t>  자민당 장기집권 시작</a:t>
            </a:r>
            <a:endParaRPr lang="ko-KR" altLang="en-US" sz="1400" dirty="0"/>
          </a:p>
        </p:txBody>
      </p:sp>
      <p:sp>
        <p:nvSpPr>
          <p:cNvPr id="11" name="오각형 10"/>
          <p:cNvSpPr/>
          <p:nvPr/>
        </p:nvSpPr>
        <p:spPr>
          <a:xfrm>
            <a:off x="500034" y="4143380"/>
            <a:ext cx="2643206" cy="642942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만년 정당 자민당의 붕괴</a:t>
            </a:r>
            <a:endParaRPr lang="ko-KR" altLang="en-US" sz="1400" dirty="0"/>
          </a:p>
        </p:txBody>
      </p:sp>
      <p:sp>
        <p:nvSpPr>
          <p:cNvPr id="12" name="오각형 11"/>
          <p:cNvSpPr/>
          <p:nvPr/>
        </p:nvSpPr>
        <p:spPr>
          <a:xfrm>
            <a:off x="3286116" y="4143380"/>
            <a:ext cx="2571768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연립정부시대의 도래</a:t>
            </a:r>
            <a:endParaRPr lang="ko-KR" altLang="en-US" sz="1400" dirty="0"/>
          </a:p>
        </p:txBody>
      </p:sp>
      <p:sp>
        <p:nvSpPr>
          <p:cNvPr id="13" name="오각형 12"/>
          <p:cNvSpPr/>
          <p:nvPr/>
        </p:nvSpPr>
        <p:spPr>
          <a:xfrm>
            <a:off x="6000760" y="4143380"/>
            <a:ext cx="2643206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400" dirty="0" smtClean="0"/>
              <a:t>  연립정부체제로 </a:t>
            </a:r>
            <a:endParaRPr lang="en-US" altLang="ko-KR" sz="1400" dirty="0" smtClean="0"/>
          </a:p>
          <a:p>
            <a:r>
              <a:rPr lang="ko-KR" altLang="en-US" sz="1400" dirty="0" smtClean="0"/>
              <a:t>  자민당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중심정부 회복</a:t>
            </a:r>
            <a:endParaRPr lang="ko-KR" altLang="en-US" sz="1400" dirty="0"/>
          </a:p>
        </p:txBody>
      </p:sp>
      <p:sp>
        <p:nvSpPr>
          <p:cNvPr id="14" name="오각형 13"/>
          <p:cNvSpPr/>
          <p:nvPr/>
        </p:nvSpPr>
        <p:spPr>
          <a:xfrm>
            <a:off x="500034" y="5429264"/>
            <a:ext cx="2643206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연립정부로서 자민당의 추락</a:t>
            </a:r>
            <a:endParaRPr lang="ko-KR" altLang="en-US" sz="1400" dirty="0"/>
          </a:p>
        </p:txBody>
      </p:sp>
      <p:sp>
        <p:nvSpPr>
          <p:cNvPr id="15" name="오각형 14"/>
          <p:cNvSpPr/>
          <p:nvPr/>
        </p:nvSpPr>
        <p:spPr>
          <a:xfrm>
            <a:off x="6000760" y="5429264"/>
            <a:ext cx="2571768" cy="6429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민주당 중심 연립정부 탄생</a:t>
            </a:r>
            <a:endParaRPr lang="ko-KR" altLang="en-US" sz="1400" dirty="0"/>
          </a:p>
        </p:txBody>
      </p:sp>
      <p:sp>
        <p:nvSpPr>
          <p:cNvPr id="17" name="순서도: 문서 16"/>
          <p:cNvSpPr/>
          <p:nvPr/>
        </p:nvSpPr>
        <p:spPr>
          <a:xfrm>
            <a:off x="500034" y="1785926"/>
            <a:ext cx="2643206" cy="64294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1874</a:t>
            </a:r>
            <a:r>
              <a:rPr lang="ko-KR" altLang="en-US" sz="1200" dirty="0" smtClean="0"/>
              <a:t>년 설립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근대 국민국가를 건설하는 과정에서 생성된 산물</a:t>
            </a:r>
            <a:endParaRPr lang="ko-KR" altLang="en-US" sz="1200" dirty="0"/>
          </a:p>
        </p:txBody>
      </p:sp>
      <p:sp>
        <p:nvSpPr>
          <p:cNvPr id="18" name="순서도: 문서 17"/>
          <p:cNvSpPr/>
          <p:nvPr/>
        </p:nvSpPr>
        <p:spPr>
          <a:xfrm>
            <a:off x="3286116" y="1785926"/>
            <a:ext cx="2571768" cy="928694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r>
              <a:rPr lang="en-US" altLang="ko-KR" sz="1200" dirty="0" smtClean="0"/>
              <a:t>  1881</a:t>
            </a:r>
            <a:r>
              <a:rPr lang="ko-KR" altLang="en-US" sz="1200" dirty="0" smtClean="0"/>
              <a:t>년 국회개설 칙서 발표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보수계 정당</a:t>
            </a:r>
            <a:r>
              <a:rPr lang="en-US" altLang="ko-KR" sz="1200" dirty="0" smtClean="0"/>
              <a:t>: </a:t>
            </a:r>
            <a:r>
              <a:rPr lang="ko-KR" altLang="en-US" sz="1200" b="1" dirty="0" smtClean="0"/>
              <a:t>자유당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입헌개진당</a:t>
            </a:r>
            <a:r>
              <a:rPr lang="en-US" altLang="ko-KR" sz="1200" dirty="0" smtClean="0"/>
              <a:t>,</a:t>
            </a:r>
          </a:p>
          <a:p>
            <a:pPr algn="ctr"/>
            <a:r>
              <a:rPr lang="en-US" altLang="ko-KR" sz="1200" dirty="0" smtClean="0"/>
              <a:t>              </a:t>
            </a:r>
            <a:r>
              <a:rPr lang="ko-KR" altLang="en-US" sz="1200" dirty="0" smtClean="0"/>
              <a:t>입헌제정당 창당</a:t>
            </a:r>
            <a:endParaRPr lang="en-US" altLang="ko-KR" sz="1200" dirty="0" smtClean="0"/>
          </a:p>
          <a:p>
            <a:r>
              <a:rPr lang="ko-KR" altLang="en-US" sz="1200" dirty="0" smtClean="0"/>
              <a:t>  혁신 정당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사회민주당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357686" y="2071678"/>
            <a:ext cx="500066" cy="285752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가로로 말린 두루마리 모양 19"/>
          <p:cNvSpPr/>
          <p:nvPr/>
        </p:nvSpPr>
        <p:spPr>
          <a:xfrm>
            <a:off x="3286116" y="2214554"/>
            <a:ext cx="2571768" cy="571504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근대적인 최초의 정당</a:t>
            </a:r>
            <a:endParaRPr lang="ko-KR" altLang="en-US" sz="1400" dirty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2" name="순서도: 문서 21"/>
          <p:cNvSpPr/>
          <p:nvPr/>
        </p:nvSpPr>
        <p:spPr>
          <a:xfrm>
            <a:off x="6000760" y="1785926"/>
            <a:ext cx="2571768" cy="928694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200" dirty="0" smtClean="0"/>
          </a:p>
          <a:p>
            <a:r>
              <a:rPr lang="en-US" altLang="ko-KR" sz="1200" dirty="0" smtClean="0"/>
              <a:t>  1898</a:t>
            </a:r>
            <a:r>
              <a:rPr lang="ko-KR" altLang="en-US" sz="1200" dirty="0" smtClean="0"/>
              <a:t>년 입헌자유당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자유당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진보당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입헌개진당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의 합동으로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헌정당 결성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일본 최초 정당내각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탄생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23" name="가로로 말린 두루마리 모양 22"/>
          <p:cNvSpPr/>
          <p:nvPr/>
        </p:nvSpPr>
        <p:spPr>
          <a:xfrm>
            <a:off x="6000760" y="2214554"/>
            <a:ext cx="2571768" cy="571504"/>
          </a:xfrm>
          <a:prstGeom prst="horizontalScroll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But, 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정당내부의 대립으로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4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개월 만에 붕괴 </a:t>
            </a:r>
            <a:endParaRPr lang="ko-KR" altLang="en-US" sz="1400" dirty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4" name="순서도: 문서 23"/>
          <p:cNvSpPr/>
          <p:nvPr/>
        </p:nvSpPr>
        <p:spPr>
          <a:xfrm>
            <a:off x="500034" y="3214686"/>
            <a:ext cx="2643206" cy="64294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200" dirty="0" smtClean="0"/>
              <a:t>1938</a:t>
            </a:r>
            <a:r>
              <a:rPr lang="ko-KR" altLang="en-US" sz="1200" dirty="0" smtClean="0"/>
              <a:t>년 국가총동원법 제정으로</a:t>
            </a:r>
            <a:endParaRPr lang="en-US" altLang="ko-KR" sz="1200" dirty="0" smtClean="0"/>
          </a:p>
          <a:p>
            <a:r>
              <a:rPr lang="ko-KR" altLang="en-US" sz="1200" dirty="0" smtClean="0"/>
              <a:t>정당은 대정익산회로 통일</a:t>
            </a:r>
            <a:endParaRPr lang="en-US" altLang="ko-KR" sz="1200" dirty="0" smtClean="0"/>
          </a:p>
        </p:txBody>
      </p:sp>
      <p:sp>
        <p:nvSpPr>
          <p:cNvPr id="25" name="순서도: 문서 24"/>
          <p:cNvSpPr/>
          <p:nvPr/>
        </p:nvSpPr>
        <p:spPr>
          <a:xfrm>
            <a:off x="3286116" y="3214686"/>
            <a:ext cx="2571768" cy="64294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200" dirty="0" smtClean="0"/>
              <a:t>보수계정당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자유당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진보당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협동당 </a:t>
            </a:r>
            <a:endParaRPr lang="en-US" altLang="ko-KR" sz="1200" dirty="0" smtClean="0"/>
          </a:p>
          <a:p>
            <a:r>
              <a:rPr lang="ko-KR" altLang="en-US" sz="1200" dirty="0" smtClean="0"/>
              <a:t>혁신계정당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사회당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공산당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사혁당</a:t>
            </a:r>
            <a:endParaRPr lang="ko-KR" altLang="en-US" sz="1200" dirty="0"/>
          </a:p>
        </p:txBody>
      </p:sp>
      <p:sp>
        <p:nvSpPr>
          <p:cNvPr id="26" name="순서도: 문서 25"/>
          <p:cNvSpPr/>
          <p:nvPr/>
        </p:nvSpPr>
        <p:spPr>
          <a:xfrm>
            <a:off x="6000760" y="3214686"/>
            <a:ext cx="2571768" cy="571504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200" dirty="0" smtClean="0"/>
              <a:t>55</a:t>
            </a:r>
            <a:r>
              <a:rPr lang="ko-KR" altLang="en-US" sz="1200" dirty="0" smtClean="0"/>
              <a:t>년 체제</a:t>
            </a:r>
            <a:endParaRPr lang="en-US" altLang="ko-KR" sz="1200" dirty="0" smtClean="0"/>
          </a:p>
          <a:p>
            <a:r>
              <a:rPr lang="ko-KR" altLang="en-US" sz="1200" dirty="0" smtClean="0"/>
              <a:t>자민당 일당우위정당제 시작</a:t>
            </a:r>
            <a:endParaRPr lang="ko-KR" altLang="en-US" sz="1200" dirty="0"/>
          </a:p>
        </p:txBody>
      </p:sp>
      <p:sp>
        <p:nvSpPr>
          <p:cNvPr id="27" name="순서도: 문서 26"/>
          <p:cNvSpPr/>
          <p:nvPr/>
        </p:nvSpPr>
        <p:spPr>
          <a:xfrm>
            <a:off x="500034" y="4500570"/>
            <a:ext cx="2643206" cy="71438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200" dirty="0" smtClean="0"/>
          </a:p>
          <a:p>
            <a:r>
              <a:rPr lang="ko-KR" altLang="en-US" sz="1200" dirty="0" smtClean="0"/>
              <a:t>록히드 사건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리쿠르트 사건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사가와 큐빈 사건→ 국민이 정권을 교체 </a:t>
            </a:r>
            <a:r>
              <a:rPr lang="en-US" altLang="ko-KR" sz="1200" dirty="0" smtClean="0"/>
              <a:t> </a:t>
            </a:r>
          </a:p>
        </p:txBody>
      </p:sp>
      <p:sp>
        <p:nvSpPr>
          <p:cNvPr id="28" name="순서도: 문서 27"/>
          <p:cNvSpPr/>
          <p:nvPr/>
        </p:nvSpPr>
        <p:spPr>
          <a:xfrm>
            <a:off x="3286116" y="4500570"/>
            <a:ext cx="2571768" cy="500066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8</a:t>
            </a:r>
            <a:r>
              <a:rPr lang="ko-KR" altLang="en-US" sz="1200" dirty="0" smtClean="0"/>
              <a:t>개 당파의 연립으로 </a:t>
            </a:r>
            <a:r>
              <a:rPr lang="en-US" altLang="ko-KR" sz="1200" dirty="0" smtClean="0"/>
              <a:t>55</a:t>
            </a:r>
            <a:r>
              <a:rPr lang="ko-KR" altLang="en-US" sz="1200" dirty="0" smtClean="0"/>
              <a:t>체제 붕괴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</p:txBody>
      </p:sp>
      <p:sp>
        <p:nvSpPr>
          <p:cNvPr id="29" name="가로로 말린 두루마리 모양 28"/>
          <p:cNvSpPr/>
          <p:nvPr/>
        </p:nvSpPr>
        <p:spPr>
          <a:xfrm>
            <a:off x="3214678" y="4786322"/>
            <a:ext cx="2714644" cy="857256"/>
          </a:xfrm>
          <a:prstGeom prst="horizontalScroll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But, 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하타 정부가 퇴진하게 됨으로써 非자민 정부가 막 내림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0" name="순서도: 문서 29"/>
          <p:cNvSpPr/>
          <p:nvPr/>
        </p:nvSpPr>
        <p:spPr>
          <a:xfrm>
            <a:off x="6000760" y="4500570"/>
            <a:ext cx="2643206" cy="571504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200" dirty="0" smtClean="0"/>
              <a:t>무라야마 연립정부와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고이즈미 정부</a:t>
            </a:r>
            <a:endParaRPr lang="ko-KR" altLang="en-US" sz="1200" dirty="0"/>
          </a:p>
        </p:txBody>
      </p:sp>
      <p:sp>
        <p:nvSpPr>
          <p:cNvPr id="31" name="순서도: 문서 30"/>
          <p:cNvSpPr/>
          <p:nvPr/>
        </p:nvSpPr>
        <p:spPr>
          <a:xfrm>
            <a:off x="500034" y="5786454"/>
            <a:ext cx="2643206" cy="500066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200" dirty="0" smtClean="0"/>
              <a:t>아베 정부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후쿠다 정부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아소 정부</a:t>
            </a:r>
            <a:r>
              <a:rPr lang="en-US" altLang="ko-KR" sz="1200" dirty="0" smtClean="0"/>
              <a:t> </a:t>
            </a:r>
          </a:p>
        </p:txBody>
      </p:sp>
      <p:sp>
        <p:nvSpPr>
          <p:cNvPr id="32" name="순서도: 문서 31"/>
          <p:cNvSpPr/>
          <p:nvPr/>
        </p:nvSpPr>
        <p:spPr>
          <a:xfrm>
            <a:off x="6000760" y="5786454"/>
            <a:ext cx="2571768" cy="571504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200" dirty="0" smtClean="0"/>
              <a:t>하토야마가 당 대표로서 중의원 </a:t>
            </a:r>
            <a:endParaRPr lang="en-US" altLang="ko-KR" sz="1200" dirty="0" smtClean="0"/>
          </a:p>
          <a:p>
            <a:r>
              <a:rPr lang="ko-KR" altLang="en-US" sz="1200" dirty="0" smtClean="0"/>
              <a:t>선거에서 과반수의석 차지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ko-KR" altLang="en-US" sz="3600" b="1" dirty="0" err="1" smtClean="0">
                <a:latin typeface="양재붓꽃체L" pitchFamily="18" charset="-127"/>
                <a:ea typeface="양재붓꽃체L" pitchFamily="18" charset="-127"/>
              </a:rPr>
              <a:t>일왕</a:t>
            </a:r>
            <a:r>
              <a:rPr lang="en-US" altLang="ko-KR" sz="3600" b="1" dirty="0" smtClean="0">
                <a:latin typeface="양재붓꽃체L" pitchFamily="18" charset="-127"/>
                <a:ea typeface="양재붓꽃체L" pitchFamily="18" charset="-127"/>
              </a:rPr>
              <a:t>(</a:t>
            </a:r>
            <a:r>
              <a:rPr lang="ko-KR" altLang="en-US" sz="3600" b="1" dirty="0" smtClean="0">
                <a:latin typeface="양재붓꽃체L" pitchFamily="18" charset="-127"/>
                <a:ea typeface="양재붓꽃체L" pitchFamily="18" charset="-127"/>
              </a:rPr>
              <a:t>천황</a:t>
            </a:r>
            <a:r>
              <a:rPr lang="en-US" altLang="ko-KR" sz="3600" b="1" dirty="0" smtClean="0">
                <a:latin typeface="양재붓꽃체L" pitchFamily="18" charset="-127"/>
                <a:ea typeface="양재붓꽃체L" pitchFamily="18" charset="-127"/>
              </a:rPr>
              <a:t>)</a:t>
            </a:r>
            <a:r>
              <a:rPr lang="ko-KR" altLang="en-US" sz="3600" b="1" dirty="0" smtClean="0">
                <a:latin typeface="양재붓꽃체L" pitchFamily="18" charset="-127"/>
                <a:ea typeface="양재붓꽃체L" pitchFamily="18" charset="-127"/>
              </a:rPr>
              <a:t>이란</a:t>
            </a:r>
            <a:r>
              <a:rPr lang="en-US" altLang="ko-KR" sz="3600" b="1" dirty="0" smtClean="0">
                <a:latin typeface="양재붓꽃체L" pitchFamily="18" charset="-127"/>
                <a:ea typeface="양재붓꽃체L" pitchFamily="18" charset="-127"/>
              </a:rPr>
              <a:t>?</a:t>
            </a:r>
            <a:endParaRPr lang="ko-KR" altLang="en-US" sz="3600" b="1" dirty="0">
              <a:latin typeface="양재붓꽃체L" pitchFamily="18" charset="-127"/>
              <a:ea typeface="양재붓꽃체L" pitchFamily="18" charset="-127"/>
            </a:endParaRPr>
          </a:p>
        </p:txBody>
      </p:sp>
      <p:pic>
        <p:nvPicPr>
          <p:cNvPr id="4" name="그림 3" descr="천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3733862" cy="4643446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prst="angle"/>
          </a:sp3d>
        </p:spPr>
      </p:pic>
      <p:sp>
        <p:nvSpPr>
          <p:cNvPr id="5" name="직사각형 4"/>
          <p:cNvSpPr/>
          <p:nvPr/>
        </p:nvSpPr>
        <p:spPr>
          <a:xfrm>
            <a:off x="928662" y="1785926"/>
            <a:ext cx="3429024" cy="1000132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일본 황실의 대표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바탕체" pitchFamily="17" charset="-127"/>
              <a:ea typeface="바탕체" pitchFamily="17" charset="-127"/>
            </a:endParaRPr>
          </a:p>
          <a:p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pPr>
              <a:buNone/>
            </a:pPr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28662" y="3143248"/>
            <a:ext cx="3429024" cy="107157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주권을 가진 국민의 총의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구성원의 일반적 동의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에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기한 일본의 상징</a:t>
            </a:r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8662" y="4714884"/>
            <a:ext cx="3429024" cy="1000132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부분의 외교 관계에서 국가를 대표하는 지위</a:t>
            </a:r>
          </a:p>
        </p:txBody>
      </p:sp>
      <p:pic>
        <p:nvPicPr>
          <p:cNvPr id="9" name="그림 8" descr="진무천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571612"/>
            <a:ext cx="3571900" cy="4643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928794" y="500042"/>
            <a:ext cx="5286412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+mn-ea"/>
              </a:rPr>
              <a:t>일본의 선거에 대해 알아보자</a:t>
            </a:r>
            <a:endParaRPr lang="ko-KR" altLang="en-US" b="1" dirty="0">
              <a:latin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14348" y="1928802"/>
            <a:ext cx="307183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옛 선거제도와 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현 선거제도 비교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143504" y="1928802"/>
            <a:ext cx="307183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선거제도 상세 소개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4348" y="4572008"/>
            <a:ext cx="307183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   일본의 선거제도와 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   한국의 선거제도 비교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143504" y="4572008"/>
            <a:ext cx="307183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선거 관련 사진 영상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-214346" y="0"/>
            <a:ext cx="2857488" cy="1143000"/>
          </a:xfrm>
        </p:spPr>
        <p:txBody>
          <a:bodyPr>
            <a:normAutofit/>
          </a:bodyPr>
          <a:lstStyle/>
          <a:p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일본의 선거제도 </a:t>
            </a:r>
            <a:endParaRPr lang="ko-KR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3857620" y="2714620"/>
            <a:ext cx="1285884" cy="107157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43108" y="714356"/>
            <a:ext cx="4929222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옛 일본의 중의원 선거제도는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중선거구제 실시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정당명부식 비례대표제 실시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But, </a:t>
            </a:r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자민당을 중심으로 한 파벌 및 금권정치로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 국민의 불신 증가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23728" y="4005064"/>
            <a:ext cx="4929222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현재  일본의  중의원 선거제도는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소선거구  비례대표제를  실시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자유명부식 비례대표제 실시</a:t>
            </a:r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endParaRPr lang="en-US" altLang="ko-KR" sz="1600" b="1" dirty="0" smtClean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양재붓꽃체L" pitchFamily="18" charset="-127"/>
                <a:ea typeface="양재붓꽃체L" pitchFamily="18" charset="-127"/>
              </a:rPr>
              <a:t> </a:t>
            </a:r>
            <a:endParaRPr lang="ko-KR" altLang="en-US" sz="1600" b="1" dirty="0">
              <a:solidFill>
                <a:schemeClr val="tx1"/>
              </a:solidFill>
              <a:latin typeface="양재붓꽃체L" pitchFamily="18" charset="-127"/>
              <a:ea typeface="양재붓꽃체L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28992" y="571480"/>
            <a:ext cx="21948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ko-KR" altLang="en-US" dirty="0" smtClean="0">
                <a:solidFill>
                  <a:prstClr val="black"/>
                </a:solidFill>
              </a:rPr>
              <a:t>옛 일본의 선거제도</a:t>
            </a:r>
            <a:endParaRPr lang="en-US" altLang="ko-KR" dirty="0" smtClean="0">
              <a:solidFill>
                <a:prstClr val="black"/>
              </a:solidFill>
            </a:endParaRPr>
          </a:p>
        </p:txBody>
      </p:sp>
      <p:sp>
        <p:nvSpPr>
          <p:cNvPr id="14" name="가로로 말린 두루마리 모양 13"/>
          <p:cNvSpPr/>
          <p:nvPr/>
        </p:nvSpPr>
        <p:spPr>
          <a:xfrm>
            <a:off x="5214942" y="2786058"/>
            <a:ext cx="3240360" cy="928694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88</a:t>
            </a:r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 리쿠르트 사건으로</a:t>
            </a:r>
            <a:endParaRPr lang="en-US" altLang="ko-K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b="1" u="heav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HY강B" pitchFamily="18" charset="-127"/>
                <a:ea typeface="HY강B" pitchFamily="18" charset="-127"/>
              </a:rPr>
              <a:t>옴부즈맨</a:t>
            </a:r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도입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28992" y="3857628"/>
            <a:ext cx="2194832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ko-KR" altLang="en-US" dirty="0" smtClean="0">
                <a:solidFill>
                  <a:prstClr val="black"/>
                </a:solidFill>
              </a:rPr>
              <a:t>현 일본의 선거제도</a:t>
            </a:r>
            <a:endParaRPr lang="en-US" altLang="ko-KR" dirty="0" smtClean="0">
              <a:solidFill>
                <a:prstClr val="black"/>
              </a:solidFill>
            </a:endParaRPr>
          </a:p>
        </p:txBody>
      </p:sp>
      <p:sp>
        <p:nvSpPr>
          <p:cNvPr id="16" name="가로로 말린 두루마리 모양 15"/>
          <p:cNvSpPr/>
          <p:nvPr/>
        </p:nvSpPr>
        <p:spPr>
          <a:xfrm>
            <a:off x="642910" y="2786058"/>
            <a:ext cx="3167782" cy="936104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종래의 중선거구제의 </a:t>
            </a:r>
            <a:endParaRPr lang="en-US" altLang="ko-K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문제점을 보완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대각선 방향의 모서리가 둥근 사각형 16"/>
          <p:cNvSpPr/>
          <p:nvPr/>
        </p:nvSpPr>
        <p:spPr>
          <a:xfrm>
            <a:off x="6072198" y="2928934"/>
            <a:ext cx="1643074" cy="357190"/>
          </a:xfrm>
          <a:prstGeom prst="round2Diag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5929322" y="2357430"/>
            <a:ext cx="737118" cy="597159"/>
          </a:xfrm>
          <a:custGeom>
            <a:avLst/>
            <a:gdLst>
              <a:gd name="connsiteX0" fmla="*/ 0 w 737118"/>
              <a:gd name="connsiteY0" fmla="*/ 111968 h 597159"/>
              <a:gd name="connsiteX1" fmla="*/ 158620 w 737118"/>
              <a:gd name="connsiteY1" fmla="*/ 578498 h 597159"/>
              <a:gd name="connsiteX2" fmla="*/ 737118 w 737118"/>
              <a:gd name="connsiteY2" fmla="*/ 0 h 5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118" h="597159">
                <a:moveTo>
                  <a:pt x="0" y="111968"/>
                </a:moveTo>
                <a:cubicBezTo>
                  <a:pt x="17883" y="354563"/>
                  <a:pt x="35767" y="597159"/>
                  <a:pt x="158620" y="578498"/>
                </a:cubicBezTo>
                <a:cubicBezTo>
                  <a:pt x="281473" y="559837"/>
                  <a:pt x="509295" y="279918"/>
                  <a:pt x="737118" y="0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rot="16200000" flipH="1">
            <a:off x="6679421" y="3679033"/>
            <a:ext cx="714380" cy="500066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세로로 말린 두루마리 모양 20"/>
          <p:cNvSpPr/>
          <p:nvPr/>
        </p:nvSpPr>
        <p:spPr>
          <a:xfrm>
            <a:off x="7215206" y="3786190"/>
            <a:ext cx="1928794" cy="2428892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+mn-ea"/>
              </a:rPr>
              <a:t>정부나 의회에 의해 임명된 관리로서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시민들에 의해 제기된 각종 민원을 수사하고 해결해주는 사람을 말한다</a:t>
            </a:r>
            <a:r>
              <a:rPr lang="en-US" altLang="ko-KR" sz="1600" dirty="0" smtClean="0">
                <a:latin typeface="+mn-ea"/>
              </a:rPr>
              <a:t>.</a:t>
            </a:r>
            <a:r>
              <a:rPr lang="en-US" altLang="ko-KR" sz="1600" dirty="0" smtClean="0">
                <a:latin typeface="궁서체" pitchFamily="17" charset="-127"/>
                <a:ea typeface="궁서체" pitchFamily="17" charset="-127"/>
              </a:rPr>
              <a:t> </a:t>
            </a:r>
            <a:endParaRPr lang="ko-KR" altLang="en-US" sz="1600" dirty="0"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왼쪽/오른쪽 화살표 3"/>
          <p:cNvSpPr/>
          <p:nvPr/>
        </p:nvSpPr>
        <p:spPr>
          <a:xfrm>
            <a:off x="3643306" y="2571744"/>
            <a:ext cx="1571636" cy="78581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세로로 말린 두루마리 모양 4"/>
          <p:cNvSpPr/>
          <p:nvPr/>
        </p:nvSpPr>
        <p:spPr>
          <a:xfrm flipH="1">
            <a:off x="428596" y="500042"/>
            <a:ext cx="3571900" cy="571504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4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r>
              <a:rPr lang="ko-KR" altLang="en-US" sz="16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중선거구제란</a:t>
            </a:r>
            <a:r>
              <a:rPr lang="en-US" altLang="ko-KR" sz="1600" b="1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?</a:t>
            </a:r>
          </a:p>
          <a:p>
            <a:pPr marL="342900" indent="-342900"/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1)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정의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     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선거</a:t>
            </a:r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구에 </a:t>
            </a:r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3–5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명을 뽑는 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         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중의원 선거제도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2)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특징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의원정수내의 득표율로 당선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불과 몇 표차로 낙선 될 수 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  있고 비교적 득표가 적어도</a:t>
            </a:r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 당선 되는 경우가 있다</a:t>
            </a:r>
            <a:r>
              <a:rPr lang="en-US" altLang="ko-KR" sz="1400" dirty="0" smtClean="0">
                <a:solidFill>
                  <a:schemeClr val="tx1"/>
                </a:solidFill>
                <a:latin typeface="HY강M" pitchFamily="18" charset="-127"/>
                <a:ea typeface="HY강M" pitchFamily="18" charset="-127"/>
              </a:rPr>
              <a:t>.</a:t>
            </a:r>
          </a:p>
          <a:p>
            <a:pPr algn="ctr"/>
            <a:r>
              <a:rPr lang="ko-KR" altLang="en-US" sz="1600" b="1" dirty="0" smtClean="0">
                <a:latin typeface="HY강M" pitchFamily="18" charset="-127"/>
                <a:ea typeface="HY강M" pitchFamily="18" charset="-127"/>
              </a:rPr>
              <a:t> </a:t>
            </a:r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1600" b="1" dirty="0" smtClean="0">
                <a:latin typeface="HY강M" pitchFamily="18" charset="-127"/>
                <a:ea typeface="HY강M" pitchFamily="18" charset="-127"/>
              </a:rPr>
              <a:t>자유 명부식 비례대표제란</a:t>
            </a:r>
            <a:r>
              <a:rPr lang="en-US" altLang="ko-KR" sz="1600" b="1" dirty="0" smtClean="0">
                <a:latin typeface="HY강M" pitchFamily="18" charset="-127"/>
                <a:ea typeface="HY강M" pitchFamily="18" charset="-127"/>
              </a:rPr>
              <a:t>?</a:t>
            </a:r>
          </a:p>
          <a:p>
            <a:pPr algn="ctr" latinLnBrk="0"/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후보자순위를 기입하지 않고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 algn="ctr" latinLnBrk="0"/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후보자의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득표 수에 의해서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 algn="ctr" latinLnBrk="0"/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명부순위를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결정하는 제도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pPr algn="ctr" latinLnBrk="0"/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각 정당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개인 이름의 투표수가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많은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순부터 당선자로 하는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제도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.</a:t>
            </a:r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endParaRPr lang="ko-KR" altLang="en-US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endParaRPr lang="en-US" altLang="ko-KR" sz="1400" b="1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400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  <a:p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596" y="642918"/>
            <a:ext cx="263377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옛 일본의 선거제도 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세로로 말린 두루마리 모양 6"/>
          <p:cNvSpPr/>
          <p:nvPr/>
        </p:nvSpPr>
        <p:spPr>
          <a:xfrm>
            <a:off x="4857752" y="500042"/>
            <a:ext cx="3643338" cy="5715040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1600" b="1" dirty="0" smtClean="0">
                <a:latin typeface="HY강M" pitchFamily="18" charset="-127"/>
                <a:ea typeface="HY강M" pitchFamily="18" charset="-127"/>
              </a:rPr>
              <a:t>소선거구 비례대표제란</a:t>
            </a:r>
            <a:r>
              <a:rPr lang="en-US" altLang="ko-KR" sz="1600" b="1" dirty="0" smtClean="0">
                <a:latin typeface="HY강M" pitchFamily="18" charset="-127"/>
                <a:ea typeface="HY강M" pitchFamily="18" charset="-127"/>
              </a:rPr>
              <a:t>?</a:t>
            </a: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1)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정의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한 선거구에서 한 명의 의원을 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뽑는 소선거구제를 시행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/>
              <a:t>  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단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비례대표에는 소선거구에 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서 출마한 사람이 중복으로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출마가 가능하다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.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소선거구의 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선거에서 떨어져도 전국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11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  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블록 별로 이름을 올린 비례 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대표선거에서 구제하는 제도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 </a:t>
            </a:r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2)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특징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득표율과 의석율은 큰 정당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일수록 소선구제가 유리하고  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작은 정당일수록 비례대표제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가 유리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b="1" dirty="0" smtClean="0">
                <a:latin typeface="HY강M" pitchFamily="18" charset="-127"/>
                <a:ea typeface="HY강M" pitchFamily="18" charset="-127"/>
              </a:rPr>
              <a:t>정당 명부식 비례대표제란</a:t>
            </a:r>
            <a:r>
              <a:rPr lang="en-US" altLang="ko-KR" sz="1600" b="1" dirty="0" smtClean="0">
                <a:latin typeface="HY강M" pitchFamily="18" charset="-127"/>
                <a:ea typeface="HY강M" pitchFamily="18" charset="-127"/>
              </a:rPr>
              <a:t>?</a:t>
            </a:r>
          </a:p>
          <a:p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후보자의 순위를 기록하여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명부순위로 비례대표 선출하는 제도이다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pPr algn="ctr"/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명부의 순위가 높은 순서부터 당선자로 하는 제도이다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pPr algn="ctr"/>
            <a:endParaRPr lang="en-US" altLang="ko-KR" sz="1600" b="1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642918"/>
            <a:ext cx="27146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현재 일본의 선거제도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28662" y="4857760"/>
            <a:ext cx="7072362" cy="9286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문제점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선거 구간의 정수 불균형이 심함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28604"/>
            <a:ext cx="285752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 anchor="t" anchorCtr="0">
            <a:spAutoFit/>
          </a:bodyPr>
          <a:lstStyle/>
          <a:p>
            <a:r>
              <a:rPr lang="en-US" altLang="ko-KR" sz="2000" dirty="0" smtClean="0"/>
              <a:t>2) </a:t>
            </a:r>
            <a:r>
              <a:rPr lang="ko-KR" altLang="en-US" sz="2000" dirty="0" smtClean="0"/>
              <a:t>일본과 한국의 선거 </a:t>
            </a:r>
            <a:endParaRPr lang="ko-KR" altLang="en-US" sz="2000" dirty="0"/>
          </a:p>
        </p:txBody>
      </p:sp>
      <p:sp>
        <p:nvSpPr>
          <p:cNvPr id="6" name="순서도: 문서 5"/>
          <p:cNvSpPr/>
          <p:nvPr/>
        </p:nvSpPr>
        <p:spPr>
          <a:xfrm>
            <a:off x="285720" y="1714488"/>
            <a:ext cx="4286280" cy="471490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214282" y="1071546"/>
            <a:ext cx="4357718" cy="857256"/>
          </a:xfrm>
          <a:prstGeom prst="horizontalScroll">
            <a:avLst/>
          </a:prstGeom>
          <a:ln>
            <a:solidFill>
              <a:srgbClr val="FF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선거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85720" y="1928802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600" dirty="0" smtClean="0"/>
          </a:p>
          <a:p>
            <a:r>
              <a:rPr lang="ko-KR" altLang="en-US" sz="1600" dirty="0" smtClean="0"/>
              <a:t>통상적으로 투표일은 일요일로 설정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해산하는 경우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해산 날로부터 </a:t>
            </a:r>
            <a:r>
              <a:rPr lang="en-US" altLang="ko-KR" sz="1600" dirty="0" smtClean="0"/>
              <a:t>40</a:t>
            </a:r>
            <a:r>
              <a:rPr lang="ko-KR" altLang="en-US" sz="1600" dirty="0" smtClean="0"/>
              <a:t>일 이내에</a:t>
            </a:r>
            <a:endParaRPr lang="en-US" altLang="ko-KR" sz="1600" dirty="0" smtClean="0"/>
          </a:p>
          <a:p>
            <a:r>
              <a:rPr lang="ko-KR" altLang="en-US" sz="1600" dirty="0" smtClean="0"/>
              <a:t>총선거 실시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임기 만료 경우엔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임기 만료일로</a:t>
            </a:r>
            <a:endParaRPr lang="en-US" altLang="ko-KR" sz="1600" dirty="0" smtClean="0"/>
          </a:p>
          <a:p>
            <a:r>
              <a:rPr lang="ko-KR" altLang="en-US" sz="1600" dirty="0" smtClean="0"/>
              <a:t>부터 </a:t>
            </a:r>
            <a:r>
              <a:rPr lang="en-US" altLang="ko-KR" sz="1600" dirty="0" smtClean="0"/>
              <a:t>30</a:t>
            </a:r>
            <a:r>
              <a:rPr lang="ko-KR" altLang="en-US" sz="1600" dirty="0" smtClean="0"/>
              <a:t>일 이내에 실시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일부 낙도 지역의 경우</a:t>
            </a:r>
            <a:endParaRPr lang="en-US" altLang="ko-KR" sz="1600" dirty="0" smtClean="0"/>
          </a:p>
          <a:p>
            <a:r>
              <a:rPr lang="ko-KR" altLang="en-US" sz="1600" dirty="0" smtClean="0"/>
              <a:t>해당 투표일에 악천후로 인하여 투표함 수송이</a:t>
            </a:r>
            <a:endParaRPr lang="en-US" altLang="ko-KR" sz="1600" dirty="0" smtClean="0"/>
          </a:p>
          <a:p>
            <a:r>
              <a:rPr lang="ko-KR" altLang="en-US" sz="1600" dirty="0" smtClean="0"/>
              <a:t>불가할 때를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대비해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투표일의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일 전에서 하루</a:t>
            </a:r>
            <a:endParaRPr lang="en-US" altLang="ko-KR" sz="1600" dirty="0" smtClean="0"/>
          </a:p>
          <a:p>
            <a:r>
              <a:rPr lang="ko-KR" altLang="en-US" sz="1600" dirty="0" smtClean="0"/>
              <a:t>전까지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조기투표를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실시</a:t>
            </a:r>
            <a:r>
              <a:rPr lang="en-US" altLang="ko-KR" sz="1600" dirty="0" smtClean="0"/>
              <a:t>. </a:t>
            </a:r>
          </a:p>
          <a:p>
            <a:r>
              <a:rPr lang="ko-KR" altLang="en-US" sz="1600" dirty="0" smtClean="0"/>
              <a:t>선거 운동기간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참의원은 </a:t>
            </a:r>
            <a:r>
              <a:rPr lang="en-US" altLang="ko-KR" sz="1600" dirty="0" smtClean="0"/>
              <a:t>17</a:t>
            </a:r>
            <a:r>
              <a:rPr lang="ko-KR" altLang="en-US" sz="1600" dirty="0" smtClean="0"/>
              <a:t>일간</a:t>
            </a:r>
            <a:r>
              <a:rPr lang="en-US" altLang="ko-KR" sz="1600" dirty="0" smtClean="0"/>
              <a:t>, </a:t>
            </a:r>
            <a:r>
              <a:rPr lang="ko-KR" altLang="en-US" sz="1600" dirty="0" smtClean="0"/>
              <a:t>중의원은 </a:t>
            </a:r>
            <a:r>
              <a:rPr lang="en-US" altLang="ko-KR" sz="1600" dirty="0" smtClean="0"/>
              <a:t>12</a:t>
            </a:r>
          </a:p>
          <a:p>
            <a:r>
              <a:rPr lang="ko-KR" altLang="en-US" sz="1600" dirty="0" smtClean="0"/>
              <a:t>일간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부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현 지사 선거는</a:t>
            </a:r>
            <a:r>
              <a:rPr lang="en-US" altLang="ko-KR" sz="1600" dirty="0" smtClean="0"/>
              <a:t>17</a:t>
            </a:r>
            <a:r>
              <a:rPr lang="ko-KR" altLang="en-US" sz="1600" dirty="0" smtClean="0"/>
              <a:t>일간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정령지정</a:t>
            </a:r>
            <a:endParaRPr lang="en-US" altLang="ko-KR" sz="1600" dirty="0" smtClean="0"/>
          </a:p>
          <a:p>
            <a:r>
              <a:rPr lang="ko-KR" altLang="en-US" sz="1600" dirty="0" smtClean="0"/>
              <a:t>도시의 시장 선거는 </a:t>
            </a:r>
            <a:r>
              <a:rPr lang="en-US" altLang="ko-KR" sz="1600" dirty="0" smtClean="0"/>
              <a:t>14</a:t>
            </a:r>
            <a:r>
              <a:rPr lang="ko-KR" altLang="en-US" sz="1600" dirty="0" smtClean="0"/>
              <a:t>일간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부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현 및 </a:t>
            </a:r>
            <a:endParaRPr lang="en-US" altLang="ko-KR" sz="1600" dirty="0" smtClean="0"/>
          </a:p>
          <a:p>
            <a:r>
              <a:rPr lang="ko-KR" altLang="en-US" sz="1600" dirty="0" smtClean="0"/>
              <a:t>정령지정도시 의회 의원 선거는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일간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일반 시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도쿄 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특별구의 수장 및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의회 의원 </a:t>
            </a:r>
            <a:endParaRPr lang="en-US" altLang="ko-KR" sz="1600" dirty="0" smtClean="0"/>
          </a:p>
          <a:p>
            <a:r>
              <a:rPr lang="ko-KR" altLang="en-US" sz="1600" dirty="0" smtClean="0"/>
              <a:t>선거는</a:t>
            </a:r>
            <a:r>
              <a:rPr lang="en-US" altLang="ko-KR" sz="1600" dirty="0" smtClean="0"/>
              <a:t> 7</a:t>
            </a:r>
            <a:r>
              <a:rPr lang="ko-KR" altLang="en-US" sz="1600" dirty="0" smtClean="0"/>
              <a:t>일간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정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町</a:t>
            </a:r>
            <a:r>
              <a:rPr lang="en-US" altLang="ko-KR" sz="1600" dirty="0" smtClean="0"/>
              <a:t>)·</a:t>
            </a:r>
            <a:r>
              <a:rPr lang="ko-KR" altLang="en-US" sz="1600" dirty="0" smtClean="0"/>
              <a:t>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村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수장 및 의회 </a:t>
            </a:r>
            <a:endParaRPr lang="en-US" altLang="ko-KR" sz="1600" dirty="0" smtClean="0"/>
          </a:p>
          <a:p>
            <a:r>
              <a:rPr lang="ko-KR" altLang="en-US" sz="1600" dirty="0" smtClean="0"/>
              <a:t>의원 선거는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일간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8" name="순서도: 문서 7"/>
          <p:cNvSpPr/>
          <p:nvPr/>
        </p:nvSpPr>
        <p:spPr>
          <a:xfrm>
            <a:off x="4572000" y="1643050"/>
            <a:ext cx="4286280" cy="4714908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b="1" dirty="0" smtClean="0"/>
          </a:p>
          <a:p>
            <a:endParaRPr lang="en-US" altLang="ko-KR" sz="1600" dirty="0" smtClean="0"/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통상적으로 대통령 선거일은 임시공휴일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대통령 선거일은 임기만료 전 </a:t>
            </a:r>
            <a:r>
              <a:rPr lang="en-US" altLang="ko-KR" sz="1600" dirty="0" smtClean="0">
                <a:solidFill>
                  <a:schemeClr val="tx1"/>
                </a:solidFill>
              </a:rPr>
              <a:t>70</a:t>
            </a:r>
            <a:r>
              <a:rPr lang="ko-KR" altLang="en-US" sz="1600" dirty="0" smtClean="0">
                <a:solidFill>
                  <a:schemeClr val="tx1"/>
                </a:solidFill>
              </a:rPr>
              <a:t>일 이후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첫 번째 목요일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국회의원 선거일은 임기만료 전 </a:t>
            </a:r>
            <a:r>
              <a:rPr lang="en-US" altLang="ko-KR" sz="1600" dirty="0" smtClean="0">
                <a:solidFill>
                  <a:schemeClr val="tx1"/>
                </a:solidFill>
              </a:rPr>
              <a:t>50</a:t>
            </a:r>
            <a:r>
              <a:rPr lang="ko-KR" altLang="en-US" sz="1600" dirty="0" smtClean="0">
                <a:solidFill>
                  <a:schemeClr val="tx1"/>
                </a:solidFill>
              </a:rPr>
              <a:t>일 이후 첫번째 목요일로 하며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지방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자치단체의 의회의원 및 장 선거는 임기만료 전 </a:t>
            </a:r>
            <a:r>
              <a:rPr lang="en-US" altLang="ko-KR" sz="1600" dirty="0" smtClean="0">
                <a:solidFill>
                  <a:schemeClr val="tx1"/>
                </a:solidFill>
              </a:rPr>
              <a:t>60</a:t>
            </a:r>
            <a:r>
              <a:rPr lang="ko-KR" altLang="en-US" sz="1600" dirty="0" smtClean="0">
                <a:solidFill>
                  <a:schemeClr val="tx1"/>
                </a:solidFill>
              </a:rPr>
              <a:t>일 이후 첫번째 목요일로 법 제정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대한민국에서는 우편투표법을 인정하고 있고</a:t>
            </a:r>
            <a:r>
              <a:rPr lang="en-US" altLang="ko-KR" sz="1600" dirty="0" smtClean="0">
                <a:solidFill>
                  <a:schemeClr val="tx1"/>
                </a:solidFill>
              </a:rPr>
              <a:t>, </a:t>
            </a:r>
            <a:r>
              <a:rPr lang="ko-KR" altLang="en-US" sz="1600" dirty="0" smtClean="0">
                <a:solidFill>
                  <a:schemeClr val="tx1"/>
                </a:solidFill>
              </a:rPr>
              <a:t>징병제를 하고 있어서 </a:t>
            </a:r>
            <a:r>
              <a:rPr lang="en-US" altLang="ko-KR" sz="1600" dirty="0" smtClean="0">
                <a:solidFill>
                  <a:schemeClr val="tx1"/>
                </a:solidFill>
              </a:rPr>
              <a:t>20</a:t>
            </a:r>
            <a:r>
              <a:rPr lang="ko-KR" altLang="en-US" sz="1600" dirty="0" smtClean="0">
                <a:solidFill>
                  <a:schemeClr val="tx1"/>
                </a:solidFill>
              </a:rPr>
              <a:t>대 초반 남자의 상당수가 병영 내에 기거하기 때문에</a:t>
            </a:r>
            <a:r>
              <a:rPr lang="en-US" altLang="ko-KR" sz="1600" dirty="0" smtClean="0">
                <a:solidFill>
                  <a:schemeClr val="tx1"/>
                </a:solidFill>
              </a:rPr>
              <a:t>, 20</a:t>
            </a:r>
            <a:r>
              <a:rPr lang="ko-KR" altLang="en-US" sz="1600" dirty="0" smtClean="0">
                <a:solidFill>
                  <a:schemeClr val="tx1"/>
                </a:solidFill>
              </a:rPr>
              <a:t>대 초반 남자의 부재자투표가 많다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대통령선거는 </a:t>
            </a:r>
            <a:r>
              <a:rPr lang="en-US" altLang="ko-KR" sz="1600" dirty="0" smtClean="0">
                <a:solidFill>
                  <a:schemeClr val="tx1"/>
                </a:solidFill>
              </a:rPr>
              <a:t>23</a:t>
            </a:r>
            <a:r>
              <a:rPr lang="ko-KR" altLang="en-US" sz="1600" dirty="0" smtClean="0">
                <a:solidFill>
                  <a:schemeClr val="tx1"/>
                </a:solidFill>
              </a:rPr>
              <a:t>일간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국회의원선거와 지방자치단체의 의회의원 및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의장의 선거는 </a:t>
            </a:r>
            <a:r>
              <a:rPr lang="en-US" altLang="ko-KR" sz="1600" dirty="0" smtClean="0">
                <a:solidFill>
                  <a:schemeClr val="tx1"/>
                </a:solidFill>
              </a:rPr>
              <a:t>14</a:t>
            </a:r>
            <a:r>
              <a:rPr lang="ko-KR" altLang="en-US" sz="1600" dirty="0" smtClean="0">
                <a:solidFill>
                  <a:schemeClr val="tx1"/>
                </a:solidFill>
              </a:rPr>
              <a:t>일간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  <a:latin typeface="Arial"/>
            </a:endParaRPr>
          </a:p>
          <a:p>
            <a:endParaRPr lang="en-US" altLang="ko-KR" sz="1600" dirty="0" smtClean="0">
              <a:solidFill>
                <a:srgbClr val="000000"/>
              </a:solidFill>
              <a:latin typeface="Arial"/>
            </a:endParaRPr>
          </a:p>
          <a:p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11" name="가로로 말린 두루마리 모양 10"/>
          <p:cNvSpPr/>
          <p:nvPr/>
        </p:nvSpPr>
        <p:spPr>
          <a:xfrm>
            <a:off x="4572000" y="1000108"/>
            <a:ext cx="4357718" cy="857256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한국의 선거 </a:t>
            </a:r>
            <a:endParaRPr lang="ko-KR" altLang="en-US" dirty="0"/>
          </a:p>
        </p:txBody>
      </p:sp>
      <p:pic>
        <p:nvPicPr>
          <p:cNvPr id="9" name="그림 8" descr="DSC029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86058"/>
            <a:ext cx="450059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800px-Korean_5th_local_election_ballot_paper_with_envelope_-_Muju_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857364"/>
            <a:ext cx="4286280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714348" y="714356"/>
            <a:ext cx="3286148" cy="92869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선거의 꽃 꾀꼬리란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실행 단추: 앞으로 또는 다음 9">
            <a:hlinkClick r:id="" action="ppaction://hlinkshowjump?jump=nextslide" highlightClick="1"/>
          </p:cNvPr>
          <p:cNvSpPr/>
          <p:nvPr/>
        </p:nvSpPr>
        <p:spPr>
          <a:xfrm>
            <a:off x="7858148" y="5715016"/>
            <a:ext cx="928694" cy="928694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14348" y="2214554"/>
            <a:ext cx="7429552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몸 전체가 선명한 노란색 깃털을 가지고 있는 참새 목 까마귀 과의 새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1000100" y="2500306"/>
            <a:ext cx="6786610" cy="857256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일본선거의 꽃으로 불리우며 선거 방송 차 목소리</a:t>
            </a:r>
            <a:endParaRPr lang="ko-KR" altLang="en-US" sz="1600" dirty="0"/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1071538" y="3929066"/>
            <a:ext cx="6715172" cy="785818"/>
          </a:xfrm>
          <a:prstGeom prst="horizontalScroll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일본에서는 </a:t>
            </a:r>
            <a:r>
              <a:rPr lang="ja-JP" altLang="en-US" dirty="0" smtClean="0"/>
              <a:t>うぐいす </a:t>
            </a:r>
            <a:r>
              <a:rPr lang="ko-KR" altLang="en-US" dirty="0" smtClean="0"/>
              <a:t>라고 불림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41434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 descr="wt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414340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c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85728"/>
            <a:ext cx="418624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샷샤샷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500438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거리연설 장면 짤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1714488"/>
            <a:ext cx="5786478" cy="312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tttttttttttttttt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6086475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tttt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286124"/>
            <a:ext cx="6096000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총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1571612"/>
            <a:ext cx="6478064" cy="363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실행 단추: 앞으로 또는 다음 14">
            <a:hlinkClick r:id="" action="ppaction://hlinkshowjump?jump=nextslide" highlightClick="1"/>
          </p:cNvPr>
          <p:cNvSpPr/>
          <p:nvPr/>
        </p:nvSpPr>
        <p:spPr>
          <a:xfrm>
            <a:off x="7358082" y="357166"/>
            <a:ext cx="1000132" cy="857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356153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46672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비례대표 선거 결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4572032" cy="272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사진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500042"/>
            <a:ext cx="357190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폭발 2 14"/>
          <p:cNvSpPr/>
          <p:nvPr/>
        </p:nvSpPr>
        <p:spPr>
          <a:xfrm rot="21380080">
            <a:off x="520009" y="1535360"/>
            <a:ext cx="1121930" cy="66083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2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배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폭발 2 15"/>
          <p:cNvSpPr/>
          <p:nvPr/>
        </p:nvSpPr>
        <p:spPr>
          <a:xfrm>
            <a:off x="2564389" y="1627119"/>
            <a:ext cx="1126830" cy="66642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2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배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6" name="그림 5" descr="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071678"/>
            <a:ext cx="463296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실행 단추: 앞으로 또는 다음 16">
            <a:hlinkClick r:id="" action="ppaction://hlinkshowjump?jump=nextslide" highlightClick="1"/>
          </p:cNvPr>
          <p:cNvSpPr/>
          <p:nvPr/>
        </p:nvSpPr>
        <p:spPr>
          <a:xfrm>
            <a:off x="6929454" y="5715016"/>
            <a:ext cx="1571636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type="title"/>
          </p:nvPr>
        </p:nvSpPr>
        <p:spPr>
          <a:xfrm>
            <a:off x="-857288" y="0"/>
            <a:ext cx="10644262" cy="2643186"/>
          </a:xfrm>
        </p:spPr>
        <p:txBody>
          <a:bodyPr>
            <a:normAutofit/>
          </a:bodyPr>
          <a:lstStyle/>
          <a:p>
            <a:r>
              <a:rPr lang="ko-KR" altLang="en-US" sz="4600" dirty="0" smtClean="0">
                <a:solidFill>
                  <a:schemeClr val="tx2">
                    <a:lumMod val="50000"/>
                  </a:schemeClr>
                </a:solidFill>
              </a:rPr>
              <a:t>이상 </a:t>
            </a:r>
            <a:r>
              <a:rPr lang="en-US" altLang="ko-KR" sz="46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ko-KR" altLang="en-US" sz="4600" dirty="0" smtClean="0">
                <a:solidFill>
                  <a:schemeClr val="tx2">
                    <a:lumMod val="50000"/>
                  </a:schemeClr>
                </a:solidFill>
              </a:rPr>
              <a:t>조의 발표를 마치겠습니다</a:t>
            </a:r>
            <a:r>
              <a:rPr lang="en-US" altLang="ko-KR" sz="4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ko-KR" altLang="en-US" sz="4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왼쪽 화살표 3"/>
          <p:cNvSpPr/>
          <p:nvPr/>
        </p:nvSpPr>
        <p:spPr>
          <a:xfrm>
            <a:off x="4857752" y="1285860"/>
            <a:ext cx="3672408" cy="1368152"/>
          </a:xfrm>
          <a:prstGeom prst="lef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미나모토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요리토모</a:t>
            </a:r>
            <a:endParaRPr lang="ko-KR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38169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5286380" y="3357562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1192</a:t>
            </a:r>
            <a:r>
              <a:rPr lang="ko-KR" altLang="en-US" sz="2400" dirty="0" smtClean="0"/>
              <a:t>년</a:t>
            </a:r>
            <a:endParaRPr lang="en-US" altLang="ko-KR" sz="2400" dirty="0" smtClean="0"/>
          </a:p>
          <a:p>
            <a:r>
              <a:rPr lang="ko-KR" altLang="en-US" sz="2400" dirty="0" err="1" smtClean="0"/>
              <a:t>가마쿠라에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막부세움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가마쿠라</a:t>
            </a:r>
            <a:r>
              <a:rPr lang="ko-KR" altLang="en-US" sz="2400" dirty="0" smtClean="0"/>
              <a:t> 막부 </a:t>
            </a:r>
            <a:endParaRPr lang="en-US" altLang="ko-KR" sz="2400" dirty="0" smtClean="0"/>
          </a:p>
          <a:p>
            <a:r>
              <a:rPr lang="en-US" altLang="ko-KR" sz="2400" dirty="0" smtClean="0"/>
              <a:t>(1192~1333)</a:t>
            </a:r>
            <a:endParaRPr lang="ko-KR" altLang="en-US" sz="2400" dirty="0"/>
          </a:p>
        </p:txBody>
      </p:sp>
      <p:sp>
        <p:nvSpPr>
          <p:cNvPr id="15" name="아래쪽 화살표 14"/>
          <p:cNvSpPr/>
          <p:nvPr/>
        </p:nvSpPr>
        <p:spPr>
          <a:xfrm>
            <a:off x="5857884" y="357166"/>
            <a:ext cx="2143140" cy="492922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786446" y="5357826"/>
            <a:ext cx="2286016" cy="12144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에도시대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1603~1868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6786578" y="1214422"/>
            <a:ext cx="2214578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가마쿠라시대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1185~1333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4714876" y="142852"/>
            <a:ext cx="2214578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헤이안시대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794~1185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4929190" y="2143116"/>
            <a:ext cx="2214578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무로마치시대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1336~1573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6858016" y="4429132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858016" y="414338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858016" y="3857628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5" grpId="0" animBg="1"/>
      <p:bldP spid="14" grpId="0" animBg="1"/>
      <p:bldP spid="8" grpId="0" animBg="1"/>
      <p:bldP spid="6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4104456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0324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3857620" y="2928934"/>
            <a:ext cx="13151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타원 6"/>
          <p:cNvSpPr/>
          <p:nvPr/>
        </p:nvSpPr>
        <p:spPr>
          <a:xfrm>
            <a:off x="3428992" y="500042"/>
            <a:ext cx="4968552" cy="136815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명목상 제거</a:t>
            </a:r>
            <a:r>
              <a:rPr lang="en-US" altLang="ko-KR" sz="2800" dirty="0" smtClean="0"/>
              <a:t>?</a:t>
            </a:r>
          </a:p>
          <a:p>
            <a:pPr algn="ctr"/>
            <a:r>
              <a:rPr lang="ko-KR" altLang="en-US" sz="2800" dirty="0" err="1" smtClean="0"/>
              <a:t>천황제</a:t>
            </a:r>
            <a:r>
              <a:rPr lang="ko-KR" altLang="en-US" sz="2800" dirty="0" smtClean="0"/>
              <a:t> 폐지</a:t>
            </a:r>
            <a:r>
              <a:rPr lang="en-US" altLang="ko-KR" sz="2800" dirty="0" smtClean="0"/>
              <a:t>?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4365104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쇼군</a:t>
            </a:r>
            <a:endParaRPr lang="ko-KR" altLang="en-US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436510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일왕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0042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일왕과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쇼군의</a:t>
            </a:r>
            <a:r>
              <a:rPr lang="ko-KR" altLang="en-US" sz="2000" b="1" dirty="0" smtClean="0"/>
              <a:t> 관계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7" grpId="1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45515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직사각형 4"/>
          <p:cNvSpPr/>
          <p:nvPr/>
        </p:nvSpPr>
        <p:spPr>
          <a:xfrm>
            <a:off x="4143372" y="3143248"/>
            <a:ext cx="4429156" cy="3286148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ko-KR" altLang="en-US" sz="2800" dirty="0" err="1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존왕양</a:t>
            </a:r>
            <a:r>
              <a:rPr kumimoji="1" lang="ko-KR" altLang="en-US" sz="2400" dirty="0" err="1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이론</a:t>
            </a:r>
            <a:endParaRPr kumimoji="1" lang="en-US" altLang="ko-KR" sz="2400" dirty="0" smtClean="0">
              <a:solidFill>
                <a:schemeClr val="tx1"/>
              </a:solidFill>
              <a:latin typeface="+mn-ea"/>
              <a:cs typeface="굴림" pitchFamily="50" charset="-127"/>
            </a:endParaRPr>
          </a:p>
          <a:p>
            <a:pPr lvl="0" algn="ctr"/>
            <a:endParaRPr kumimoji="1" lang="en-US" altLang="ja-JP" sz="2400" dirty="0" smtClean="0">
              <a:solidFill>
                <a:schemeClr val="tx1"/>
              </a:solidFill>
              <a:latin typeface="+mn-ea"/>
              <a:ea typeface="굴림" pitchFamily="50" charset="-127"/>
              <a:cs typeface="굴림" pitchFamily="50" charset="-127"/>
            </a:endParaRPr>
          </a:p>
          <a:p>
            <a:pPr lvl="0" algn="ctr"/>
            <a:r>
              <a:rPr kumimoji="1" lang="en-US" altLang="ko-KR" sz="2400" dirty="0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“</a:t>
            </a:r>
            <a:r>
              <a:rPr kumimoji="1" lang="ko-KR" altLang="en-US" sz="2400" dirty="0" err="1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왕을위해</a:t>
            </a:r>
            <a:r>
              <a:rPr kumimoji="1" lang="ko-KR" altLang="en-US" sz="2400" dirty="0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 외적을 물리치자</a:t>
            </a:r>
            <a:r>
              <a:rPr kumimoji="1" lang="en-US" altLang="ko-KR" sz="2400" dirty="0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”</a:t>
            </a:r>
          </a:p>
          <a:p>
            <a:pPr lvl="0" algn="ctr"/>
            <a:r>
              <a:rPr kumimoji="1" lang="ko-KR" altLang="en-US" sz="2400" dirty="0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는 </a:t>
            </a:r>
            <a:r>
              <a:rPr kumimoji="1" lang="ko-KR" altLang="en-US" sz="2400" dirty="0" err="1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에도막부의</a:t>
            </a:r>
            <a:r>
              <a:rPr kumimoji="1" lang="ko-KR" altLang="en-US" sz="2400" dirty="0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 </a:t>
            </a:r>
            <a:endParaRPr kumimoji="1" lang="en-US" altLang="ko-KR" sz="2400" dirty="0" smtClean="0">
              <a:solidFill>
                <a:schemeClr val="tx1"/>
              </a:solidFill>
              <a:latin typeface="+mn-ea"/>
              <a:cs typeface="굴림" pitchFamily="50" charset="-127"/>
            </a:endParaRPr>
          </a:p>
          <a:p>
            <a:pPr lvl="0" algn="ctr"/>
            <a:r>
              <a:rPr kumimoji="1" lang="ko-KR" altLang="en-US" sz="2400" dirty="0" smtClean="0">
                <a:solidFill>
                  <a:schemeClr val="tx1"/>
                </a:solidFill>
                <a:latin typeface="+mn-ea"/>
                <a:cs typeface="굴림" pitchFamily="50" charset="-127"/>
              </a:rPr>
              <a:t>외국인 배척운동</a:t>
            </a:r>
            <a:endParaRPr kumimoji="1" lang="ja-JP" altLang="en-US" sz="3200" dirty="0" smtClean="0">
              <a:solidFill>
                <a:schemeClr val="tx1"/>
              </a:solidFill>
              <a:latin typeface="+mn-ea"/>
              <a:cs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57818" y="857232"/>
            <a:ext cx="292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祭り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まつり</a:t>
            </a:r>
            <a:r>
              <a:rPr lang="en-US" altLang="ja-JP" sz="2800" dirty="0" smtClean="0"/>
              <a:t>)</a:t>
            </a:r>
            <a:endParaRPr lang="en-US" altLang="ja-JP" sz="4000" dirty="0" smtClean="0"/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일본신도 </a:t>
            </a:r>
            <a:r>
              <a:rPr lang="en-US" altLang="ko-KR" sz="2000" dirty="0" smtClean="0"/>
              <a:t>(</a:t>
            </a:r>
            <a:r>
              <a:rPr lang="ko-KR" altLang="en-US" sz="2000" dirty="0" smtClean="0">
                <a:latin typeface="+mn-ea"/>
              </a:rPr>
              <a:t>神道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의 </a:t>
            </a:r>
            <a:endParaRPr lang="en-US" altLang="ko-KR" sz="2000" dirty="0" smtClean="0"/>
          </a:p>
          <a:p>
            <a:r>
              <a:rPr lang="ko-KR" altLang="en-US" sz="2000" dirty="0" smtClean="0"/>
              <a:t>  의식행사가 기원 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3600" b="1" dirty="0" smtClean="0">
                <a:latin typeface="양재붓꽃체L" pitchFamily="18" charset="-127"/>
                <a:ea typeface="양재붓꽃체L" pitchFamily="18" charset="-127"/>
              </a:rPr>
              <a:t>일본과 내셔널리즘</a:t>
            </a:r>
            <a:endParaRPr lang="ko-KR" altLang="en-US" sz="3600" b="1" dirty="0">
              <a:latin typeface="양재붓꽃체L" pitchFamily="18" charset="-127"/>
              <a:ea typeface="양재붓꽃체L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내셔널리즘이란</a:t>
            </a:r>
            <a:r>
              <a:rPr lang="en-US" altLang="ko-KR" dirty="0" smtClean="0"/>
              <a:t>?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000100" y="2428868"/>
            <a:ext cx="2500330" cy="114300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민족주의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민족자결주의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429388" y="2571744"/>
            <a:ext cx="1928826" cy="928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식민주의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제국주의</a:t>
            </a:r>
            <a:endParaRPr lang="ko-KR" altLang="en-US" dirty="0"/>
          </a:p>
        </p:txBody>
      </p:sp>
      <p:sp>
        <p:nvSpPr>
          <p:cNvPr id="8" name="왼쪽/오른쪽 화살표 7"/>
          <p:cNvSpPr/>
          <p:nvPr/>
        </p:nvSpPr>
        <p:spPr>
          <a:xfrm>
            <a:off x="4788024" y="2924944"/>
            <a:ext cx="1357322" cy="500066"/>
          </a:xfrm>
          <a:prstGeom prst="leftRightArrow">
            <a:avLst>
              <a:gd name="adj1" fmla="val 50000"/>
              <a:gd name="adj2" fmla="val 4729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000100" y="5286388"/>
            <a:ext cx="2500330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국가주의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국수주의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00100" y="3857628"/>
            <a:ext cx="2500330" cy="11430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국민주의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429388" y="3929066"/>
            <a:ext cx="1928826" cy="9286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국제주의</a:t>
            </a:r>
            <a:endParaRPr lang="ko-KR" altLang="en-US" dirty="0"/>
          </a:p>
        </p:txBody>
      </p:sp>
      <p:sp>
        <p:nvSpPr>
          <p:cNvPr id="14" name="왼쪽/오른쪽 화살표 13"/>
          <p:cNvSpPr/>
          <p:nvPr/>
        </p:nvSpPr>
        <p:spPr>
          <a:xfrm>
            <a:off x="4786314" y="4143380"/>
            <a:ext cx="1357322" cy="500066"/>
          </a:xfrm>
          <a:prstGeom prst="leftRightArrow">
            <a:avLst>
              <a:gd name="adj1" fmla="val 50000"/>
              <a:gd name="adj2" fmla="val 4729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203848" y="2420888"/>
            <a:ext cx="3610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민족의 일체성 확립</a:t>
            </a:r>
            <a:endParaRPr lang="en-US" altLang="ko-K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99992" y="5445224"/>
            <a:ext cx="3889654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400" dirty="0" smtClean="0"/>
              <a:t>자민족 중심주의가 극단화된 형태</a:t>
            </a:r>
            <a:r>
              <a:rPr lang="en-US" altLang="ko-KR" sz="1400" dirty="0" smtClean="0"/>
              <a:t>.</a:t>
            </a:r>
          </a:p>
          <a:p>
            <a:pPr algn="ctr"/>
            <a:r>
              <a:rPr lang="en-US" altLang="ko-KR" sz="1400" dirty="0" smtClean="0"/>
              <a:t> </a:t>
            </a:r>
            <a:r>
              <a:rPr lang="ko-KR" altLang="en-US" sz="1400" dirty="0" smtClean="0"/>
              <a:t>자기 나라의 역사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전통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정치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문화 등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 국민적 특수성만을 가장 우수한 것으로 믿고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남의 나라 것을 배척하는 주의이다</a:t>
            </a:r>
            <a:r>
              <a:rPr lang="en-US" altLang="ko-KR" sz="1400" dirty="0" smtClean="0"/>
              <a:t>. </a:t>
            </a:r>
            <a:endParaRPr lang="en-US" altLang="ko-KR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691680" y="5805264"/>
            <a:ext cx="1152128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4" grpId="0" animBg="1"/>
      <p:bldP spid="13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3600" b="1" dirty="0" err="1" smtClean="0">
                <a:latin typeface="양재붓꽃체L" pitchFamily="18" charset="-127"/>
                <a:ea typeface="양재붓꽃체L" pitchFamily="18" charset="-127"/>
              </a:rPr>
              <a:t>메이지시대</a:t>
            </a:r>
            <a:r>
              <a:rPr lang="ko-KR" altLang="en-US" sz="3600" b="1" dirty="0" smtClean="0">
                <a:latin typeface="양재붓꽃체L" pitchFamily="18" charset="-127"/>
                <a:ea typeface="양재붓꽃체L" pitchFamily="18" charset="-127"/>
              </a:rPr>
              <a:t> </a:t>
            </a:r>
            <a:r>
              <a:rPr lang="en-US" altLang="ko-KR" sz="3600" b="1" dirty="0" smtClean="0">
                <a:latin typeface="양재붓꽃체L" pitchFamily="18" charset="-127"/>
                <a:ea typeface="양재붓꽃체L" pitchFamily="18" charset="-127"/>
              </a:rPr>
              <a:t>(1852~1912)</a:t>
            </a:r>
            <a:endParaRPr lang="ko-KR" altLang="en-US" sz="3600" b="1" dirty="0">
              <a:latin typeface="양재붓꽃체L" pitchFamily="18" charset="-127"/>
              <a:ea typeface="양재붓꽃체L" pitchFamily="18" charset="-127"/>
            </a:endParaRPr>
          </a:p>
        </p:txBody>
      </p:sp>
      <p:sp>
        <p:nvSpPr>
          <p:cNvPr id="10" name="모서리가 접힌 도형 9"/>
          <p:cNvSpPr/>
          <p:nvPr/>
        </p:nvSpPr>
        <p:spPr>
          <a:xfrm>
            <a:off x="3214678" y="2786058"/>
            <a:ext cx="2357454" cy="342902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dirty="0" smtClean="0"/>
          </a:p>
          <a:p>
            <a:r>
              <a:rPr lang="en-US" altLang="ko-KR" sz="2400" dirty="0" smtClean="0"/>
              <a:t>  </a:t>
            </a:r>
          </a:p>
          <a:p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지방 통치를 담당하였던 번을 폐지하고</a:t>
            </a:r>
            <a:r>
              <a:rPr lang="en-US" altLang="ko-KR" dirty="0" smtClean="0"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지방통치기관을 중앙정부가 통제하는 부</a:t>
            </a:r>
            <a:r>
              <a:rPr lang="en-US" altLang="ko-KR" dirty="0" smtClean="0"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府</a:t>
            </a:r>
            <a:r>
              <a:rPr lang="en-US" altLang="ko-KR" dirty="0" smtClean="0"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와 현</a:t>
            </a:r>
            <a:r>
              <a:rPr lang="en-US" altLang="ko-KR" dirty="0" smtClean="0"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縣</a:t>
            </a:r>
            <a:r>
              <a:rPr lang="en-US" altLang="ko-KR" dirty="0" smtClean="0">
                <a:latin typeface="MD아트체" pitchFamily="18" charset="-127"/>
                <a:ea typeface="MD아트체" pitchFamily="18" charset="-127"/>
              </a:rPr>
              <a:t>)</a:t>
            </a:r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으로 일원화한 행정개혁</a:t>
            </a:r>
            <a:endParaRPr lang="ko-KR" altLang="en-US" dirty="0"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357554" y="2928934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latin typeface="HY산B" pitchFamily="18" charset="-127"/>
                <a:ea typeface="HY산B" pitchFamily="18" charset="-127"/>
              </a:rPr>
              <a:t>폐변치현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5" name="오각형 14"/>
          <p:cNvSpPr/>
          <p:nvPr/>
        </p:nvSpPr>
        <p:spPr>
          <a:xfrm>
            <a:off x="500034" y="1571612"/>
            <a:ext cx="2357454" cy="71438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유신</a:t>
            </a:r>
            <a:endParaRPr lang="ko-KR" altLang="en-US" dirty="0"/>
          </a:p>
        </p:txBody>
      </p:sp>
      <p:sp>
        <p:nvSpPr>
          <p:cNvPr id="17" name="오각형 16"/>
          <p:cNvSpPr/>
          <p:nvPr/>
        </p:nvSpPr>
        <p:spPr>
          <a:xfrm>
            <a:off x="3214678" y="1643050"/>
            <a:ext cx="2357454" cy="64294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폐번치현</a:t>
            </a:r>
            <a:endParaRPr lang="ko-KR" altLang="en-US" dirty="0"/>
          </a:p>
        </p:txBody>
      </p:sp>
      <p:sp>
        <p:nvSpPr>
          <p:cNvPr id="18" name="오각형 17"/>
          <p:cNvSpPr/>
          <p:nvPr/>
        </p:nvSpPr>
        <p:spPr>
          <a:xfrm>
            <a:off x="5929322" y="1643050"/>
            <a:ext cx="2357454" cy="64294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왕정복고</a:t>
            </a:r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86058"/>
            <a:ext cx="2449244" cy="346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2554</Words>
  <Application>Microsoft Office PowerPoint</Application>
  <PresentationFormat>화면 슬라이드 쇼(4:3)</PresentationFormat>
  <Paragraphs>719</Paragraphs>
  <Slides>48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49" baseType="lpstr">
      <vt:lpstr>Office 테마</vt:lpstr>
      <vt:lpstr>일본의 정치</vt:lpstr>
      <vt:lpstr>1. 일왕과 정치와의 관계</vt:lpstr>
      <vt:lpstr>일왕과 정치와의 관계</vt:lpstr>
      <vt:lpstr>일왕(천황)이란?</vt:lpstr>
      <vt:lpstr>슬라이드 5</vt:lpstr>
      <vt:lpstr>슬라이드 6</vt:lpstr>
      <vt:lpstr>슬라이드 7</vt:lpstr>
      <vt:lpstr>일본과 내셔널리즘</vt:lpstr>
      <vt:lpstr>메이지시대 (1852~1912)</vt:lpstr>
      <vt:lpstr>슬라이드 10</vt:lpstr>
      <vt:lpstr>슬라이드 11</vt:lpstr>
      <vt:lpstr>슬라이드 12</vt:lpstr>
      <vt:lpstr>슬라이드 13</vt:lpstr>
      <vt:lpstr>헤이세이 시대</vt:lpstr>
      <vt:lpstr>내각총리대신과 정치와의 관계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일본의 내각과 총리</vt:lpstr>
      <vt:lpstr>1.일본의 내각</vt:lpstr>
      <vt:lpstr>아베 내각, 후쿠다 내각 </vt:lpstr>
      <vt:lpstr>슬라이드 27</vt:lpstr>
      <vt:lpstr>슬라이드 28</vt:lpstr>
      <vt:lpstr>슬라이드 29</vt:lpstr>
      <vt:lpstr>슬라이드 30</vt:lpstr>
      <vt:lpstr>일본의 정당</vt:lpstr>
      <vt:lpstr>슬라이드 32</vt:lpstr>
      <vt:lpstr>슬라이드 33</vt:lpstr>
      <vt:lpstr>슬라이드 34</vt:lpstr>
      <vt:lpstr>슬라이드 35</vt:lpstr>
      <vt:lpstr>   2) 일본의 대표 정당 </vt:lpstr>
      <vt:lpstr>3) 일본의 보수와 진보 </vt:lpstr>
      <vt:lpstr>슬라이드 38</vt:lpstr>
      <vt:lpstr>슬라이드 39</vt:lpstr>
      <vt:lpstr>슬라이드 40</vt:lpstr>
      <vt:lpstr>1)일본의 선거제도 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이상 3조의 발표를 마치겠습니다.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정치</dc:title>
  <dc:creator>유정영</dc:creator>
  <cp:lastModifiedBy>hhpx2</cp:lastModifiedBy>
  <cp:revision>409</cp:revision>
  <dcterms:created xsi:type="dcterms:W3CDTF">2013-03-23T06:10:58Z</dcterms:created>
  <dcterms:modified xsi:type="dcterms:W3CDTF">2013-04-08T14:19:34Z</dcterms:modified>
</cp:coreProperties>
</file>