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0B"/>
    <a:srgbClr val="DEB2BC"/>
    <a:srgbClr val="109CEB"/>
    <a:srgbClr val="0C0D7D"/>
    <a:srgbClr val="FFFFFF"/>
    <a:srgbClr val="ED1F24"/>
    <a:srgbClr val="809FF5"/>
    <a:srgbClr val="767171"/>
    <a:srgbClr val="BC6378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84375" autoAdjust="0"/>
  </p:normalViewPr>
  <p:slideViewPr>
    <p:cSldViewPr snapToGrid="0">
      <p:cViewPr varScale="1">
        <p:scale>
          <a:sx n="79" d="100"/>
          <a:sy n="7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013B-C112-4548-A4A1-2C07C918B78D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4726-6CC6-43AC-9CEE-04625E9EF1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6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49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1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08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9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84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38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97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44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8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F444726-6CC6-43AC-9CEE-04625E9EF169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26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C9380-7E97-4CD4-B699-0EB4931F2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151ACF-47D2-4800-B4FF-722FAE16B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F4D904-C1C3-44BA-9907-15D46D84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F1E58-8942-4150-A4AA-B2D33D9B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AE1CA4-A488-4B3B-998E-00CDE945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56789-CB9A-4EEF-B6DC-2AACFD75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C03A89-8A36-4DD1-BE70-4AD91F87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B9C0FB-E814-4D37-B4AE-6B8EC5FD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8F5D97-84CF-4346-80F3-F644541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3737F-27B4-48A4-AB49-00033643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4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3D0F08E-3AF1-4C98-8D6A-5F732868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B5F56B-3C0A-4ACF-B1D5-9CF06A571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58CAE1-28E2-4480-B504-104B254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F98A33-2F73-43E8-940D-4FC79F9D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2C952-FCBC-4FDA-81CB-900A2B38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03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4E76CC-D7F1-484F-8B64-E743DA68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26C97-6F2E-4B5B-9E90-26C0144F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E2E516-27E7-4C20-9842-A8059ACB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D55AFF-444D-447A-914E-E8BC3825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3DC8D-19D6-4A39-A3B1-9835DF3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85787-0E90-4388-9048-9653C392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1D07D6-A4D3-4AE2-A9B4-E300994A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56C4F4-CF94-4C67-B95D-59401D00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834DB0-A79D-4125-A0AF-D11D056E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86AD79-9547-49CA-8E8C-C09D927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30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AE1299-3A3D-4079-8E9D-3F921159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CED87F-A304-4A3F-A63E-C4966CA6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9C5443-6180-4DAA-BED1-5B583E5C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7C645B-6DA4-430B-B56E-D34F92AF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5D2020-E207-451C-9395-15A318E0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CBE3DA-DD69-4683-A0BC-FD0EAFD9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6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3A140-0597-41BF-B15A-1A5F9B9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B5DFD7-8E50-48A1-8FD0-119607B8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B59BC34-119E-40DB-8216-BBAC02EF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1CE28C0-BCE1-483B-BB19-B7FCAC09B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65EEB9-F277-488E-8D38-11DAD48E7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790F1D-FCE8-4EAB-8A7C-8C010DE8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BA3EF7-55AA-4E37-87D4-45BCB3FD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354708-47F3-447B-AFC0-024E0C2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23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797C4-BD1A-4A61-813F-2BC8591B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40F580-C5FE-4F18-98C3-39895D4C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5F577B-8768-4997-95E5-9FF98E54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AF414-C53D-431E-9DC2-8E54788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63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AD0090-772A-4924-97AA-E9920C57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D1F0DE-5047-453F-9152-09382FA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8D048E-B59A-40F6-BCD2-B3D7F1DC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0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9593D-58C5-43B2-846F-4D37A4B0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146D4-05F0-4432-AE42-7DD11730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41F8A4-987F-4999-A18D-60E06C566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407B45-06CF-4B0D-8984-2998883A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13931C-8624-4353-AD85-958A7970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6FC8F8-885D-4EEA-84EB-D6305CE4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3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9A0A45-993A-46E1-9E10-7FB94800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616B7D-FB55-4099-80D4-671865D73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247F28-B89A-4BE5-9D3E-9F25B6091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68E327-6522-42E0-9DC5-C2A8F573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51EBEB-5AA8-4185-ACAF-5FA506A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03EF6C-CF3F-4707-AA77-2143C69B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2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F8A147-09BB-4CDA-BB08-C4BBDBE9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A81CED-A04A-43DB-8606-CF3B5281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B5D18-5BEB-464F-BBF6-0621117C8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F4F61C-8CA7-4282-8381-F7AEB79D4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B8B70F-5748-427C-9890-A9CA91BC2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0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FF690C2-F450-4DD0-AA41-FBA1A652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" y="-752002"/>
            <a:ext cx="12194339" cy="8125864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BA078AE-5E79-48CB-9C01-51E228BDC6A4}"/>
              </a:ext>
            </a:extLst>
          </p:cNvPr>
          <p:cNvGrpSpPr/>
          <p:nvPr/>
        </p:nvGrpSpPr>
        <p:grpSpPr>
          <a:xfrm>
            <a:off x="4488091" y="1587500"/>
            <a:ext cx="3238500" cy="3822700"/>
            <a:chOff x="4488091" y="1587500"/>
            <a:chExt cx="3238500" cy="382270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F9A0F42-4ABA-4B67-91F6-6383EDCD4F99}"/>
                </a:ext>
              </a:extLst>
            </p:cNvPr>
            <p:cNvSpPr/>
            <p:nvPr/>
          </p:nvSpPr>
          <p:spPr>
            <a:xfrm>
              <a:off x="4488091" y="1587500"/>
              <a:ext cx="3238500" cy="38227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E020B8-EAF8-476C-A98A-E2DD4B0A406F}"/>
                </a:ext>
              </a:extLst>
            </p:cNvPr>
            <p:cNvSpPr txBox="1"/>
            <p:nvPr/>
          </p:nvSpPr>
          <p:spPr>
            <a:xfrm>
              <a:off x="5812909" y="1701800"/>
              <a:ext cx="5661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</a:rPr>
                <a:t>3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EE3914A-AB46-478F-B0A5-052B3DA3C7AB}"/>
                </a:ext>
              </a:extLst>
            </p:cNvPr>
            <p:cNvCxnSpPr/>
            <p:nvPr/>
          </p:nvCxnSpPr>
          <p:spPr>
            <a:xfrm>
              <a:off x="4775200" y="3310930"/>
              <a:ext cx="264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A9ABFA-6EDA-4DE5-9C7E-9031F745243B}"/>
                </a:ext>
              </a:extLst>
            </p:cNvPr>
            <p:cNvSpPr txBox="1"/>
            <p:nvPr/>
          </p:nvSpPr>
          <p:spPr>
            <a:xfrm>
              <a:off x="5468033" y="262513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>
                  <a:solidFill>
                    <a:schemeClr val="bg1"/>
                  </a:solidFill>
                </a:rPr>
                <a:t>스포츠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CC299-DF18-404D-879C-8D71592848F8}"/>
                </a:ext>
              </a:extLst>
            </p:cNvPr>
            <p:cNvSpPr txBox="1"/>
            <p:nvPr/>
          </p:nvSpPr>
          <p:spPr>
            <a:xfrm>
              <a:off x="5160289" y="3575348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일본의 프로야구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AA7019-FB0B-4584-A50B-A32D0660F4EB}"/>
                </a:ext>
              </a:extLst>
            </p:cNvPr>
            <p:cNvSpPr txBox="1"/>
            <p:nvPr/>
          </p:nvSpPr>
          <p:spPr>
            <a:xfrm>
              <a:off x="5160289" y="4147880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일본의 프로축구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2141-8376-4286-9680-53C732DF9B07}"/>
                </a:ext>
              </a:extLst>
            </p:cNvPr>
            <p:cNvSpPr txBox="1"/>
            <p:nvPr/>
          </p:nvSpPr>
          <p:spPr>
            <a:xfrm>
              <a:off x="4888992" y="4725214"/>
              <a:ext cx="2425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일본의 스모와 올림픽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7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300"/>
            <a:ext cx="569530" cy="909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589" y="697588"/>
            <a:ext cx="8771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dirty="0"/>
              <a:t>구성원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92608" y="2706628"/>
            <a:ext cx="3096000" cy="1788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4266057" y="2718816"/>
            <a:ext cx="3073527" cy="180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8246937" y="2731007"/>
            <a:ext cx="3091623" cy="17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직사각형 6"/>
          <p:cNvSpPr/>
          <p:nvPr/>
        </p:nvSpPr>
        <p:spPr>
          <a:xfrm>
            <a:off x="1199576" y="4725144"/>
            <a:ext cx="1080000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atin typeface="a옛날사진관3"/>
                <a:ea typeface="a옛날사진관3"/>
              </a:rPr>
              <a:t>프런트</a:t>
            </a:r>
          </a:p>
        </p:txBody>
      </p:sp>
      <p:sp>
        <p:nvSpPr>
          <p:cNvPr id="23" name="직사각형 7"/>
          <p:cNvSpPr/>
          <p:nvPr/>
        </p:nvSpPr>
        <p:spPr>
          <a:xfrm>
            <a:off x="5375920" y="4797152"/>
            <a:ext cx="1080000" cy="3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atin typeface="a옛날사진관3"/>
                <a:ea typeface="a옛날사진관3"/>
              </a:rPr>
              <a:t>통역</a:t>
            </a:r>
          </a:p>
        </p:txBody>
      </p:sp>
      <p:sp>
        <p:nvSpPr>
          <p:cNvPr id="24" name="직사각형 8"/>
          <p:cNvSpPr/>
          <p:nvPr/>
        </p:nvSpPr>
        <p:spPr>
          <a:xfrm>
            <a:off x="9264472" y="4797152"/>
            <a:ext cx="1080000" cy="3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atin typeface="a옛날사진관3"/>
                <a:ea typeface="a옛날사진관3"/>
              </a:rPr>
              <a:t>이벤트</a:t>
            </a:r>
          </a:p>
        </p:txBody>
      </p:sp>
      <p:sp>
        <p:nvSpPr>
          <p:cNvPr id="25" name="순서도: 처리 31"/>
          <p:cNvSpPr/>
          <p:nvPr/>
        </p:nvSpPr>
        <p:spPr>
          <a:xfrm>
            <a:off x="263352" y="1742712"/>
            <a:ext cx="950976" cy="390144"/>
          </a:xfrm>
          <a:prstGeom prst="flowChartProces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현재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839416" y="1710353"/>
            <a:ext cx="3528392" cy="42250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200" b="0" spc="-150">
                <a:latin typeface="a옛날사진관3"/>
                <a:ea typeface="a옛날사진관3"/>
              </a:rPr>
              <a:t>세분화되고 전문화됨</a:t>
            </a:r>
          </a:p>
        </p:txBody>
      </p:sp>
    </p:spTree>
    <p:extLst>
      <p:ext uri="{BB962C8B-B14F-4D97-AF65-F5344CB8AC3E}">
        <p14:creationId xmlns:p14="http://schemas.microsoft.com/office/powerpoint/2010/main" val="23299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299"/>
            <a:ext cx="569530" cy="909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589" y="697588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dirty="0"/>
              <a:t>매출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439816" y="3429000"/>
            <a:ext cx="1568005" cy="144454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335360" y="3212976"/>
            <a:ext cx="2613861" cy="1658111"/>
          </a:xfrm>
          <a:prstGeom prst="rect">
            <a:avLst/>
          </a:prstGeom>
          <a:noFill/>
          <a:ln w="9525">
            <a:noFill/>
            <a:miter/>
          </a:ln>
        </p:spPr>
      </p:pic>
      <p:cxnSp>
        <p:nvCxnSpPr>
          <p:cNvPr id="18" name="직선 연결선 17"/>
          <p:cNvCxnSpPr/>
          <p:nvPr/>
        </p:nvCxnSpPr>
        <p:spPr>
          <a:xfrm flipH="1">
            <a:off x="6744072" y="2276872"/>
            <a:ext cx="12192" cy="39745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오른쪽 화살표 19"/>
          <p:cNvSpPr/>
          <p:nvPr/>
        </p:nvSpPr>
        <p:spPr>
          <a:xfrm>
            <a:off x="3359696" y="3861048"/>
            <a:ext cx="646176" cy="43891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35360" y="1484784"/>
            <a:ext cx="6552728" cy="138499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atinLnBrk="0">
              <a:defRPr lang="ko-KR" altLang="en-US"/>
            </a:pPr>
            <a:endParaRPr lang="ko-KR" altLang="en-US" sz="2400" dirty="0">
              <a:latin typeface="a옛날사진관3"/>
              <a:ea typeface="a옛날사진관3"/>
            </a:endParaRPr>
          </a:p>
          <a:p>
            <a:pPr latinLnBrk="0">
              <a:defRPr lang="ko-KR" altLang="en-US"/>
            </a:pPr>
            <a:endParaRPr lang="en-US" altLang="ko-KR" dirty="0">
              <a:latin typeface="a옛날사진관3"/>
              <a:ea typeface="a옛날사진관3"/>
            </a:endParaRPr>
          </a:p>
          <a:p>
            <a:pPr latinLnBrk="0">
              <a:defRPr lang="ko-KR" altLang="en-US"/>
            </a:pPr>
            <a:r>
              <a:rPr lang="ko-KR" altLang="en-US" dirty="0">
                <a:latin typeface="a옛날사진관3"/>
                <a:ea typeface="a옛날사진관3"/>
              </a:rPr>
              <a:t>일본 최고 인기구단 </a:t>
            </a:r>
            <a:r>
              <a:rPr lang="ko-KR" altLang="en-US" dirty="0" err="1">
                <a:latin typeface="a옛날사진관3"/>
                <a:ea typeface="a옛날사진관3"/>
              </a:rPr>
              <a:t>요미우리</a:t>
            </a:r>
            <a:r>
              <a:rPr lang="ko-KR" altLang="en-US" dirty="0">
                <a:latin typeface="a옛날사진관3"/>
                <a:ea typeface="a옛날사진관3"/>
              </a:rPr>
              <a:t> </a:t>
            </a:r>
            <a:r>
              <a:rPr lang="ko-KR" altLang="en-US" dirty="0" err="1">
                <a:latin typeface="a옛날사진관3"/>
                <a:ea typeface="a옛날사진관3"/>
              </a:rPr>
              <a:t>자이언츠</a:t>
            </a:r>
            <a:r>
              <a:rPr lang="ko-KR" altLang="en-US" dirty="0">
                <a:latin typeface="a옛날사진관3"/>
                <a:ea typeface="a옛날사진관3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옛날사진관3"/>
                <a:ea typeface="a옛날사진관3"/>
              </a:rPr>
              <a:t>240</a:t>
            </a:r>
            <a:r>
              <a:rPr lang="ko-KR" altLang="en-US" dirty="0">
                <a:solidFill>
                  <a:srgbClr val="FF0000"/>
                </a:solidFill>
                <a:latin typeface="a옛날사진관3"/>
                <a:ea typeface="a옛날사진관3"/>
              </a:rPr>
              <a:t>억엔</a:t>
            </a:r>
            <a:r>
              <a:rPr lang="en-US" altLang="ko-KR" dirty="0">
                <a:solidFill>
                  <a:srgbClr val="FF0000"/>
                </a:solidFill>
                <a:latin typeface="a옛날사진관3"/>
                <a:ea typeface="a옛날사진관3"/>
              </a:rPr>
              <a:t>(2423</a:t>
            </a:r>
            <a:r>
              <a:rPr lang="ko-KR" altLang="en-US" dirty="0">
                <a:solidFill>
                  <a:srgbClr val="FF0000"/>
                </a:solidFill>
                <a:latin typeface="a옛날사진관3"/>
                <a:ea typeface="a옛날사진관3"/>
              </a:rPr>
              <a:t>억</a:t>
            </a:r>
            <a:r>
              <a:rPr lang="en-US" altLang="ko-KR" dirty="0">
                <a:solidFill>
                  <a:srgbClr val="FF0000"/>
                </a:solidFill>
                <a:latin typeface="a옛날사진관3"/>
                <a:ea typeface="a옛날사진관3"/>
              </a:rPr>
              <a:t>)</a:t>
            </a:r>
            <a:endParaRPr lang="en-US" altLang="ko-KR" dirty="0">
              <a:latin typeface="a옛날사진관3"/>
              <a:ea typeface="a옛날사진관3"/>
            </a:endParaRPr>
          </a:p>
          <a:p>
            <a:pPr latinLnBrk="0">
              <a:defRPr lang="ko-KR" altLang="en-US"/>
            </a:pPr>
            <a:endParaRPr lang="en-US" altLang="ko-KR" sz="2400" dirty="0">
              <a:latin typeface="a옛날사진관3"/>
              <a:ea typeface="a옛날사진관3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7392144" y="2420888"/>
          <a:ext cx="3816096" cy="339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18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>
                          <a:solidFill>
                            <a:srgbClr val="FFFF00"/>
                          </a:solidFill>
                          <a:latin typeface="a옛날사진관3"/>
                          <a:ea typeface="a옛날사진관3"/>
                        </a:rPr>
                        <a:t>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>
                          <a:solidFill>
                            <a:srgbClr val="FFFF00"/>
                          </a:solidFill>
                          <a:latin typeface="a옛날사진관3"/>
                          <a:ea typeface="a옛날사진관3"/>
                        </a:rPr>
                        <a:t>매출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>
                          <a:solidFill>
                            <a:srgbClr val="FFFF00"/>
                          </a:solidFill>
                          <a:latin typeface="a옛날사진관3"/>
                          <a:ea typeface="a옛날사진관3"/>
                        </a:rPr>
                        <a:t>손익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544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>
                          <a:solidFill>
                            <a:srgbClr val="FF0000"/>
                          </a:solidFill>
                          <a:latin typeface="a옛날사진관3"/>
                          <a:ea typeface="a옛날사진관3"/>
                        </a:rPr>
                        <a:t>요미우리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rgbClr val="FF0000"/>
                          </a:solidFill>
                          <a:latin typeface="a옛날사진관3"/>
                          <a:ea typeface="a옛날사진관3"/>
                        </a:rPr>
                        <a:t>240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억엔 </a:t>
                      </a:r>
                    </a:p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(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약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: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 </a:t>
                      </a:r>
                      <a:r>
                        <a:rPr lang="en-US" altLang="ko-KR" sz="1400">
                          <a:solidFill>
                            <a:srgbClr val="FF0000"/>
                          </a:solidFill>
                          <a:latin typeface="a옛날사진관3"/>
                          <a:ea typeface="a옛날사진관3"/>
                        </a:rPr>
                        <a:t>2423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)</a:t>
                      </a:r>
                      <a:endParaRPr lang="ko-KR" altLang="en-US" sz="1400">
                        <a:latin typeface="a옛날사진관3"/>
                        <a:ea typeface="a옛날사진관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solidFill>
                            <a:srgbClr val="FF0000"/>
                          </a:solidFill>
                          <a:latin typeface="a옛날사진관3"/>
                          <a:ea typeface="a옛날사진관3"/>
                        </a:rPr>
                        <a:t>19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억엔</a:t>
                      </a:r>
                    </a:p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(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약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: </a:t>
                      </a:r>
                      <a:r>
                        <a:rPr lang="en-US" altLang="ko-KR" sz="1400">
                          <a:solidFill>
                            <a:srgbClr val="FF0000"/>
                          </a:solidFill>
                          <a:latin typeface="a옛날사진관3"/>
                          <a:ea typeface="a옛날사진관3"/>
                        </a:rPr>
                        <a:t>195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)</a:t>
                      </a:r>
                      <a:endParaRPr lang="ko-KR" altLang="en-US" sz="1400">
                        <a:latin typeface="a옛날사진관3"/>
                        <a:ea typeface="a옛날사진관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691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한신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179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억엔</a:t>
                      </a:r>
                    </a:p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(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약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:1807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)</a:t>
                      </a:r>
                      <a:endParaRPr lang="ko-KR" altLang="en-US" sz="1400">
                        <a:latin typeface="a옛날사진관3"/>
                        <a:ea typeface="a옛날사진관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13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억엔</a:t>
                      </a:r>
                    </a:p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(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약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: 133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)</a:t>
                      </a:r>
                      <a:endParaRPr lang="ko-KR" altLang="en-US" sz="1400">
                        <a:latin typeface="a옛날사진관3"/>
                        <a:ea typeface="a옛날사진관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528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주니치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103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억엔</a:t>
                      </a:r>
                    </a:p>
                    <a:p>
                      <a:pPr algn="ctr" latinLnBrk="1">
                        <a:defRPr lang="ko-KR" altLang="en-US"/>
                      </a:pP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(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약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:1040</a:t>
                      </a: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억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)</a:t>
                      </a:r>
                      <a:endParaRPr lang="ko-KR" altLang="en-US" sz="1400">
                        <a:latin typeface="a옛날사진관3"/>
                        <a:ea typeface="a옛날사진관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400">
                          <a:latin typeface="a옛날사진관3"/>
                          <a:ea typeface="a옛날사진관3"/>
                        </a:rPr>
                        <a:t>공개</a:t>
                      </a:r>
                      <a:r>
                        <a:rPr lang="en-US" altLang="ko-KR" sz="1400">
                          <a:latin typeface="a옛날사진관3"/>
                          <a:ea typeface="a옛날사진관3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1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300"/>
            <a:ext cx="569530" cy="909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589" y="697588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dirty="0"/>
              <a:t>전래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63040" y="5296632"/>
            <a:ext cx="397634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0" spc="-150" dirty="0">
                <a:latin typeface="a옛날사진관3"/>
                <a:ea typeface="a옛날사진관3"/>
              </a:rPr>
              <a:t>고사키 </a:t>
            </a:r>
            <a:r>
              <a:rPr lang="ko-KR" altLang="en-US" sz="2400" spc="-150" dirty="0">
                <a:latin typeface="a옛날사진관3"/>
                <a:ea typeface="a옛날사진관3"/>
              </a:rPr>
              <a:t>일본서기</a:t>
            </a:r>
            <a:r>
              <a:rPr lang="ko-KR" altLang="en-US" sz="2400" b="0" spc="-150" dirty="0">
                <a:latin typeface="a옛날사진관3"/>
                <a:ea typeface="a옛날사진관3"/>
              </a:rPr>
              <a:t>에 의해 전래 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353312" y="1989008"/>
            <a:ext cx="1609343" cy="250663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855303" y="2718816"/>
            <a:ext cx="3998781" cy="1677144"/>
          </a:xfrm>
          <a:prstGeom prst="rect">
            <a:avLst/>
          </a:prstGeom>
        </p:spPr>
      </p:pic>
      <p:sp>
        <p:nvSpPr>
          <p:cNvPr id="35" name="오른쪽 화살표 17"/>
          <p:cNvSpPr/>
          <p:nvPr/>
        </p:nvSpPr>
        <p:spPr>
          <a:xfrm>
            <a:off x="5715968" y="3446520"/>
            <a:ext cx="814728" cy="432048"/>
          </a:xfrm>
          <a:prstGeom prst="rightArrow">
            <a:avLst>
              <a:gd name="adj1" fmla="val 67435"/>
              <a:gd name="adj2" fmla="val 5217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TextBox 22"/>
          <p:cNvSpPr txBox="1"/>
          <p:nvPr/>
        </p:nvSpPr>
        <p:spPr>
          <a:xfrm>
            <a:off x="6935498" y="5284440"/>
            <a:ext cx="397634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0" spc="-150" dirty="0">
                <a:latin typeface="a옛날사진관3"/>
                <a:ea typeface="a옛날사진관3"/>
              </a:rPr>
              <a:t>일본스모연맹창설</a:t>
            </a:r>
          </a:p>
        </p:txBody>
      </p:sp>
      <p:pic>
        <p:nvPicPr>
          <p:cNvPr id="41986" name="Picture 2" descr="파일:external/upload.wikimedia.org/300px-%E9%87%8E%E8%A6%8B%E5%AE%BF%E7%A6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112" y="1866500"/>
            <a:ext cx="1716024" cy="2765952"/>
          </a:xfrm>
          <a:prstGeom prst="rect">
            <a:avLst/>
          </a:prstGeom>
          <a:noFill/>
        </p:spPr>
      </p:pic>
      <p:sp>
        <p:nvSpPr>
          <p:cNvPr id="20" name="오른쪽 중괄호 19"/>
          <p:cNvSpPr/>
          <p:nvPr/>
        </p:nvSpPr>
        <p:spPr>
          <a:xfrm rot="5400000">
            <a:off x="3069798" y="4113819"/>
            <a:ext cx="475488" cy="16163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5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299"/>
            <a:ext cx="569530" cy="909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589" y="697588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dirty="0"/>
              <a:t>발전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742184" y="2966723"/>
            <a:ext cx="3714750" cy="2531866"/>
            <a:chOff x="533815" y="2843213"/>
            <a:chExt cx="3714750" cy="2360218"/>
          </a:xfrm>
        </p:grpSpPr>
        <p:sp>
          <p:nvSpPr>
            <p:cNvPr id="12" name="TextBox 11"/>
            <p:cNvSpPr txBox="1"/>
            <p:nvPr/>
          </p:nvSpPr>
          <p:spPr>
            <a:xfrm>
              <a:off x="541163" y="4801120"/>
              <a:ext cx="3707402" cy="388100"/>
            </a:xfrm>
            <a:prstGeom prst="rect">
              <a:avLst/>
            </a:prstGeom>
            <a:solidFill>
              <a:srgbClr val="7030A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0" spc="-150" dirty="0">
                  <a:solidFill>
                    <a:schemeClr val="bg1"/>
                  </a:solidFill>
                  <a:latin typeface="a옛날사진관3"/>
                  <a:ea typeface="a옛날사진관3"/>
                </a:rPr>
                <a:t>경제화의 시작 단계</a:t>
              </a: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4240074" y="2843213"/>
              <a:ext cx="0" cy="236021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533815" y="2843213"/>
              <a:ext cx="0" cy="236021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그룹 4"/>
            <p:cNvGrpSpPr/>
            <p:nvPr/>
          </p:nvGrpSpPr>
          <p:grpSpPr>
            <a:xfrm>
              <a:off x="718518" y="3222240"/>
              <a:ext cx="3396690" cy="1084423"/>
              <a:chOff x="718518" y="3135687"/>
              <a:chExt cx="3396690" cy="10844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874848" y="3819999"/>
                <a:ext cx="3240360" cy="40011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2000" spc="-150" dirty="0">
                    <a:latin typeface="a옛날사진관3"/>
                    <a:ea typeface="a옛날사진관3"/>
                  </a:rPr>
                  <a:t>대중</a:t>
                </a:r>
                <a:r>
                  <a:rPr lang="ko-KR" altLang="en-US" sz="2000" b="0" spc="-150" dirty="0">
                    <a:latin typeface="a옛날사진관3"/>
                    <a:ea typeface="a옛날사진관3"/>
                  </a:rPr>
                  <a:t> 스포츠 (</a:t>
                </a:r>
                <a:r>
                  <a:rPr lang="ko-KR" altLang="en-US" sz="2000" b="0" spc="-150" dirty="0" err="1">
                    <a:latin typeface="a옛날사진관3"/>
                    <a:ea typeface="a옛날사진관3"/>
                  </a:rPr>
                  <a:t>에도시대</a:t>
                </a:r>
                <a:r>
                  <a:rPr lang="ko-KR" altLang="en-US" sz="2000" b="0" spc="-150" dirty="0">
                    <a:latin typeface="a옛날사진관3"/>
                    <a:ea typeface="a옛날사진관3"/>
                  </a:rPr>
                  <a:t>)</a:t>
                </a:r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718518" y="3135687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21" name="그룹 21"/>
            <p:cNvGrpSpPr/>
            <p:nvPr/>
          </p:nvGrpSpPr>
          <p:grpSpPr>
            <a:xfrm>
              <a:off x="718518" y="3608573"/>
              <a:ext cx="3415748" cy="1015663"/>
              <a:chOff x="718518" y="2962832"/>
              <a:chExt cx="3415748" cy="101566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17079" y="2962832"/>
                <a:ext cx="3317187" cy="101566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endParaRPr lang="en-US" altLang="ko-KR" sz="2000" b="0" spc="-150" dirty="0">
                  <a:latin typeface="a옛날사진관3"/>
                  <a:ea typeface="a옛날사진관3"/>
                </a:endParaRPr>
              </a:p>
              <a:p>
                <a:pPr lvl="0">
                  <a:defRPr lang="ko-KR" altLang="en-US"/>
                </a:pPr>
                <a:endParaRPr lang="en-US" altLang="ko-KR" sz="2000" b="0" spc="-150" dirty="0">
                  <a:latin typeface="a옛날사진관3"/>
                  <a:ea typeface="a옛날사진관3"/>
                </a:endParaRPr>
              </a:p>
              <a:p>
                <a:pPr lvl="0">
                  <a:defRPr lang="ko-KR" altLang="en-US"/>
                </a:pPr>
                <a:endParaRPr lang="en-US" altLang="ko-KR" sz="2000" b="0" spc="-150" dirty="0">
                  <a:latin typeface="a옛날사진관3"/>
                  <a:ea typeface="a옛날사진관3"/>
                </a:endParaRPr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718518" y="3414036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22" name="그룹 36"/>
            <p:cNvGrpSpPr/>
            <p:nvPr/>
          </p:nvGrpSpPr>
          <p:grpSpPr>
            <a:xfrm>
              <a:off x="1378459" y="4387672"/>
              <a:ext cx="2814229" cy="369332"/>
              <a:chOff x="1378459" y="4330520"/>
              <a:chExt cx="2814229" cy="369332"/>
            </a:xfrm>
          </p:grpSpPr>
          <p:cxnSp>
            <p:nvCxnSpPr>
              <p:cNvPr id="23" name="직선 연결선 22"/>
              <p:cNvCxnSpPr/>
              <p:nvPr/>
            </p:nvCxnSpPr>
            <p:spPr>
              <a:xfrm>
                <a:off x="1378459" y="4388765"/>
                <a:ext cx="0" cy="158864"/>
              </a:xfrm>
              <a:prstGeom prst="line">
                <a:avLst/>
              </a:prstGeom>
              <a:ln w="19050">
                <a:solidFill>
                  <a:srgbClr val="00206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>
                <a:off x="1378459" y="4546803"/>
                <a:ext cx="37147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742095" y="4330520"/>
                <a:ext cx="2450593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스모클럽 </a:t>
                </a:r>
                <a:r>
                  <a:rPr lang="en-US" altLang="ko-KR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(</a:t>
                </a:r>
                <a:r>
                  <a:rPr lang="ko-KR" altLang="en-US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일본스모협회</a:t>
                </a:r>
                <a:r>
                  <a:rPr lang="en-US" altLang="ko-KR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)</a:t>
                </a:r>
                <a:endParaRPr lang="ko-KR" altLang="en-US" b="0" spc="-150" dirty="0">
                  <a:solidFill>
                    <a:schemeClr val="bg1"/>
                  </a:solidFill>
                  <a:latin typeface="a옛날사진관3"/>
                  <a:ea typeface="a옛날사진관3"/>
                </a:endParaRPr>
              </a:p>
            </p:txBody>
          </p:sp>
        </p:grpSp>
      </p:grpSp>
      <p:grpSp>
        <p:nvGrpSpPr>
          <p:cNvPr id="30" name="그룹 29"/>
          <p:cNvGrpSpPr/>
          <p:nvPr/>
        </p:nvGrpSpPr>
        <p:grpSpPr>
          <a:xfrm>
            <a:off x="3795176" y="1993024"/>
            <a:ext cx="6482680" cy="3895712"/>
            <a:chOff x="2371829" y="2486025"/>
            <a:chExt cx="5632278" cy="3115315"/>
          </a:xfrm>
        </p:grpSpPr>
        <p:sp>
          <p:nvSpPr>
            <p:cNvPr id="31" name="직사각형 6"/>
            <p:cNvSpPr/>
            <p:nvPr/>
          </p:nvSpPr>
          <p:spPr>
            <a:xfrm>
              <a:off x="4055372" y="2486025"/>
              <a:ext cx="3948735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b="0" spc="-150" dirty="0">
                  <a:latin typeface="a옛날목욕탕L"/>
                  <a:ea typeface="a옛날목욕탕L"/>
                </a:rPr>
                <a:t>1940</a:t>
              </a:r>
              <a:r>
                <a:rPr lang="ko-KR" altLang="en-US" b="0" spc="-150" dirty="0">
                  <a:latin typeface="a옛날목욕탕L"/>
                  <a:ea typeface="a옛날목욕탕L"/>
                </a:rPr>
                <a:t>년대</a:t>
              </a:r>
              <a:r>
                <a:rPr lang="en-US" altLang="ko-KR" b="0" spc="-150" dirty="0">
                  <a:latin typeface="a옛날목욕탕L"/>
                  <a:ea typeface="a옛날목욕탕L"/>
                </a:rPr>
                <a:t>~1990</a:t>
              </a:r>
              <a:r>
                <a:rPr lang="ko-KR" altLang="en-US" b="0" spc="-150" dirty="0">
                  <a:latin typeface="a옛날목욕탕L"/>
                  <a:ea typeface="a옛날목욕탕L"/>
                </a:rPr>
                <a:t>년대</a:t>
              </a:r>
            </a:p>
          </p:txBody>
        </p:sp>
        <p:grpSp>
          <p:nvGrpSpPr>
            <p:cNvPr id="32" name="그룹 84"/>
            <p:cNvGrpSpPr/>
            <p:nvPr/>
          </p:nvGrpSpPr>
          <p:grpSpPr>
            <a:xfrm>
              <a:off x="2371829" y="2843213"/>
              <a:ext cx="5614675" cy="2758127"/>
              <a:chOff x="2371829" y="2843213"/>
              <a:chExt cx="5614675" cy="275812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340808" y="5201230"/>
                <a:ext cx="3645696" cy="400110"/>
              </a:xfrm>
              <a:prstGeom prst="rect">
                <a:avLst/>
              </a:prstGeom>
              <a:solidFill>
                <a:srgbClr val="7030A0"/>
              </a:solidFill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2000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경제화의 진척과 성장 단계</a:t>
                </a:r>
              </a:p>
            </p:txBody>
          </p:sp>
          <p:cxnSp>
            <p:nvCxnSpPr>
              <p:cNvPr id="34" name="직선 연결선 33"/>
              <p:cNvCxnSpPr/>
              <p:nvPr/>
            </p:nvCxnSpPr>
            <p:spPr>
              <a:xfrm>
                <a:off x="4340085" y="2843213"/>
                <a:ext cx="0" cy="275812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>
                <a:off x="7986504" y="2843213"/>
                <a:ext cx="0" cy="275812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그룹 40"/>
              <p:cNvGrpSpPr/>
              <p:nvPr/>
            </p:nvGrpSpPr>
            <p:grpSpPr>
              <a:xfrm>
                <a:off x="4507809" y="3098133"/>
                <a:ext cx="2010353" cy="319959"/>
                <a:chOff x="718518" y="3011580"/>
                <a:chExt cx="2010353" cy="319959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827673" y="3011580"/>
                  <a:ext cx="1901198" cy="319959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2000" spc="-150" dirty="0">
                      <a:latin typeface="a옛날사진관3"/>
                      <a:ea typeface="a옛날사진관3"/>
                    </a:rPr>
                    <a:t>일본스모연맹</a:t>
                  </a:r>
                  <a:endParaRPr lang="ko-KR" altLang="en-US" sz="2000" b="0" spc="-150" dirty="0">
                    <a:latin typeface="a옛날사진관3"/>
                    <a:ea typeface="a옛날사진관3"/>
                  </a:endParaRPr>
                </a:p>
              </p:txBody>
            </p:sp>
            <p:sp>
              <p:nvSpPr>
                <p:cNvPr id="52" name="타원 51"/>
                <p:cNvSpPr/>
                <p:nvPr/>
              </p:nvSpPr>
              <p:spPr>
                <a:xfrm>
                  <a:off x="718518" y="3135687"/>
                  <a:ext cx="114300" cy="114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37" name="그룹 43"/>
              <p:cNvGrpSpPr/>
              <p:nvPr/>
            </p:nvGrpSpPr>
            <p:grpSpPr>
              <a:xfrm>
                <a:off x="5520668" y="3471001"/>
                <a:ext cx="1615556" cy="295347"/>
                <a:chOff x="1085851" y="3987284"/>
                <a:chExt cx="1615556" cy="295347"/>
              </a:xfrm>
            </p:grpSpPr>
            <p:cxnSp>
              <p:nvCxnSpPr>
                <p:cNvPr id="48" name="직선 연결선 47"/>
                <p:cNvCxnSpPr/>
                <p:nvPr/>
              </p:nvCxnSpPr>
              <p:spPr>
                <a:xfrm>
                  <a:off x="1085851" y="4013086"/>
                  <a:ext cx="0" cy="1588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연결선 48"/>
                <p:cNvCxnSpPr/>
                <p:nvPr/>
              </p:nvCxnSpPr>
              <p:spPr>
                <a:xfrm>
                  <a:off x="1085851" y="4171950"/>
                  <a:ext cx="37147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1457324" y="3987284"/>
                  <a:ext cx="1244083" cy="295347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scene3d>
                  <a:camera prst="obliqueTopLef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 algn="ctr">
                    <a:defRPr lang="ko-KR" altLang="en-US"/>
                  </a:pPr>
                  <a:r>
                    <a:rPr lang="ko-KR" altLang="en-US" spc="-150" dirty="0">
                      <a:solidFill>
                        <a:schemeClr val="bg1"/>
                      </a:solidFill>
                      <a:latin typeface="a옛날사진관3"/>
                      <a:ea typeface="a옛날사진관3"/>
                    </a:rPr>
                    <a:t>프로 진학</a:t>
                  </a:r>
                  <a:endParaRPr lang="ko-KR" altLang="en-US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endParaRPr>
                </a:p>
              </p:txBody>
            </p:sp>
          </p:grpSp>
          <p:grpSp>
            <p:nvGrpSpPr>
              <p:cNvPr id="38" name="그룹 47"/>
              <p:cNvGrpSpPr/>
              <p:nvPr/>
            </p:nvGrpSpPr>
            <p:grpSpPr>
              <a:xfrm>
                <a:off x="4507809" y="4297115"/>
                <a:ext cx="3033222" cy="400110"/>
                <a:chOff x="718518" y="3265072"/>
                <a:chExt cx="3033222" cy="400110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859449" y="3265072"/>
                  <a:ext cx="2892291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2000" spc="-150" dirty="0">
                      <a:latin typeface="a옛날사진관3"/>
                      <a:ea typeface="a옛날사진관3"/>
                    </a:rPr>
                    <a:t>스모의 전당 건설</a:t>
                  </a:r>
                  <a:endParaRPr lang="ko-KR" altLang="en-US" sz="2000" b="0" spc="-150" dirty="0">
                    <a:latin typeface="a옛날사진관3"/>
                    <a:ea typeface="a옛날사진관3"/>
                  </a:endParaRPr>
                </a:p>
              </p:txBody>
            </p:sp>
            <p:sp>
              <p:nvSpPr>
                <p:cNvPr id="47" name="타원 46"/>
                <p:cNvSpPr/>
                <p:nvPr/>
              </p:nvSpPr>
              <p:spPr>
                <a:xfrm>
                  <a:off x="718518" y="3369679"/>
                  <a:ext cx="114300" cy="114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40" name="그룹 72"/>
              <p:cNvGrpSpPr/>
              <p:nvPr/>
            </p:nvGrpSpPr>
            <p:grpSpPr>
              <a:xfrm>
                <a:off x="2371829" y="5201230"/>
                <a:ext cx="1968256" cy="200055"/>
                <a:chOff x="2371829" y="5201230"/>
                <a:chExt cx="1968256" cy="200055"/>
              </a:xfrm>
            </p:grpSpPr>
            <p:cxnSp>
              <p:nvCxnSpPr>
                <p:cNvPr id="41" name="직선 연결선 40"/>
                <p:cNvCxnSpPr/>
                <p:nvPr/>
              </p:nvCxnSpPr>
              <p:spPr>
                <a:xfrm>
                  <a:off x="2386117" y="5201230"/>
                  <a:ext cx="0" cy="200055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41"/>
                <p:cNvCxnSpPr/>
                <p:nvPr/>
              </p:nvCxnSpPr>
              <p:spPr>
                <a:xfrm>
                  <a:off x="2371829" y="5401285"/>
                  <a:ext cx="1968256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TextBox 43"/>
          <p:cNvSpPr txBox="1"/>
          <p:nvPr/>
        </p:nvSpPr>
        <p:spPr>
          <a:xfrm>
            <a:off x="7113139" y="4710247"/>
            <a:ext cx="124408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pc="-150" dirty="0" err="1">
                <a:solidFill>
                  <a:schemeClr val="bg1"/>
                </a:solidFill>
                <a:latin typeface="a옛날사진관3"/>
                <a:ea typeface="a옛날사진관3"/>
              </a:rPr>
              <a:t>아키바쇼</a:t>
            </a:r>
            <a:endParaRPr lang="ko-KR" altLang="en-US" b="0" spc="-150" dirty="0">
              <a:solidFill>
                <a:schemeClr val="bg1"/>
              </a:solidFill>
              <a:latin typeface="a옛날사진관3"/>
              <a:ea typeface="a옛날사진관3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6714724" y="4909662"/>
            <a:ext cx="37147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6710517" y="4720271"/>
            <a:ext cx="0" cy="206476"/>
          </a:xfrm>
          <a:prstGeom prst="line">
            <a:avLst/>
          </a:prstGeom>
          <a:ln w="19050">
            <a:solidFill>
              <a:srgbClr val="00206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89313" y="3138132"/>
            <a:ext cx="3240360" cy="7078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spc="-150" dirty="0">
                <a:latin typeface="a옛날사진관3"/>
                <a:ea typeface="a옛날사진관3"/>
              </a:rPr>
              <a:t>행사로 정착 </a:t>
            </a:r>
            <a:r>
              <a:rPr lang="en-US" altLang="ko-KR" sz="2000" spc="-150" dirty="0">
                <a:latin typeface="a옛날사진관3"/>
                <a:ea typeface="a옛날사진관3"/>
              </a:rPr>
              <a:t>(</a:t>
            </a:r>
            <a:r>
              <a:rPr lang="ko-KR" altLang="en-US" sz="2000" spc="-150" dirty="0">
                <a:latin typeface="a옛날사진관3"/>
                <a:ea typeface="a옛날사진관3"/>
              </a:rPr>
              <a:t>나라시대</a:t>
            </a:r>
            <a:r>
              <a:rPr lang="en-US" altLang="ko-KR" sz="2000" spc="-150" dirty="0">
                <a:latin typeface="a옛날사진관3"/>
                <a:ea typeface="a옛날사진관3"/>
              </a:rPr>
              <a:t>)</a:t>
            </a:r>
          </a:p>
          <a:p>
            <a:pPr lvl="0">
              <a:defRPr lang="ko-KR" altLang="en-US"/>
            </a:pPr>
            <a:r>
              <a:rPr lang="ko-KR" altLang="en-US" sz="2000" b="0" spc="-150" dirty="0">
                <a:latin typeface="a옛날사진관3"/>
                <a:ea typeface="a옛날사진관3"/>
              </a:rPr>
              <a:t>무사들에 의한 장려 </a:t>
            </a:r>
            <a:r>
              <a:rPr lang="en-US" altLang="ko-KR" sz="2000" b="0" spc="-150" dirty="0">
                <a:latin typeface="a옛날사진관3"/>
                <a:ea typeface="a옛날사진관3"/>
              </a:rPr>
              <a:t>(</a:t>
            </a:r>
            <a:r>
              <a:rPr lang="ko-KR" altLang="en-US" sz="2000" b="0" spc="-150" dirty="0" err="1">
                <a:latin typeface="a옛날사진관3"/>
                <a:ea typeface="a옛날사진관3"/>
              </a:rPr>
              <a:t>가마쿠라</a:t>
            </a:r>
            <a:r>
              <a:rPr lang="en-US" altLang="ko-KR" sz="2000" b="0" spc="-150" dirty="0">
                <a:latin typeface="a옛날사진관3"/>
                <a:ea typeface="a옛날사진관3"/>
              </a:rPr>
              <a:t>)</a:t>
            </a:r>
            <a:endParaRPr lang="ko-KR" altLang="en-US" sz="2000" b="0" spc="-150" dirty="0">
              <a:latin typeface="a옛날사진관3"/>
              <a:ea typeface="a옛날사진관3"/>
            </a:endParaRPr>
          </a:p>
        </p:txBody>
      </p:sp>
      <p:sp>
        <p:nvSpPr>
          <p:cNvPr id="55" name="직사각형 6"/>
          <p:cNvSpPr/>
          <p:nvPr/>
        </p:nvSpPr>
        <p:spPr>
          <a:xfrm>
            <a:off x="1459616" y="2474608"/>
            <a:ext cx="4051168" cy="446665"/>
          </a:xfrm>
          <a:custGeom>
            <a:avLst/>
            <a:gdLst>
              <a:gd name="connsiteX0" fmla="*/ 0 w 2500313"/>
              <a:gd name="connsiteY0" fmla="*/ 0 h 357188"/>
              <a:gd name="connsiteX1" fmla="*/ 2500313 w 2500313"/>
              <a:gd name="connsiteY1" fmla="*/ 0 h 357188"/>
              <a:gd name="connsiteX2" fmla="*/ 2500313 w 2500313"/>
              <a:gd name="connsiteY2" fmla="*/ 357188 h 357188"/>
              <a:gd name="connsiteX3" fmla="*/ 0 w 2500313"/>
              <a:gd name="connsiteY3" fmla="*/ 357188 h 357188"/>
              <a:gd name="connsiteX4" fmla="*/ 0 w 2500313"/>
              <a:gd name="connsiteY4" fmla="*/ 0 h 357188"/>
              <a:gd name="connsiteX0" fmla="*/ 0 w 2500313"/>
              <a:gd name="connsiteY0" fmla="*/ 0 h 357188"/>
              <a:gd name="connsiteX1" fmla="*/ 2300288 w 2500313"/>
              <a:gd name="connsiteY1" fmla="*/ 0 h 357188"/>
              <a:gd name="connsiteX2" fmla="*/ 2500313 w 2500313"/>
              <a:gd name="connsiteY2" fmla="*/ 357188 h 357188"/>
              <a:gd name="connsiteX3" fmla="*/ 0 w 2500313"/>
              <a:gd name="connsiteY3" fmla="*/ 357188 h 357188"/>
              <a:gd name="connsiteX4" fmla="*/ 0 w 2500313"/>
              <a:gd name="connsiteY4" fmla="*/ 0 h 357188"/>
              <a:gd name="connsiteX0" fmla="*/ 0 w 2500313"/>
              <a:gd name="connsiteY0" fmla="*/ 0 h 357188"/>
              <a:gd name="connsiteX1" fmla="*/ 2300288 w 2500313"/>
              <a:gd name="connsiteY1" fmla="*/ 0 h 357188"/>
              <a:gd name="connsiteX2" fmla="*/ 2500313 w 2500313"/>
              <a:gd name="connsiteY2" fmla="*/ 357188 h 357188"/>
              <a:gd name="connsiteX3" fmla="*/ 189213 w 2500313"/>
              <a:gd name="connsiteY3" fmla="*/ 357188 h 357188"/>
              <a:gd name="connsiteX4" fmla="*/ 0 w 2500313"/>
              <a:gd name="connsiteY4" fmla="*/ 0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313" h="357188">
                <a:moveTo>
                  <a:pt x="0" y="0"/>
                </a:moveTo>
                <a:lnTo>
                  <a:pt x="2300288" y="0"/>
                </a:lnTo>
                <a:lnTo>
                  <a:pt x="2500313" y="357188"/>
                </a:lnTo>
                <a:lnTo>
                  <a:pt x="189213" y="357188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b="0" spc="-150" dirty="0">
                <a:latin typeface="a옛날목욕탕L"/>
                <a:ea typeface="a옛날목욕탕L"/>
              </a:rPr>
              <a:t>제</a:t>
            </a:r>
            <a:r>
              <a:rPr lang="en-US" altLang="ko-KR" b="0" spc="-150" dirty="0">
                <a:latin typeface="a옛날목욕탕L"/>
                <a:ea typeface="a옛날목욕탕L"/>
              </a:rPr>
              <a:t>2</a:t>
            </a:r>
            <a:r>
              <a:rPr lang="ko-KR" altLang="en-US" b="0" spc="-150" dirty="0">
                <a:latin typeface="a옛날목욕탕L"/>
                <a:ea typeface="a옛날목욕탕L"/>
              </a:rPr>
              <a:t>차 세계대전 이전</a:t>
            </a:r>
          </a:p>
        </p:txBody>
      </p:sp>
      <p:sp>
        <p:nvSpPr>
          <p:cNvPr id="56" name="타원 55"/>
          <p:cNvSpPr/>
          <p:nvPr/>
        </p:nvSpPr>
        <p:spPr>
          <a:xfrm>
            <a:off x="6259758" y="3809776"/>
            <a:ext cx="131558" cy="14293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6397586" y="3666772"/>
            <a:ext cx="2188254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spc="-150" dirty="0">
                <a:latin typeface="a옛날사진관3"/>
                <a:ea typeface="a옛날사진관3"/>
              </a:rPr>
              <a:t>스모의 국제화</a:t>
            </a:r>
            <a:endParaRPr lang="ko-KR" altLang="en-US" sz="2000" b="0" spc="-150" dirty="0">
              <a:latin typeface="a옛날사진관3"/>
              <a:ea typeface="a옛날사진관3"/>
            </a:endParaRPr>
          </a:p>
        </p:txBody>
      </p:sp>
    </p:spTree>
    <p:extLst>
      <p:ext uri="{BB962C8B-B14F-4D97-AF65-F5344CB8AC3E}">
        <p14:creationId xmlns:p14="http://schemas.microsoft.com/office/powerpoint/2010/main" val="12589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300"/>
            <a:ext cx="569530" cy="909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589" y="697588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dirty="0"/>
              <a:t>매출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23554" name="Picture 2" descr="遅咲き稀勢の里 - 늦게 피어난 키세노사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1700808"/>
            <a:ext cx="2448272" cy="3792422"/>
          </a:xfrm>
          <a:prstGeom prst="rect">
            <a:avLst/>
          </a:prstGeom>
          <a:noFill/>
        </p:spPr>
      </p:pic>
      <p:sp>
        <p:nvSpPr>
          <p:cNvPr id="24" name="TextBox 20"/>
          <p:cNvSpPr txBox="1"/>
          <p:nvPr/>
        </p:nvSpPr>
        <p:spPr>
          <a:xfrm>
            <a:off x="6600056" y="5085184"/>
            <a:ext cx="2448274" cy="369332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0" spc="-150" dirty="0" err="1">
                <a:solidFill>
                  <a:schemeClr val="bg1"/>
                </a:solidFill>
                <a:latin typeface="a옛날사진관3"/>
                <a:ea typeface="a옛날사진관3"/>
              </a:rPr>
              <a:t>기세노</a:t>
            </a:r>
            <a:r>
              <a:rPr lang="ko-KR" altLang="en-US" b="0" spc="-150" dirty="0">
                <a:solidFill>
                  <a:schemeClr val="bg1"/>
                </a:solidFill>
                <a:latin typeface="a옛날사진관3"/>
                <a:ea typeface="a옛날사진관3"/>
              </a:rPr>
              <a:t> 사토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3432" y="2348880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200" spc="-150" dirty="0">
                <a:solidFill>
                  <a:schemeClr val="bg1"/>
                </a:solidFill>
                <a:latin typeface="a옛날사진관3"/>
                <a:ea typeface="a옛날사진관3"/>
              </a:rPr>
              <a:t>현재</a:t>
            </a:r>
            <a:endParaRPr lang="ko-KR" altLang="en-US" sz="2200" b="0" spc="-150" dirty="0">
              <a:solidFill>
                <a:schemeClr val="bg1"/>
              </a:solidFill>
              <a:latin typeface="a옛날사진관3"/>
              <a:ea typeface="a옛날사진관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1504" y="2348880"/>
            <a:ext cx="3976342" cy="304698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spc="-150" dirty="0">
                <a:latin typeface="a옛날사진관3"/>
                <a:ea typeface="a옛날사진관3"/>
              </a:rPr>
              <a:t>일본스모 선수들의 월별금액</a:t>
            </a:r>
            <a:endParaRPr lang="en-US" altLang="ko-KR" sz="2400" spc="-150" dirty="0">
              <a:latin typeface="a옛날사진관3"/>
              <a:ea typeface="a옛날사진관3"/>
            </a:endParaRPr>
          </a:p>
          <a:p>
            <a:pPr algn="ctr">
              <a:defRPr lang="ko-KR" altLang="en-US"/>
            </a:pPr>
            <a:endParaRPr lang="en-US" altLang="ko-KR" sz="2400" b="0" spc="-150" dirty="0">
              <a:latin typeface="a옛날사진관3"/>
              <a:ea typeface="a옛날사진관3"/>
            </a:endParaRPr>
          </a:p>
          <a:p>
            <a:pPr algn="ctr">
              <a:defRPr lang="ko-KR" altLang="en-US"/>
            </a:pPr>
            <a:r>
              <a:rPr lang="ko-KR" altLang="en-US" sz="2400" spc="-150" dirty="0" err="1">
                <a:latin typeface="a옛날사진관3"/>
                <a:ea typeface="a옛날사진관3"/>
              </a:rPr>
              <a:t>요코즈나</a:t>
            </a:r>
            <a:r>
              <a:rPr lang="ko-KR" altLang="en-US" sz="2400" spc="-150" dirty="0">
                <a:latin typeface="a옛날사진관3"/>
                <a:ea typeface="a옛날사진관3"/>
              </a:rPr>
              <a:t> </a:t>
            </a:r>
            <a:r>
              <a:rPr lang="en-US" altLang="ko-KR" sz="2400" spc="-150" dirty="0">
                <a:latin typeface="a옛날사진관3"/>
                <a:ea typeface="a옛날사진관3"/>
              </a:rPr>
              <a:t>– 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/>
                <a:ea typeface="a옛날사진관3"/>
              </a:rPr>
              <a:t>280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/>
                <a:ea typeface="a옛날사진관3"/>
              </a:rPr>
              <a:t>만엔</a:t>
            </a:r>
            <a:r>
              <a:rPr lang="ko-KR" altLang="en-US" sz="2400" b="0" spc="-150" dirty="0">
                <a:latin typeface="a옛날사진관3"/>
                <a:ea typeface="a옛날사진관3"/>
              </a:rPr>
              <a:t> </a:t>
            </a:r>
            <a:endParaRPr lang="en-US" altLang="ko-KR" sz="2400" b="0" spc="-150" dirty="0">
              <a:latin typeface="a옛날사진관3"/>
              <a:ea typeface="a옛날사진관3"/>
            </a:endParaRPr>
          </a:p>
          <a:p>
            <a:pPr algn="ctr">
              <a:defRPr lang="ko-KR" altLang="en-US"/>
            </a:pPr>
            <a:endParaRPr lang="en-US" altLang="ko-KR" sz="2400" spc="-150" dirty="0">
              <a:latin typeface="a옛날사진관3"/>
              <a:ea typeface="a옛날사진관3"/>
            </a:endParaRPr>
          </a:p>
          <a:p>
            <a:pPr algn="ctr">
              <a:defRPr lang="ko-KR" altLang="en-US"/>
            </a:pPr>
            <a:r>
              <a:rPr lang="ko-KR" altLang="en-US" sz="2400" spc="-150" dirty="0" err="1">
                <a:latin typeface="a옛날사진관3"/>
                <a:ea typeface="a옛날사진관3"/>
              </a:rPr>
              <a:t>오제키</a:t>
            </a:r>
            <a:r>
              <a:rPr lang="ko-KR" altLang="en-US" sz="2400" spc="-150" dirty="0">
                <a:latin typeface="a옛날사진관3"/>
                <a:ea typeface="a옛날사진관3"/>
              </a:rPr>
              <a:t> </a:t>
            </a:r>
            <a:r>
              <a:rPr lang="en-US" altLang="ko-KR" sz="2400" spc="-150" dirty="0">
                <a:latin typeface="a옛날사진관3"/>
                <a:ea typeface="a옛날사진관3"/>
              </a:rPr>
              <a:t>– 250</a:t>
            </a:r>
            <a:r>
              <a:rPr lang="ko-KR" altLang="en-US" sz="2400" spc="-150" dirty="0">
                <a:latin typeface="a옛날사진관3"/>
                <a:ea typeface="a옛날사진관3"/>
              </a:rPr>
              <a:t>만엔</a:t>
            </a:r>
            <a:endParaRPr lang="en-US" altLang="ko-KR" sz="2400" spc="-150" dirty="0">
              <a:latin typeface="a옛날사진관3"/>
              <a:ea typeface="a옛날사진관3"/>
            </a:endParaRPr>
          </a:p>
          <a:p>
            <a:pPr algn="ctr">
              <a:defRPr lang="ko-KR" altLang="en-US"/>
            </a:pPr>
            <a:endParaRPr lang="en-US" altLang="ko-KR" sz="2400" spc="-150" dirty="0">
              <a:latin typeface="a옛날사진관3"/>
              <a:ea typeface="a옛날사진관3"/>
            </a:endParaRPr>
          </a:p>
          <a:p>
            <a:pPr algn="ctr">
              <a:defRPr lang="ko-KR" altLang="en-US"/>
            </a:pPr>
            <a:r>
              <a:rPr lang="ko-KR" altLang="en-US" sz="2400" spc="-150" dirty="0" err="1">
                <a:latin typeface="a옛날사진관3"/>
                <a:ea typeface="a옛날사진관3"/>
              </a:rPr>
              <a:t>세키와케</a:t>
            </a:r>
            <a:r>
              <a:rPr lang="ko-KR" altLang="en-US" sz="2400" spc="-150" dirty="0">
                <a:latin typeface="a옛날사진관3"/>
                <a:ea typeface="a옛날사진관3"/>
              </a:rPr>
              <a:t> </a:t>
            </a:r>
            <a:r>
              <a:rPr lang="en-US" altLang="ko-KR" sz="2400" spc="-150" dirty="0">
                <a:latin typeface="a옛날사진관3"/>
                <a:ea typeface="a옛날사진관3"/>
              </a:rPr>
              <a:t>– 200</a:t>
            </a:r>
            <a:r>
              <a:rPr lang="ko-KR" altLang="en-US" sz="2400" spc="-150" dirty="0">
                <a:latin typeface="a옛날사진관3"/>
                <a:ea typeface="a옛날사진관3"/>
              </a:rPr>
              <a:t>만엔</a:t>
            </a:r>
            <a:endParaRPr lang="en-US" altLang="ko-KR" sz="2400" spc="-150" dirty="0">
              <a:latin typeface="a옛날사진관3"/>
              <a:ea typeface="a옛날사진관3"/>
            </a:endParaRPr>
          </a:p>
          <a:p>
            <a:pPr algn="ctr">
              <a:defRPr lang="ko-KR" altLang="en-US"/>
            </a:pPr>
            <a:endParaRPr lang="ko-KR" altLang="en-US" sz="2400" b="0" spc="-150" dirty="0">
              <a:latin typeface="a옛날사진관3"/>
              <a:ea typeface="a옛날사진관3"/>
            </a:endParaRPr>
          </a:p>
        </p:txBody>
      </p:sp>
    </p:spTree>
    <p:extLst>
      <p:ext uri="{BB962C8B-B14F-4D97-AF65-F5344CB8AC3E}">
        <p14:creationId xmlns:p14="http://schemas.microsoft.com/office/powerpoint/2010/main" val="9143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300"/>
            <a:ext cx="569530" cy="909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589" y="697588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dirty="0"/>
              <a:t>전래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3"/>
          <p:cNvGrpSpPr/>
          <p:nvPr/>
        </p:nvGrpSpPr>
        <p:grpSpPr>
          <a:xfrm>
            <a:off x="2207567" y="2276872"/>
            <a:ext cx="2592289" cy="3055223"/>
            <a:chOff x="1786320" y="1804557"/>
            <a:chExt cx="2909551" cy="3940356"/>
          </a:xfrm>
        </p:grpSpPr>
        <p:pic>
          <p:nvPicPr>
            <p:cNvPr id="12" name="Picture 2" descr="캐리비안의해적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7600" t="2810" r="9430" b="3600"/>
            <a:stretch>
              <a:fillRect/>
            </a:stretch>
          </p:blipFill>
          <p:spPr>
            <a:xfrm>
              <a:off x="1786322" y="1804557"/>
              <a:ext cx="2909550" cy="3477373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786320" y="5281931"/>
              <a:ext cx="2816786" cy="462981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1873</a:t>
              </a:r>
              <a:r>
                <a:rPr lang="ko-KR" altLang="en-US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년</a:t>
              </a:r>
            </a:p>
          </p:txBody>
        </p:sp>
        <p:pic>
          <p:nvPicPr>
            <p:cNvPr id="17" name="Picture 4" descr="옛날축구공.png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49030"/>
            <a:stretch>
              <a:fillRect/>
            </a:stretch>
          </p:blipFill>
          <p:spPr>
            <a:xfrm>
              <a:off x="2534682" y="4577289"/>
              <a:ext cx="610687" cy="600295"/>
            </a:xfrm>
            <a:prstGeom prst="rect">
              <a:avLst/>
            </a:prstGeom>
            <a:noFill/>
          </p:spPr>
        </p:pic>
      </p:grpSp>
      <p:sp>
        <p:nvSpPr>
          <p:cNvPr id="18" name="오른쪽 화살표 17"/>
          <p:cNvSpPr/>
          <p:nvPr/>
        </p:nvSpPr>
        <p:spPr>
          <a:xfrm>
            <a:off x="5591944" y="3212976"/>
            <a:ext cx="958744" cy="655568"/>
          </a:xfrm>
          <a:prstGeom prst="rightArrow">
            <a:avLst>
              <a:gd name="adj1" fmla="val 67435"/>
              <a:gd name="adj2" fmla="val 5217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9" name="그룹 2"/>
          <p:cNvGrpSpPr/>
          <p:nvPr/>
        </p:nvGrpSpPr>
        <p:grpSpPr>
          <a:xfrm>
            <a:off x="7104111" y="2492896"/>
            <a:ext cx="2448273" cy="2822252"/>
            <a:chOff x="6431391" y="2380363"/>
            <a:chExt cx="2816786" cy="3338451"/>
          </a:xfrm>
        </p:grpSpPr>
        <p:pic>
          <p:nvPicPr>
            <p:cNvPr id="20" name="Picture 8" descr="일본 축구 협회 로고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556368" y="2380363"/>
              <a:ext cx="2566833" cy="2911342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6431391" y="5281930"/>
              <a:ext cx="2816787" cy="436883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1921</a:t>
              </a:r>
              <a:r>
                <a:rPr lang="ko-KR" altLang="en-US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년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87488" y="5572442"/>
            <a:ext cx="3976342" cy="44884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0" spc="-150">
                <a:latin typeface="a옛날사진관3"/>
                <a:ea typeface="a옛날사진관3"/>
              </a:rPr>
              <a:t>영국인 선원들에 의해 전래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6040" y="5517232"/>
            <a:ext cx="397634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0" spc="-150">
                <a:latin typeface="a옛날사진관3"/>
                <a:ea typeface="a옛날사진관3"/>
              </a:rPr>
              <a:t>대일본축구협회 창설</a:t>
            </a:r>
          </a:p>
        </p:txBody>
      </p:sp>
    </p:spTree>
    <p:extLst>
      <p:ext uri="{BB962C8B-B14F-4D97-AF65-F5344CB8AC3E}">
        <p14:creationId xmlns:p14="http://schemas.microsoft.com/office/powerpoint/2010/main" val="15340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299"/>
            <a:ext cx="569530" cy="909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589" y="697588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dirty="0"/>
              <a:t>전래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591944" y="3212976"/>
            <a:ext cx="958744" cy="655568"/>
          </a:xfrm>
          <a:prstGeom prst="rightArrow">
            <a:avLst>
              <a:gd name="adj1" fmla="val 67435"/>
              <a:gd name="adj2" fmla="val 5217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87488" y="5572442"/>
            <a:ext cx="3976342" cy="44884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0" spc="-150">
                <a:latin typeface="a옛날사진관3"/>
                <a:ea typeface="a옛날사진관3"/>
              </a:rPr>
              <a:t>호레이스 윌슨에 의해 전래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0056" y="5517232"/>
            <a:ext cx="397634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0" spc="-150">
                <a:latin typeface="a옛날사진관3"/>
                <a:ea typeface="a옛날사진관3"/>
              </a:rPr>
              <a:t>대일본야구협회 창설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2063552" y="2060847"/>
            <a:ext cx="2664296" cy="2880320"/>
          </a:xfrm>
          <a:prstGeom prst="rect">
            <a:avLst/>
          </a:prstGeom>
        </p:spPr>
      </p:pic>
      <p:sp>
        <p:nvSpPr>
          <p:cNvPr id="29" name="TextBox 12"/>
          <p:cNvSpPr txBox="1"/>
          <p:nvPr/>
        </p:nvSpPr>
        <p:spPr>
          <a:xfrm>
            <a:off x="2063552" y="4936095"/>
            <a:ext cx="2653655" cy="367425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b="0" spc="-150">
                <a:solidFill>
                  <a:schemeClr val="bg1"/>
                </a:solidFill>
                <a:latin typeface="a옛날사진관3"/>
                <a:ea typeface="a옛날사진관3"/>
              </a:rPr>
              <a:t>18</a:t>
            </a:r>
            <a:r>
              <a:rPr lang="ko-KR" altLang="en-US" b="0" spc="-150">
                <a:solidFill>
                  <a:schemeClr val="bg1"/>
                </a:solidFill>
                <a:latin typeface="a옛날사진관3"/>
                <a:ea typeface="a옛날사진관3"/>
              </a:rPr>
              <a:t>72년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7320136" y="2132856"/>
            <a:ext cx="259228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12"/>
          <p:cNvSpPr txBox="1"/>
          <p:nvPr/>
        </p:nvSpPr>
        <p:spPr>
          <a:xfrm>
            <a:off x="7392144" y="5005791"/>
            <a:ext cx="2509640" cy="367425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b="0" spc="-150">
                <a:solidFill>
                  <a:schemeClr val="bg1"/>
                </a:solidFill>
                <a:latin typeface="a옛날사진관3"/>
                <a:ea typeface="a옛날사진관3"/>
              </a:rPr>
              <a:t>1</a:t>
            </a:r>
            <a:r>
              <a:rPr lang="ko-KR" altLang="en-US" b="0" spc="-150">
                <a:solidFill>
                  <a:schemeClr val="bg1"/>
                </a:solidFill>
                <a:latin typeface="a옛날사진관3"/>
                <a:ea typeface="a옛날사진관3"/>
              </a:rPr>
              <a:t>946년</a:t>
            </a:r>
          </a:p>
        </p:txBody>
      </p:sp>
    </p:spTree>
    <p:extLst>
      <p:ext uri="{BB962C8B-B14F-4D97-AF65-F5344CB8AC3E}">
        <p14:creationId xmlns:p14="http://schemas.microsoft.com/office/powerpoint/2010/main" val="28825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300"/>
            <a:ext cx="569530" cy="909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519527" y="2486033"/>
            <a:ext cx="3734835" cy="2717398"/>
            <a:chOff x="519527" y="2486033"/>
            <a:chExt cx="3734835" cy="2717398"/>
          </a:xfrm>
        </p:grpSpPr>
        <p:sp>
          <p:nvSpPr>
            <p:cNvPr id="12" name="TextBox 11"/>
            <p:cNvSpPr txBox="1"/>
            <p:nvPr/>
          </p:nvSpPr>
          <p:spPr>
            <a:xfrm>
              <a:off x="541163" y="4801120"/>
              <a:ext cx="3707402" cy="388100"/>
            </a:xfrm>
            <a:prstGeom prst="rect">
              <a:avLst/>
            </a:prstGeom>
            <a:solidFill>
              <a:srgbClr val="7030A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경제화의 시작 단계</a:t>
              </a:r>
            </a:p>
          </p:txBody>
        </p:sp>
        <p:sp>
          <p:nvSpPr>
            <p:cNvPr id="13" name="직사각형 6"/>
            <p:cNvSpPr/>
            <p:nvPr/>
          </p:nvSpPr>
          <p:spPr>
            <a:xfrm>
              <a:off x="519527" y="2486033"/>
              <a:ext cx="3734835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0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b="0" spc="-150">
                  <a:latin typeface="a옛날목욕탕L"/>
                  <a:ea typeface="a옛날목욕탕L"/>
                </a:rPr>
                <a:t>제 </a:t>
              </a:r>
              <a:r>
                <a:rPr lang="en-US" altLang="ko-KR" b="0" spc="-150">
                  <a:latin typeface="a옛날목욕탕L"/>
                  <a:ea typeface="a옛날목욕탕L"/>
                </a:rPr>
                <a:t>2</a:t>
              </a:r>
              <a:r>
                <a:rPr lang="ko-KR" altLang="en-US" b="0" spc="-150">
                  <a:latin typeface="a옛날목욕탕L"/>
                  <a:ea typeface="a옛날목욕탕L"/>
                </a:rPr>
                <a:t>차 세계대전 이전</a:t>
              </a: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4240074" y="2843213"/>
              <a:ext cx="0" cy="236021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533815" y="2843213"/>
              <a:ext cx="0" cy="236021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그룹 4"/>
            <p:cNvGrpSpPr/>
            <p:nvPr/>
          </p:nvGrpSpPr>
          <p:grpSpPr>
            <a:xfrm>
              <a:off x="718518" y="3222240"/>
              <a:ext cx="2094104" cy="1254942"/>
              <a:chOff x="718518" y="3135687"/>
              <a:chExt cx="2094104" cy="125494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911424" y="3990519"/>
                <a:ext cx="1901198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2000" spc="-150" dirty="0">
                    <a:latin typeface="a옛날사진관3"/>
                    <a:ea typeface="a옛날사진관3"/>
                  </a:rPr>
                  <a:t>일본 구단 창립</a:t>
                </a:r>
                <a:endParaRPr lang="ko-KR" altLang="en-US" sz="2000" b="0" spc="-150" dirty="0">
                  <a:latin typeface="a옛날사진관3"/>
                  <a:ea typeface="a옛날사진관3"/>
                </a:endParaRPr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718518" y="3135687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39416" y="3068960"/>
              <a:ext cx="3317187" cy="390022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0" spc="-150" dirty="0" err="1">
                  <a:latin typeface="a옛날사진관3"/>
                  <a:ea typeface="a옛날사진관3"/>
                </a:rPr>
                <a:t>천황배</a:t>
              </a:r>
              <a:r>
                <a:rPr lang="ko-KR" altLang="en-US" sz="2000" b="0" spc="-150" dirty="0">
                  <a:latin typeface="a옛날사진관3"/>
                  <a:ea typeface="a옛날사진관3"/>
                </a:rPr>
                <a:t> </a:t>
              </a:r>
              <a:r>
                <a:rPr lang="ko-KR" altLang="en-US" sz="2000" b="0" spc="-150" dirty="0" err="1">
                  <a:latin typeface="a옛날사진관3"/>
                  <a:ea typeface="a옛날사진관3"/>
                </a:rPr>
                <a:t>전일본축구대회</a:t>
              </a:r>
              <a:r>
                <a:rPr lang="en-US" altLang="ko-KR" sz="2000" b="0" spc="-150" dirty="0">
                  <a:latin typeface="a옛날사진관3"/>
                  <a:ea typeface="a옛날사진관3"/>
                </a:rPr>
                <a:t>(1921~)</a:t>
              </a:r>
              <a:endParaRPr lang="ko-KR" altLang="en-US" sz="2000" b="0" spc="-150" dirty="0">
                <a:latin typeface="a옛날사진관3"/>
                <a:ea typeface="a옛날사진관3"/>
              </a:endParaRPr>
            </a:p>
          </p:txBody>
        </p:sp>
        <p:grpSp>
          <p:nvGrpSpPr>
            <p:cNvPr id="22" name="그룹 36"/>
            <p:cNvGrpSpPr/>
            <p:nvPr/>
          </p:nvGrpSpPr>
          <p:grpSpPr>
            <a:xfrm>
              <a:off x="1343472" y="3501008"/>
              <a:ext cx="2843325" cy="369332"/>
              <a:chOff x="1343472" y="3443856"/>
              <a:chExt cx="2843325" cy="369332"/>
            </a:xfrm>
          </p:grpSpPr>
          <p:cxnSp>
            <p:nvCxnSpPr>
              <p:cNvPr id="23" name="직선 연결선 22"/>
              <p:cNvCxnSpPr/>
              <p:nvPr/>
            </p:nvCxnSpPr>
            <p:spPr>
              <a:xfrm>
                <a:off x="1343472" y="3443856"/>
                <a:ext cx="0" cy="216024"/>
              </a:xfrm>
              <a:prstGeom prst="line">
                <a:avLst/>
              </a:prstGeom>
              <a:ln w="19050">
                <a:solidFill>
                  <a:srgbClr val="00206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>
                <a:off x="1343472" y="3659880"/>
                <a:ext cx="37147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775520" y="3443856"/>
                <a:ext cx="2411277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일본 식민지 국가도 참가</a:t>
                </a:r>
              </a:p>
            </p:txBody>
          </p:sp>
        </p:grpSp>
      </p:grpSp>
      <p:grpSp>
        <p:nvGrpSpPr>
          <p:cNvPr id="30" name="그룹 29"/>
          <p:cNvGrpSpPr/>
          <p:nvPr/>
        </p:nvGrpSpPr>
        <p:grpSpPr>
          <a:xfrm>
            <a:off x="2371829" y="2486025"/>
            <a:ext cx="5632278" cy="3115315"/>
            <a:chOff x="2371829" y="2486025"/>
            <a:chExt cx="5632278" cy="3115315"/>
          </a:xfrm>
        </p:grpSpPr>
        <p:sp>
          <p:nvSpPr>
            <p:cNvPr id="31" name="직사각형 6"/>
            <p:cNvSpPr/>
            <p:nvPr/>
          </p:nvSpPr>
          <p:spPr>
            <a:xfrm>
              <a:off x="4055372" y="2486025"/>
              <a:ext cx="3948735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b="0" spc="-150">
                  <a:latin typeface="a옛날목욕탕L"/>
                  <a:ea typeface="a옛날목욕탕L"/>
                </a:rPr>
                <a:t>1960</a:t>
              </a:r>
              <a:r>
                <a:rPr lang="ko-KR" altLang="en-US" b="0" spc="-150">
                  <a:latin typeface="a옛날목욕탕L"/>
                  <a:ea typeface="a옛날목욕탕L"/>
                </a:rPr>
                <a:t>년대</a:t>
              </a:r>
              <a:r>
                <a:rPr lang="en-US" altLang="ko-KR" b="0" spc="-150">
                  <a:latin typeface="a옛날목욕탕L"/>
                  <a:ea typeface="a옛날목욕탕L"/>
                </a:rPr>
                <a:t>~1970</a:t>
              </a:r>
              <a:r>
                <a:rPr lang="ko-KR" altLang="en-US" b="0" spc="-150">
                  <a:latin typeface="a옛날목욕탕L"/>
                  <a:ea typeface="a옛날목욕탕L"/>
                </a:rPr>
                <a:t>년대</a:t>
              </a:r>
            </a:p>
          </p:txBody>
        </p:sp>
        <p:grpSp>
          <p:nvGrpSpPr>
            <p:cNvPr id="32" name="그룹 84"/>
            <p:cNvGrpSpPr/>
            <p:nvPr/>
          </p:nvGrpSpPr>
          <p:grpSpPr>
            <a:xfrm>
              <a:off x="2371829" y="2843213"/>
              <a:ext cx="5614675" cy="2758127"/>
              <a:chOff x="2371829" y="2843213"/>
              <a:chExt cx="5614675" cy="275812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340808" y="5201230"/>
                <a:ext cx="3645696" cy="388040"/>
              </a:xfrm>
              <a:prstGeom prst="rect">
                <a:avLst/>
              </a:prstGeom>
              <a:solidFill>
                <a:srgbClr val="7030A0"/>
              </a:solidFill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2000" b="0" spc="-15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경제화의 진척 단계</a:t>
                </a:r>
              </a:p>
            </p:txBody>
          </p:sp>
          <p:cxnSp>
            <p:nvCxnSpPr>
              <p:cNvPr id="34" name="직선 연결선 33"/>
              <p:cNvCxnSpPr/>
              <p:nvPr/>
            </p:nvCxnSpPr>
            <p:spPr>
              <a:xfrm>
                <a:off x="4340085" y="2843213"/>
                <a:ext cx="0" cy="275812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>
                <a:off x="7986504" y="2843213"/>
                <a:ext cx="0" cy="275812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그룹 40"/>
              <p:cNvGrpSpPr/>
              <p:nvPr/>
            </p:nvGrpSpPr>
            <p:grpSpPr>
              <a:xfrm>
                <a:off x="4507809" y="3049385"/>
                <a:ext cx="1999760" cy="400110"/>
                <a:chOff x="718518" y="2962832"/>
                <a:chExt cx="1999760" cy="400110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817080" y="2962832"/>
                  <a:ext cx="1901198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2000" b="0" spc="-150" dirty="0">
                      <a:latin typeface="a옛날사진관3"/>
                      <a:ea typeface="a옛날사진관3"/>
                    </a:rPr>
                    <a:t> </a:t>
                  </a:r>
                  <a:r>
                    <a:rPr lang="en-US" altLang="ko-KR" sz="2000" spc="-150" dirty="0">
                      <a:latin typeface="a옛날사진관3"/>
                      <a:ea typeface="a옛날사진관3"/>
                    </a:rPr>
                    <a:t>JFL </a:t>
                  </a:r>
                  <a:r>
                    <a:rPr lang="ko-KR" altLang="en-US" sz="2000" b="0" spc="-150" dirty="0">
                      <a:latin typeface="a옛날사진관3"/>
                      <a:ea typeface="a옛날사진관3"/>
                    </a:rPr>
                    <a:t>출범 경기화</a:t>
                  </a:r>
                </a:p>
              </p:txBody>
            </p:sp>
            <p:sp>
              <p:nvSpPr>
                <p:cNvPr id="52" name="타원 51"/>
                <p:cNvSpPr/>
                <p:nvPr/>
              </p:nvSpPr>
              <p:spPr>
                <a:xfrm>
                  <a:off x="718518" y="3135687"/>
                  <a:ext cx="114300" cy="114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37" name="그룹 43"/>
              <p:cNvGrpSpPr/>
              <p:nvPr/>
            </p:nvGrpSpPr>
            <p:grpSpPr>
              <a:xfrm>
                <a:off x="5520668" y="3471001"/>
                <a:ext cx="1615556" cy="646331"/>
                <a:chOff x="1085851" y="3987284"/>
                <a:chExt cx="1615556" cy="646331"/>
              </a:xfrm>
            </p:grpSpPr>
            <p:cxnSp>
              <p:nvCxnSpPr>
                <p:cNvPr id="48" name="직선 연결선 47"/>
                <p:cNvCxnSpPr/>
                <p:nvPr/>
              </p:nvCxnSpPr>
              <p:spPr>
                <a:xfrm>
                  <a:off x="1085851" y="4013086"/>
                  <a:ext cx="0" cy="1588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연결선 48"/>
                <p:cNvCxnSpPr/>
                <p:nvPr/>
              </p:nvCxnSpPr>
              <p:spPr>
                <a:xfrm>
                  <a:off x="1085851" y="4171950"/>
                  <a:ext cx="37147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1457324" y="3987284"/>
                  <a:ext cx="1244083" cy="646331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scene3d>
                  <a:camera prst="obliqueTopLef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 algn="ctr">
                    <a:defRPr lang="ko-KR" altLang="en-US"/>
                  </a:pPr>
                  <a:r>
                    <a:rPr lang="ko-KR" altLang="en-US" b="0" spc="-150" dirty="0">
                      <a:solidFill>
                        <a:schemeClr val="bg1"/>
                      </a:solidFill>
                      <a:latin typeface="a옛날사진관3"/>
                      <a:ea typeface="a옛날사진관3"/>
                    </a:rPr>
                    <a:t>관중이 생김</a:t>
                  </a:r>
                  <a:r>
                    <a:rPr lang="en-US" altLang="ko-KR" b="0" spc="-150" dirty="0">
                      <a:solidFill>
                        <a:schemeClr val="bg1"/>
                      </a:solidFill>
                      <a:latin typeface="a옛날사진관3"/>
                      <a:ea typeface="a옛날사진관3"/>
                    </a:rPr>
                    <a:t>(</a:t>
                  </a:r>
                  <a:r>
                    <a:rPr lang="ko-KR" altLang="en-US" b="0" spc="-150" dirty="0">
                      <a:solidFill>
                        <a:schemeClr val="bg1"/>
                      </a:solidFill>
                      <a:latin typeface="a옛날사진관3"/>
                      <a:ea typeface="a옛날사진관3"/>
                    </a:rPr>
                    <a:t>흥행</a:t>
                  </a:r>
                  <a:r>
                    <a:rPr lang="en-US" altLang="ko-KR" spc="-150" dirty="0">
                      <a:solidFill>
                        <a:schemeClr val="bg1"/>
                      </a:solidFill>
                      <a:latin typeface="a옛날사진관3"/>
                      <a:ea typeface="a옛날사진관3"/>
                    </a:rPr>
                    <a:t>X)</a:t>
                  </a:r>
                  <a:endParaRPr lang="ko-KR" altLang="en-US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endParaRPr>
                </a:p>
              </p:txBody>
            </p:sp>
          </p:grpSp>
          <p:grpSp>
            <p:nvGrpSpPr>
              <p:cNvPr id="38" name="그룹 47"/>
              <p:cNvGrpSpPr/>
              <p:nvPr/>
            </p:nvGrpSpPr>
            <p:grpSpPr>
              <a:xfrm>
                <a:off x="4507809" y="3994875"/>
                <a:ext cx="2990852" cy="400110"/>
                <a:chOff x="718518" y="2962832"/>
                <a:chExt cx="2990852" cy="400110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817079" y="2962832"/>
                  <a:ext cx="2892291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 lvl="0">
                    <a:defRPr lang="ko-KR" altLang="en-US"/>
                  </a:pPr>
                  <a:r>
                    <a:rPr lang="ko-KR" altLang="en-US" sz="2000" spc="-150" err="1">
                      <a:latin typeface="a옛날사진관3"/>
                      <a:ea typeface="a옛날사진관3"/>
                    </a:rPr>
                    <a:t>양대리그</a:t>
                  </a:r>
                  <a:r>
                    <a:rPr lang="ko-KR" altLang="en-US" sz="2000" spc="-150" dirty="0">
                      <a:latin typeface="a옛날사진관3"/>
                      <a:ea typeface="a옛날사진관3"/>
                    </a:rPr>
                    <a:t> 체제 </a:t>
                  </a:r>
                  <a:endParaRPr lang="ko-KR" altLang="en-US" sz="2000" b="0" spc="-150" dirty="0">
                    <a:latin typeface="a옛날사진관3"/>
                    <a:ea typeface="a옛날사진관3"/>
                  </a:endParaRPr>
                </a:p>
              </p:txBody>
            </p:sp>
            <p:sp>
              <p:nvSpPr>
                <p:cNvPr id="47" name="타원 46"/>
                <p:cNvSpPr/>
                <p:nvPr/>
              </p:nvSpPr>
              <p:spPr>
                <a:xfrm>
                  <a:off x="718518" y="3135687"/>
                  <a:ext cx="114300" cy="114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grpSp>
            <p:nvGrpSpPr>
              <p:cNvPr id="39" name="그룹 50"/>
              <p:cNvGrpSpPr/>
              <p:nvPr/>
            </p:nvGrpSpPr>
            <p:grpSpPr>
              <a:xfrm>
                <a:off x="5520668" y="4479198"/>
                <a:ext cx="1478936" cy="369332"/>
                <a:chOff x="1085851" y="3987284"/>
                <a:chExt cx="1478936" cy="369332"/>
              </a:xfrm>
            </p:grpSpPr>
            <p:cxnSp>
              <p:nvCxnSpPr>
                <p:cNvPr id="43" name="직선 연결선 42"/>
                <p:cNvCxnSpPr/>
                <p:nvPr/>
              </p:nvCxnSpPr>
              <p:spPr>
                <a:xfrm>
                  <a:off x="1085851" y="4013086"/>
                  <a:ext cx="0" cy="1588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직선 연결선 43"/>
                <p:cNvCxnSpPr/>
                <p:nvPr/>
              </p:nvCxnSpPr>
              <p:spPr>
                <a:xfrm>
                  <a:off x="1085851" y="4171950"/>
                  <a:ext cx="37147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457324" y="3987284"/>
                  <a:ext cx="1107463" cy="3693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scene3d>
                  <a:camera prst="obliqueTopLeft"/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 algn="ctr">
                    <a:defRPr lang="ko-KR" altLang="en-US"/>
                  </a:pPr>
                  <a:r>
                    <a:rPr lang="ko-KR" altLang="en-US" spc="-150">
                      <a:solidFill>
                        <a:schemeClr val="bg1"/>
                      </a:solidFill>
                      <a:latin typeface="a옛날사진관3"/>
                      <a:ea typeface="a옛날사진관3"/>
                    </a:rPr>
                    <a:t>발전 효과</a:t>
                  </a:r>
                  <a:endParaRPr lang="ko-KR" altLang="en-US" b="0" spc="-150">
                    <a:solidFill>
                      <a:schemeClr val="bg1"/>
                    </a:solidFill>
                    <a:latin typeface="a옛날사진관3"/>
                    <a:ea typeface="a옛날사진관3"/>
                  </a:endParaRPr>
                </a:p>
              </p:txBody>
            </p:sp>
          </p:grpSp>
          <p:grpSp>
            <p:nvGrpSpPr>
              <p:cNvPr id="40" name="그룹 72"/>
              <p:cNvGrpSpPr/>
              <p:nvPr/>
            </p:nvGrpSpPr>
            <p:grpSpPr>
              <a:xfrm>
                <a:off x="2371829" y="5201230"/>
                <a:ext cx="1968256" cy="200055"/>
                <a:chOff x="2371829" y="5201230"/>
                <a:chExt cx="1968256" cy="200055"/>
              </a:xfrm>
            </p:grpSpPr>
            <p:cxnSp>
              <p:nvCxnSpPr>
                <p:cNvPr id="41" name="직선 연결선 40"/>
                <p:cNvCxnSpPr/>
                <p:nvPr/>
              </p:nvCxnSpPr>
              <p:spPr>
                <a:xfrm>
                  <a:off x="2386117" y="5201230"/>
                  <a:ext cx="0" cy="200055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41"/>
                <p:cNvCxnSpPr/>
                <p:nvPr/>
              </p:nvCxnSpPr>
              <p:spPr>
                <a:xfrm>
                  <a:off x="2371829" y="5401285"/>
                  <a:ext cx="1968256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6" name="타원 85"/>
          <p:cNvSpPr/>
          <p:nvPr/>
        </p:nvSpPr>
        <p:spPr>
          <a:xfrm>
            <a:off x="725116" y="4221088"/>
            <a:ext cx="114300" cy="1143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75" name="그룹 74"/>
          <p:cNvGrpSpPr/>
          <p:nvPr/>
        </p:nvGrpSpPr>
        <p:grpSpPr>
          <a:xfrm>
            <a:off x="6154177" y="2467737"/>
            <a:ext cx="5615245" cy="3527963"/>
            <a:chOff x="6123697" y="2486025"/>
            <a:chExt cx="5615245" cy="3527963"/>
          </a:xfrm>
        </p:grpSpPr>
        <p:sp>
          <p:nvSpPr>
            <p:cNvPr id="76" name="TextBox 75"/>
            <p:cNvSpPr txBox="1"/>
            <p:nvPr/>
          </p:nvSpPr>
          <p:spPr>
            <a:xfrm>
              <a:off x="8093035" y="5613878"/>
              <a:ext cx="3645696" cy="400110"/>
            </a:xfrm>
            <a:prstGeom prst="rect">
              <a:avLst/>
            </a:prstGeom>
            <a:solidFill>
              <a:srgbClr val="7030A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경제화의 성장 단계</a:t>
              </a:r>
            </a:p>
          </p:txBody>
        </p:sp>
        <p:sp>
          <p:nvSpPr>
            <p:cNvPr id="77" name="직사각형 6"/>
            <p:cNvSpPr/>
            <p:nvPr/>
          </p:nvSpPr>
          <p:spPr>
            <a:xfrm>
              <a:off x="7790207" y="2486025"/>
              <a:ext cx="3948735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b="0" spc="-150" dirty="0">
                  <a:latin typeface="a옛날목욕탕L"/>
                  <a:ea typeface="a옛날목욕탕L"/>
                </a:rPr>
                <a:t>1980</a:t>
              </a:r>
              <a:r>
                <a:rPr lang="ko-KR" altLang="en-US" b="0" spc="-150" dirty="0">
                  <a:latin typeface="a옛날목욕탕L"/>
                  <a:ea typeface="a옛날목욕탕L"/>
                </a:rPr>
                <a:t>년대</a:t>
              </a:r>
              <a:r>
                <a:rPr lang="en-US" altLang="ko-KR" b="0" spc="-150" dirty="0">
                  <a:latin typeface="a옛날목욕탕L"/>
                  <a:ea typeface="a옛날목욕탕L"/>
                </a:rPr>
                <a:t>~2000</a:t>
              </a:r>
              <a:r>
                <a:rPr lang="ko-KR" altLang="en-US" b="0" spc="-150" dirty="0">
                  <a:latin typeface="a옛날목욕탕L"/>
                  <a:ea typeface="a옛날목욕탕L"/>
                </a:rPr>
                <a:t>년대 </a:t>
              </a:r>
            </a:p>
          </p:txBody>
        </p:sp>
        <p:cxnSp>
          <p:nvCxnSpPr>
            <p:cNvPr id="78" name="직선 연결선 77"/>
            <p:cNvCxnSpPr/>
            <p:nvPr/>
          </p:nvCxnSpPr>
          <p:spPr>
            <a:xfrm>
              <a:off x="8092313" y="2843213"/>
              <a:ext cx="0" cy="316002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11738732" y="2843213"/>
              <a:ext cx="0" cy="316002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그룹 57"/>
            <p:cNvGrpSpPr/>
            <p:nvPr/>
          </p:nvGrpSpPr>
          <p:grpSpPr>
            <a:xfrm>
              <a:off x="8232390" y="3049385"/>
              <a:ext cx="2628414" cy="400110"/>
              <a:chOff x="718518" y="2962832"/>
              <a:chExt cx="2628414" cy="400110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817080" y="2962832"/>
                <a:ext cx="2529852" cy="387235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2000" b="0" spc="-150">
                    <a:latin typeface="a옛날사진관3"/>
                    <a:ea typeface="a옛날사진관3"/>
                  </a:rPr>
                  <a:t>J</a:t>
                </a:r>
                <a:r>
                  <a:rPr lang="ko-KR" altLang="en-US" sz="2000" b="0" spc="-150">
                    <a:latin typeface="a옛날사진관3"/>
                    <a:ea typeface="a옛날사진관3"/>
                  </a:rPr>
                  <a:t>리그</a:t>
                </a:r>
                <a:r>
                  <a:rPr lang="en-US" altLang="ko-KR" sz="2000" b="0" spc="-150">
                    <a:latin typeface="a옛날사진관3"/>
                    <a:ea typeface="a옛날사진관3"/>
                  </a:rPr>
                  <a:t>(</a:t>
                </a:r>
                <a:r>
                  <a:rPr lang="ko-KR" altLang="en-US" sz="2000" b="0" spc="-150">
                    <a:latin typeface="a옛날사진관3"/>
                    <a:ea typeface="a옛날사진관3"/>
                  </a:rPr>
                  <a:t>프로 리그</a:t>
                </a:r>
                <a:r>
                  <a:rPr lang="en-US" altLang="ko-KR" sz="2000" b="0" spc="-150">
                    <a:latin typeface="a옛날사진관3"/>
                    <a:ea typeface="a옛날사진관3"/>
                  </a:rPr>
                  <a:t>)</a:t>
                </a:r>
                <a:r>
                  <a:rPr lang="ko-KR" altLang="en-US" sz="2000" b="0" spc="-150">
                    <a:latin typeface="a옛날사진관3"/>
                    <a:ea typeface="a옛날사진관3"/>
                  </a:rPr>
                  <a:t> 출범</a:t>
                </a:r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718518" y="3135687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81" name="그룹 60"/>
            <p:cNvGrpSpPr/>
            <p:nvPr/>
          </p:nvGrpSpPr>
          <p:grpSpPr>
            <a:xfrm>
              <a:off x="9245249" y="3471001"/>
              <a:ext cx="2270476" cy="369332"/>
              <a:chOff x="1085851" y="3987284"/>
              <a:chExt cx="2270476" cy="369332"/>
            </a:xfrm>
          </p:grpSpPr>
          <p:cxnSp>
            <p:nvCxnSpPr>
              <p:cNvPr id="93" name="직선 연결선 92"/>
              <p:cNvCxnSpPr/>
              <p:nvPr/>
            </p:nvCxnSpPr>
            <p:spPr>
              <a:xfrm>
                <a:off x="1085851" y="4013086"/>
                <a:ext cx="0" cy="158864"/>
              </a:xfrm>
              <a:prstGeom prst="line">
                <a:avLst/>
              </a:prstGeom>
              <a:ln w="19050">
                <a:solidFill>
                  <a:srgbClr val="00206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직선 연결선 93"/>
              <p:cNvCxnSpPr/>
              <p:nvPr/>
            </p:nvCxnSpPr>
            <p:spPr>
              <a:xfrm>
                <a:off x="1085851" y="4171950"/>
                <a:ext cx="37147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1457324" y="3987284"/>
                <a:ext cx="1899003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b="0" spc="-15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거대 자본의 유입</a:t>
                </a:r>
              </a:p>
            </p:txBody>
          </p:sp>
        </p:grpSp>
        <p:grpSp>
          <p:nvGrpSpPr>
            <p:cNvPr id="82" name="그룹 73"/>
            <p:cNvGrpSpPr/>
            <p:nvPr/>
          </p:nvGrpSpPr>
          <p:grpSpPr>
            <a:xfrm>
              <a:off x="6123697" y="5601340"/>
              <a:ext cx="1968256" cy="200055"/>
              <a:chOff x="2371829" y="5201230"/>
              <a:chExt cx="1968256" cy="200055"/>
            </a:xfrm>
          </p:grpSpPr>
          <p:cxnSp>
            <p:nvCxnSpPr>
              <p:cNvPr id="91" name="직선 연결선 90"/>
              <p:cNvCxnSpPr/>
              <p:nvPr/>
            </p:nvCxnSpPr>
            <p:spPr>
              <a:xfrm>
                <a:off x="2386117" y="5201230"/>
                <a:ext cx="0" cy="200055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/>
              <p:cNvCxnSpPr/>
              <p:nvPr/>
            </p:nvCxnSpPr>
            <p:spPr>
              <a:xfrm>
                <a:off x="2371829" y="5401285"/>
                <a:ext cx="1968256" cy="0"/>
              </a:xfrm>
              <a:prstGeom prst="line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그룹 76"/>
            <p:cNvGrpSpPr/>
            <p:nvPr/>
          </p:nvGrpSpPr>
          <p:grpSpPr>
            <a:xfrm>
              <a:off x="8232390" y="4077072"/>
              <a:ext cx="3408226" cy="1015663"/>
              <a:chOff x="718518" y="3011988"/>
              <a:chExt cx="3408226" cy="101566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817080" y="3011988"/>
                <a:ext cx="3309664" cy="1015663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ko-KR" altLang="en-US" sz="2000" spc="-150" dirty="0">
                    <a:latin typeface="a옛날사진관3"/>
                    <a:ea typeface="a옛날사진관3"/>
                  </a:rPr>
                  <a:t>한  일 월드컵공동개최</a:t>
                </a:r>
                <a:endParaRPr lang="en-US" altLang="ko-KR" sz="2000" spc="-150" dirty="0">
                  <a:latin typeface="a옛날사진관3"/>
                  <a:ea typeface="a옛날사진관3"/>
                </a:endParaRPr>
              </a:p>
              <a:p>
                <a:pPr lvl="0">
                  <a:defRPr lang="ko-KR" altLang="en-US"/>
                </a:pPr>
                <a:endParaRPr lang="en-US" altLang="ko-KR" sz="2000" b="0" spc="-150" dirty="0">
                  <a:latin typeface="a옛날사진관3"/>
                  <a:ea typeface="a옛날사진관3"/>
                </a:endParaRPr>
              </a:p>
              <a:p>
                <a:pPr lvl="0">
                  <a:defRPr lang="ko-KR" altLang="en-US"/>
                </a:pPr>
                <a:r>
                  <a:rPr lang="en-US" altLang="ko-KR" sz="2000" b="0" spc="-150" dirty="0" err="1">
                    <a:latin typeface="a옛날사진관3"/>
                    <a:ea typeface="a옛날사진관3"/>
                  </a:rPr>
                  <a:t>Wbc</a:t>
                </a:r>
                <a:r>
                  <a:rPr lang="en-US" altLang="ko-KR" sz="2000" b="0" spc="-150" dirty="0">
                    <a:latin typeface="a옛날사진관3"/>
                    <a:ea typeface="a옛날사진관3"/>
                  </a:rPr>
                  <a:t>, </a:t>
                </a:r>
                <a:r>
                  <a:rPr lang="ko-KR" altLang="en-US" sz="2000" b="0" spc="-150" dirty="0">
                    <a:latin typeface="a옛날사진관3"/>
                    <a:ea typeface="a옛날사진관3"/>
                  </a:rPr>
                  <a:t>올림픽국제대회 </a:t>
                </a:r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718518" y="3135687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84" name="그룹 79"/>
            <p:cNvGrpSpPr/>
            <p:nvPr/>
          </p:nvGrpSpPr>
          <p:grpSpPr>
            <a:xfrm>
              <a:off x="8959501" y="5085184"/>
              <a:ext cx="2508815" cy="369332"/>
              <a:chOff x="1085851" y="4622936"/>
              <a:chExt cx="2508815" cy="369332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1085851" y="4694944"/>
                <a:ext cx="0" cy="158864"/>
              </a:xfrm>
              <a:prstGeom prst="line">
                <a:avLst/>
              </a:prstGeom>
              <a:ln w="19050">
                <a:solidFill>
                  <a:srgbClr val="00206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>
                <a:off x="1085851" y="4838960"/>
                <a:ext cx="37147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462710" y="4622936"/>
                <a:ext cx="2131956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pc="-150" dirty="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우승</a:t>
                </a:r>
                <a:r>
                  <a:rPr lang="ko-KR" altLang="en-US" b="0" spc="-150" dirty="0">
                    <a:solidFill>
                      <a:schemeClr val="bg1"/>
                    </a:solidFill>
                    <a:latin typeface="a옛날사진관3"/>
                    <a:ea typeface="a옛날사진관3"/>
                  </a:rPr>
                  <a:t> 효과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9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299"/>
            <a:ext cx="569530" cy="909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순서도: 처리 11"/>
          <p:cNvSpPr/>
          <p:nvPr/>
        </p:nvSpPr>
        <p:spPr>
          <a:xfrm>
            <a:off x="1361696" y="2594240"/>
            <a:ext cx="950976" cy="390144"/>
          </a:xfrm>
          <a:prstGeom prst="flowChartProces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과거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575720" y="3192006"/>
            <a:ext cx="1697843" cy="1245105"/>
          </a:xfrm>
          <a:prstGeom prst="rect">
            <a:avLst/>
          </a:prstGeom>
          <a:ln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65659" y="3179456"/>
            <a:ext cx="1717972" cy="1257656"/>
          </a:xfrm>
          <a:prstGeom prst="rect">
            <a:avLst/>
          </a:prstGeom>
          <a:ln/>
        </p:spPr>
      </p:pic>
      <p:cxnSp>
        <p:nvCxnSpPr>
          <p:cNvPr id="20" name="직선 연결선 19"/>
          <p:cNvCxnSpPr/>
          <p:nvPr/>
        </p:nvCxnSpPr>
        <p:spPr>
          <a:xfrm>
            <a:off x="666752" y="1960256"/>
            <a:ext cx="12192" cy="37795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592320" y="1972448"/>
            <a:ext cx="24384" cy="376732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995424" y="3886592"/>
            <a:ext cx="402336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곱셈 기호 25"/>
          <p:cNvSpPr/>
          <p:nvPr/>
        </p:nvSpPr>
        <p:spPr>
          <a:xfrm>
            <a:off x="5807968" y="3429000"/>
            <a:ext cx="1219200" cy="877824"/>
          </a:xfrm>
          <a:prstGeom prst="mathMultiply">
            <a:avLst>
              <a:gd name="adj1" fmla="val 165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순서도: 처리 26"/>
          <p:cNvSpPr/>
          <p:nvPr/>
        </p:nvSpPr>
        <p:spPr>
          <a:xfrm>
            <a:off x="5951984" y="2534800"/>
            <a:ext cx="950976" cy="390144"/>
          </a:xfrm>
          <a:prstGeom prst="flowChartProces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과거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567953" y="2791584"/>
            <a:ext cx="1480374" cy="8534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" name="순서도: 처리 28"/>
          <p:cNvSpPr/>
          <p:nvPr/>
        </p:nvSpPr>
        <p:spPr>
          <a:xfrm>
            <a:off x="8904312" y="1268760"/>
            <a:ext cx="950976" cy="390144"/>
          </a:xfrm>
          <a:prstGeom prst="flowChartProces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현재</a:t>
            </a:r>
          </a:p>
        </p:txBody>
      </p:sp>
      <p:sp>
        <p:nvSpPr>
          <p:cNvPr id="32" name="순서도: 처리 31"/>
          <p:cNvSpPr/>
          <p:nvPr/>
        </p:nvSpPr>
        <p:spPr>
          <a:xfrm>
            <a:off x="4007768" y="2606808"/>
            <a:ext cx="950976" cy="390144"/>
          </a:xfrm>
          <a:prstGeom prst="flowChartProces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현재</a:t>
            </a:r>
          </a:p>
        </p:txBody>
      </p:sp>
      <p:sp>
        <p:nvSpPr>
          <p:cNvPr id="33" name="왼쪽 중괄호 32"/>
          <p:cNvSpPr/>
          <p:nvPr/>
        </p:nvSpPr>
        <p:spPr>
          <a:xfrm>
            <a:off x="7032104" y="1916832"/>
            <a:ext cx="341376" cy="3681984"/>
          </a:xfrm>
          <a:prstGeom prst="leftBrace">
            <a:avLst>
              <a:gd name="adj1" fmla="val 90476"/>
              <a:gd name="adj2" fmla="val 50000"/>
            </a:avLst>
          </a:prstGeom>
          <a:ln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" name="TextBox 12"/>
          <p:cNvSpPr txBox="1"/>
          <p:nvPr/>
        </p:nvSpPr>
        <p:spPr>
          <a:xfrm>
            <a:off x="1066081" y="4653136"/>
            <a:ext cx="1717551" cy="367425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0" spc="-150">
                <a:solidFill>
                  <a:schemeClr val="bg1"/>
                </a:solidFill>
                <a:latin typeface="a옛날사진관3"/>
                <a:ea typeface="a옛날사진관3"/>
              </a:rPr>
              <a:t>남성위주</a:t>
            </a:r>
          </a:p>
        </p:txBody>
      </p:sp>
      <p:pic>
        <p:nvPicPr>
          <p:cNvPr id="35" name="Picture 10" descr="우라와레즈 유니폼.png에 대한 이미지 검색결과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440"/>
          <a:stretch>
            <a:fillRect/>
          </a:stretch>
        </p:blipFill>
        <p:spPr>
          <a:xfrm>
            <a:off x="9984432" y="3789040"/>
            <a:ext cx="1347345" cy="1649315"/>
          </a:xfrm>
          <a:prstGeom prst="rect">
            <a:avLst/>
          </a:prstGeom>
          <a:noFill/>
        </p:spPr>
      </p:pic>
      <p:sp>
        <p:nvSpPr>
          <p:cNvPr id="36" name="TextBox 12"/>
          <p:cNvSpPr txBox="1"/>
          <p:nvPr/>
        </p:nvSpPr>
        <p:spPr>
          <a:xfrm>
            <a:off x="3586360" y="4653136"/>
            <a:ext cx="1717551" cy="367425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0" spc="-150">
                <a:solidFill>
                  <a:schemeClr val="bg1"/>
                </a:solidFill>
                <a:latin typeface="a옛날사진관3"/>
                <a:ea typeface="a옛날사진관3"/>
              </a:rPr>
              <a:t>연령별로 다양함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7705344" y="5671152"/>
            <a:ext cx="3580608" cy="367425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0" spc="-150" dirty="0">
                <a:solidFill>
                  <a:schemeClr val="bg1"/>
                </a:solidFill>
                <a:latin typeface="a옛날사진관3"/>
                <a:ea typeface="a옛날사진관3"/>
              </a:rPr>
              <a:t>마케팅  기술 효과 활성화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7" cstate="print"/>
          <a:stretch>
            <a:fillRect/>
          </a:stretch>
        </p:blipFill>
        <p:spPr>
          <a:xfrm>
            <a:off x="9064302" y="2492896"/>
            <a:ext cx="1496194" cy="1273115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10525424" y="1844824"/>
            <a:ext cx="1475232" cy="184404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9" cstate="print"/>
          <a:stretch>
            <a:fillRect/>
          </a:stretch>
        </p:blipFill>
        <p:spPr>
          <a:xfrm>
            <a:off x="7476105" y="4024678"/>
            <a:ext cx="1716239" cy="106050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4408058" y="874571"/>
            <a:ext cx="4929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 dirty="0">
                <a:latin typeface="a옛날목욕탕L" pitchFamily="18" charset="-127"/>
                <a:ea typeface="a옛날목욕탕L" pitchFamily="18" charset="-127"/>
              </a:rPr>
              <a:t>상업적 경제 효과</a:t>
            </a:r>
          </a:p>
        </p:txBody>
      </p:sp>
      <p:sp>
        <p:nvSpPr>
          <p:cNvPr id="38" name="오른쪽 대괄호 37"/>
          <p:cNvSpPr/>
          <p:nvPr/>
        </p:nvSpPr>
        <p:spPr>
          <a:xfrm>
            <a:off x="7359644" y="796412"/>
            <a:ext cx="457200" cy="884903"/>
          </a:xfrm>
          <a:prstGeom prst="righ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0" name="오른쪽 대괄호 39"/>
          <p:cNvSpPr/>
          <p:nvPr/>
        </p:nvSpPr>
        <p:spPr>
          <a:xfrm rot="10800000">
            <a:off x="4302792" y="789137"/>
            <a:ext cx="457200" cy="884903"/>
          </a:xfrm>
          <a:prstGeom prst="righ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/>
          <p:cNvSpPr/>
          <p:nvPr/>
        </p:nvSpPr>
        <p:spPr>
          <a:xfrm>
            <a:off x="342900" y="-165100"/>
            <a:ext cx="800100" cy="1435100"/>
          </a:xfrm>
          <a:prstGeom prst="roundRect">
            <a:avLst>
              <a:gd name="adj" fmla="val 16667"/>
            </a:avLst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310" y="241299"/>
            <a:ext cx="569530" cy="909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5400" b="1">
                <a:latin typeface="210 맨발의청춘 B"/>
                <a:ea typeface="210 맨발의청춘 B"/>
              </a:rPr>
              <a:t>3</a:t>
            </a:r>
            <a:endParaRPr lang="ko-KR" altLang="en-US" sz="2800" b="1">
              <a:latin typeface="210 맨발의청춘 B"/>
              <a:ea typeface="210 맨발의청춘 B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42999" y="174368"/>
            <a:ext cx="342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스포츠 경제발전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589" y="697588"/>
            <a:ext cx="8771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dirty="0"/>
              <a:t>구성원</a:t>
            </a:r>
          </a:p>
        </p:txBody>
      </p:sp>
      <p:sp>
        <p:nvSpPr>
          <p:cNvPr id="10" name="타원 9"/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그룹 10"/>
          <p:cNvGrpSpPr/>
          <p:nvPr/>
        </p:nvGrpSpPr>
        <p:grpSpPr>
          <a:xfrm>
            <a:off x="1271464" y="2264106"/>
            <a:ext cx="1928813" cy="3541158"/>
            <a:chOff x="396875" y="2527425"/>
            <a:chExt cx="1928813" cy="3541158"/>
          </a:xfrm>
        </p:grpSpPr>
        <p:pic>
          <p:nvPicPr>
            <p:cNvPr id="18" name="Picture 2" descr="관련 이미지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900" t="6380" r="10890" b="5520"/>
            <a:stretch>
              <a:fillRect/>
            </a:stretch>
          </p:blipFill>
          <p:spPr>
            <a:xfrm>
              <a:off x="396875" y="2527425"/>
              <a:ext cx="1928813" cy="3171826"/>
            </a:xfrm>
            <a:prstGeom prst="rect">
              <a:avLst/>
            </a:prstGeom>
            <a:noFill/>
          </p:spPr>
        </p:pic>
        <p:sp>
          <p:nvSpPr>
            <p:cNvPr id="19" name="TextBox 12"/>
            <p:cNvSpPr txBox="1"/>
            <p:nvPr/>
          </p:nvSpPr>
          <p:spPr>
            <a:xfrm>
              <a:off x="519528" y="5699251"/>
              <a:ext cx="180616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선수</a:t>
              </a:r>
            </a:p>
          </p:txBody>
        </p:sp>
      </p:grpSp>
      <p:grpSp>
        <p:nvGrpSpPr>
          <p:cNvPr id="21" name="그룹 16"/>
          <p:cNvGrpSpPr/>
          <p:nvPr/>
        </p:nvGrpSpPr>
        <p:grpSpPr>
          <a:xfrm>
            <a:off x="8688288" y="2273348"/>
            <a:ext cx="2800349" cy="3531916"/>
            <a:chOff x="7134222" y="2536667"/>
            <a:chExt cx="2800349" cy="3531916"/>
          </a:xfrm>
        </p:grpSpPr>
        <p:pic>
          <p:nvPicPr>
            <p:cNvPr id="22" name="Picture 10" descr="경기장 관리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4840" t="14020" r="39010" b="7140"/>
            <a:stretch>
              <a:fillRect/>
            </a:stretch>
          </p:blipFill>
          <p:spPr>
            <a:xfrm>
              <a:off x="7134222" y="2536667"/>
              <a:ext cx="2800349" cy="3162584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7631317" y="5699251"/>
              <a:ext cx="180616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경기장 관리 용역</a:t>
              </a:r>
            </a:p>
          </p:txBody>
        </p:sp>
      </p:grpSp>
      <p:graphicFrame>
        <p:nvGraphicFramePr>
          <p:cNvPr id="26" name="표 25"/>
          <p:cNvGraphicFramePr/>
          <p:nvPr/>
        </p:nvGraphicFramePr>
        <p:xfrm>
          <a:off x="5721081" y="1988840"/>
          <a:ext cx="662951" cy="367664"/>
        </p:xfrm>
        <a:graphic>
          <a:graphicData uri="http://schemas.openxmlformats.org/drawingml/2006/table">
            <a:tbl>
              <a:tblPr firstRow="1" bandRow="1"/>
              <a:tblGrid>
                <a:gridCol w="66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664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endParaRPr lang="ko-KR" altLang="en-US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</a:lnL>
                    <a:lnR w="9525" cap="flat" cmpd="sng" algn="ctr">
                      <a:noFill/>
                      <a:prstDash val="solid"/>
                      <a:round/>
                    </a:lnR>
                    <a:lnT w="9525" cap="flat" cmpd="sng" algn="ctr">
                      <a:noFill/>
                      <a:prstDash val="solid"/>
                      <a:round/>
                    </a:lnT>
                    <a:lnB w="9525" cap="flat" cmpd="sng" algn="ctr">
                      <a:noFill/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0" name="그룹 13"/>
          <p:cNvGrpSpPr/>
          <p:nvPr/>
        </p:nvGrpSpPr>
        <p:grpSpPr>
          <a:xfrm>
            <a:off x="3863752" y="2154158"/>
            <a:ext cx="1806160" cy="3654186"/>
            <a:chOff x="2740230" y="2407843"/>
            <a:chExt cx="1806160" cy="3654186"/>
          </a:xfrm>
        </p:grpSpPr>
        <p:pic>
          <p:nvPicPr>
            <p:cNvPr id="31" name="Picture 2" descr="할릴호지치에 대한 이미지 검색결과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4380" r="29130"/>
            <a:stretch>
              <a:fillRect/>
            </a:stretch>
          </p:blipFill>
          <p:spPr>
            <a:xfrm>
              <a:off x="3114674" y="2407843"/>
              <a:ext cx="1114425" cy="3283360"/>
            </a:xfrm>
            <a:prstGeom prst="rect">
              <a:avLst/>
            </a:prstGeom>
            <a:noFill/>
          </p:spPr>
        </p:pic>
        <p:sp>
          <p:nvSpPr>
            <p:cNvPr id="32" name="TextBox 14"/>
            <p:cNvSpPr txBox="1"/>
            <p:nvPr/>
          </p:nvSpPr>
          <p:spPr>
            <a:xfrm>
              <a:off x="2740230" y="5699250"/>
              <a:ext cx="1806160" cy="362780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지도자</a:t>
              </a:r>
            </a:p>
          </p:txBody>
        </p:sp>
      </p:grpSp>
      <p:grpSp>
        <p:nvGrpSpPr>
          <p:cNvPr id="33" name="그룹 15"/>
          <p:cNvGrpSpPr/>
          <p:nvPr/>
        </p:nvGrpSpPr>
        <p:grpSpPr>
          <a:xfrm>
            <a:off x="6450080" y="2276872"/>
            <a:ext cx="1806160" cy="3521948"/>
            <a:chOff x="4807155" y="2527425"/>
            <a:chExt cx="1806160" cy="3521948"/>
          </a:xfrm>
        </p:grpSpPr>
        <p:pic>
          <p:nvPicPr>
            <p:cNvPr id="34" name="Picture 6" descr="안정환 해설에 대한 이미지 검색결과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48930" t="12670" r="11170"/>
            <a:stretch>
              <a:fillRect/>
            </a:stretch>
          </p:blipFill>
          <p:spPr>
            <a:xfrm>
              <a:off x="5347789" y="2527425"/>
              <a:ext cx="889066" cy="3058988"/>
            </a:xfrm>
            <a:prstGeom prst="rect">
              <a:avLst/>
            </a:prstGeom>
            <a:noFill/>
          </p:spPr>
        </p:pic>
        <p:sp>
          <p:nvSpPr>
            <p:cNvPr id="35" name="TextBox 18"/>
            <p:cNvSpPr txBox="1"/>
            <p:nvPr/>
          </p:nvSpPr>
          <p:spPr>
            <a:xfrm>
              <a:off x="4807155" y="5691203"/>
              <a:ext cx="1806160" cy="358170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b="0" spc="-150">
                  <a:solidFill>
                    <a:schemeClr val="bg1"/>
                  </a:solidFill>
                  <a:latin typeface="a옛날사진관3"/>
                  <a:ea typeface="a옛날사진관3"/>
                </a:rPr>
                <a:t>해설자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89237" y="1628800"/>
            <a:ext cx="446723" cy="417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200" b="0" spc="-150">
                <a:solidFill>
                  <a:schemeClr val="bg1"/>
                </a:solidFill>
                <a:latin typeface="a옛날사진관3"/>
                <a:ea typeface="a옛날사진관3"/>
              </a:rPr>
              <a:t>거</a:t>
            </a:r>
            <a:endParaRPr lang="ko-KR" altLang="en-US"/>
          </a:p>
        </p:txBody>
      </p:sp>
      <p:sp>
        <p:nvSpPr>
          <p:cNvPr id="37" name="순서도: 처리 11"/>
          <p:cNvSpPr/>
          <p:nvPr/>
        </p:nvSpPr>
        <p:spPr>
          <a:xfrm>
            <a:off x="1328600" y="1484784"/>
            <a:ext cx="950976" cy="390144"/>
          </a:xfrm>
          <a:prstGeom prst="flowChartProces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과거</a:t>
            </a:r>
          </a:p>
        </p:txBody>
      </p:sp>
      <p:sp>
        <p:nvSpPr>
          <p:cNvPr id="38" name="TextBox 15"/>
          <p:cNvSpPr txBox="1"/>
          <p:nvPr/>
        </p:nvSpPr>
        <p:spPr>
          <a:xfrm>
            <a:off x="1775520" y="1484784"/>
            <a:ext cx="2480159" cy="42363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200" b="0" spc="-150">
                <a:latin typeface="a옛날사진관3"/>
                <a:ea typeface="a옛날사진관3"/>
              </a:rPr>
              <a:t>단순함</a:t>
            </a:r>
          </a:p>
        </p:txBody>
      </p:sp>
    </p:spTree>
    <p:extLst>
      <p:ext uri="{BB962C8B-B14F-4D97-AF65-F5344CB8AC3E}">
        <p14:creationId xmlns:p14="http://schemas.microsoft.com/office/powerpoint/2010/main" val="219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304</Words>
  <Application>Microsoft Office PowerPoint</Application>
  <PresentationFormat>와이드스크린</PresentationFormat>
  <Paragraphs>135</Paragraphs>
  <Slides>11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210 맨발의청춘 B</vt:lpstr>
      <vt:lpstr>a옛날목욕탕L</vt:lpstr>
      <vt:lpstr>a옛날사진관3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76</cp:revision>
  <dcterms:created xsi:type="dcterms:W3CDTF">2017-09-14T12:59:06Z</dcterms:created>
  <dcterms:modified xsi:type="dcterms:W3CDTF">2017-10-11T15:17:09Z</dcterms:modified>
</cp:coreProperties>
</file>