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75" r:id="rId13"/>
    <p:sldId id="265" r:id="rId14"/>
    <p:sldId id="266" r:id="rId15"/>
    <p:sldId id="267" r:id="rId16"/>
    <p:sldId id="268" r:id="rId17"/>
    <p:sldId id="269" r:id="rId18"/>
    <p:sldId id="276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840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E3001-7DBC-412D-A830-EF94B354E6FD}" type="datetimeFigureOut">
              <a:rPr lang="ko-KR" altLang="en-US" smtClean="0"/>
              <a:pPr/>
              <a:t>2018-04-08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BCBDA-B195-434C-9BE7-ECBBDFCC3E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E340086-3214-4ABA-A433-02DC870E0DF6}" type="slidenum">
              <a:rPr lang="ko-KR" altLang="en-US"/>
              <a:pPr lvl="0">
                <a:defRPr lang="ko-KR" altLang="en-US"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4/8/2018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terms.naver.com/imageDetail.nhn?docId=2180391&amp;imageUrl=http://dbscthumb.phinf.naver.net/2792_000_1/20140930135308526_6FSBHQEVU.jpg/eb66_1109_i1.jpg?type=m4500_4500_fst&amp;wm=N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CYwJaO88mm4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youtu.be/_22Qo9m8qy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763688" y="0"/>
            <a:ext cx="3888432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1988840"/>
            <a:ext cx="3488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 문학</a:t>
            </a:r>
            <a:endParaRPr lang="en-US" altLang="ko-KR" sz="80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0688"/>
            <a:ext cx="1339613" cy="1084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직사각형 24"/>
          <p:cNvSpPr/>
          <p:nvPr/>
        </p:nvSpPr>
        <p:spPr>
          <a:xfrm>
            <a:off x="1691680" y="4797152"/>
            <a:ext cx="4032448" cy="1571294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pPr algn="ctr"/>
            <a:r>
              <a:rPr lang="ko-KR" altLang="en-US" sz="4800" b="1" dirty="0" smtClean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불어불문학과</a:t>
            </a:r>
            <a:endParaRPr lang="en-US" altLang="ko-KR" sz="4800" b="1" dirty="0" smtClean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sz="4800" b="1" dirty="0" smtClean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최해림</a:t>
            </a:r>
            <a:endParaRPr lang="ko-KR" altLang="en-US" sz="4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627784" y="0"/>
            <a:ext cx="2488423" cy="962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199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227" y="357629"/>
            <a:ext cx="8721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중세시대의 문학</a:t>
            </a:r>
            <a:endParaRPr lang="en-US" altLang="ko-KR" sz="44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195916" y="1114592"/>
            <a:ext cx="7525855" cy="962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9" y="343113"/>
            <a:ext cx="548061" cy="6679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3570" y="2746663"/>
            <a:ext cx="7877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왕조 문화 퇴색</a:t>
            </a:r>
            <a:r>
              <a:rPr lang="en-US" altLang="ko-KR" sz="3200" b="1" dirty="0" smtClean="0"/>
              <a:t>.</a:t>
            </a: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고토바천황</a:t>
            </a: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와카장려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</a:t>
            </a:r>
            <a:r>
              <a:rPr lang="ko-KR" altLang="en-US" sz="3200" b="1" dirty="0" err="1" smtClean="0"/>
              <a:t>칙찬</a:t>
            </a: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와카집</a:t>
            </a:r>
            <a:r>
              <a:rPr lang="ko-KR" altLang="en-US" sz="3200" b="1" dirty="0" smtClean="0"/>
              <a:t> </a:t>
            </a:r>
            <a:r>
              <a:rPr lang="en-US" altLang="ko-KR" sz="3200" b="1" dirty="0" smtClean="0"/>
              <a:t>[</a:t>
            </a:r>
            <a:r>
              <a:rPr lang="ko-KR" altLang="en-US" sz="3200" b="1" dirty="0" err="1" smtClean="0"/>
              <a:t>신코킨</a:t>
            </a: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와카슈</a:t>
            </a:r>
            <a:r>
              <a:rPr lang="en-US" altLang="ko-KR" sz="3200" b="1" dirty="0" smtClean="0"/>
              <a:t>]</a:t>
            </a:r>
          </a:p>
          <a:p>
            <a:r>
              <a:rPr lang="en-US" altLang="ko-KR" sz="3200" b="1" dirty="0" smtClean="0"/>
              <a:t> But </a:t>
            </a:r>
            <a:r>
              <a:rPr lang="ko-KR" altLang="en-US" sz="3200" b="1" dirty="0" smtClean="0"/>
              <a:t>독창성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신선함 잃음 쇠퇴</a:t>
            </a:r>
            <a:r>
              <a:rPr lang="en-US" altLang="ko-KR" sz="3200" b="1" dirty="0" smtClean="0"/>
              <a:t>.</a:t>
            </a:r>
          </a:p>
          <a:p>
            <a:r>
              <a:rPr lang="en-US" altLang="ko-KR" sz="3200" b="1" dirty="0" smtClean="0"/>
              <a:t> </a:t>
            </a:r>
            <a:r>
              <a:rPr lang="ko-KR" altLang="en-US" sz="3200" b="1" dirty="0" err="1" smtClean="0"/>
              <a:t>렌카가</a:t>
            </a:r>
            <a:r>
              <a:rPr lang="ko-KR" altLang="en-US" sz="3200" b="1" dirty="0" smtClean="0"/>
              <a:t> 새로 떠오름</a:t>
            </a:r>
            <a:r>
              <a:rPr lang="en-US" altLang="ko-KR" sz="3200" b="1" dirty="0" smtClean="0"/>
              <a:t>.</a:t>
            </a:r>
          </a:p>
          <a:p>
            <a:r>
              <a:rPr lang="en-US" altLang="ko-KR" sz="3200" b="1" dirty="0" smtClean="0"/>
              <a:t>  </a:t>
            </a:r>
            <a:r>
              <a:rPr lang="ko-KR" altLang="en-US" sz="3200" b="1" dirty="0" smtClean="0"/>
              <a:t>무사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승려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민중</a:t>
            </a:r>
            <a:endParaRPr lang="ko-KR" alt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1227" y="1496978"/>
            <a:ext cx="872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 smtClean="0">
                <a:solidFill>
                  <a:srgbClr val="0000FF"/>
                </a:solidFill>
              </a:rPr>
              <a:t>와카</a:t>
            </a:r>
            <a:r>
              <a:rPr lang="ko-KR" altLang="en-US" sz="4000" b="1" dirty="0" err="1" smtClean="0"/>
              <a:t>에서</a:t>
            </a:r>
            <a:r>
              <a:rPr lang="ko-KR" altLang="en-US" sz="4000" b="1" dirty="0" smtClean="0"/>
              <a:t> </a:t>
            </a:r>
            <a:r>
              <a:rPr lang="ko-KR" altLang="en-US" sz="4000" b="1" dirty="0" err="1" smtClean="0">
                <a:solidFill>
                  <a:srgbClr val="0000FF"/>
                </a:solidFill>
              </a:rPr>
              <a:t>렌카</a:t>
            </a:r>
            <a:r>
              <a:rPr lang="ko-KR" altLang="en-US" sz="4000" b="1" dirty="0" err="1" smtClean="0"/>
              <a:t>로</a:t>
            </a:r>
            <a:endParaRPr lang="ko-KR" altLang="en-US" sz="40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755576" y="1484784"/>
            <a:ext cx="7704856" cy="4824536"/>
            <a:chOff x="1907704" y="-1854968"/>
            <a:chExt cx="7704856" cy="4824536"/>
          </a:xfrm>
        </p:grpSpPr>
        <p:sp>
          <p:nvSpPr>
            <p:cNvPr id="12" name="직사각형 11"/>
            <p:cNvSpPr/>
            <p:nvPr/>
          </p:nvSpPr>
          <p:spPr>
            <a:xfrm>
              <a:off x="1907704" y="-1854968"/>
              <a:ext cx="7704856" cy="482453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07704" y="-1136054"/>
              <a:ext cx="7704856" cy="338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err="1" smtClean="0">
                  <a:solidFill>
                    <a:srgbClr val="0000CC"/>
                  </a:solidFill>
                </a:rPr>
                <a:t>와카란</a:t>
              </a:r>
              <a:r>
                <a:rPr lang="en-US" altLang="ko-KR" sz="5400" b="1" dirty="0" smtClean="0">
                  <a:solidFill>
                    <a:srgbClr val="0000CC"/>
                  </a:solidFill>
                </a:rPr>
                <a:t>?</a:t>
              </a:r>
            </a:p>
            <a:p>
              <a:pPr algn="ctr"/>
              <a:r>
                <a:rPr lang="ko-KR" altLang="en-US" sz="4000" b="1" dirty="0" err="1" smtClean="0"/>
                <a:t>야마토우타</a:t>
              </a:r>
              <a:r>
                <a:rPr lang="en-US" altLang="ko-KR" sz="4000" b="1" dirty="0" smtClean="0"/>
                <a:t>(</a:t>
              </a:r>
              <a:r>
                <a:rPr lang="ko-KR" altLang="en-US" sz="4000" b="1" dirty="0" smtClean="0"/>
                <a:t>大和歌</a:t>
              </a:r>
              <a:r>
                <a:rPr lang="en-US" altLang="ko-KR" sz="4000" b="1" dirty="0" smtClean="0"/>
                <a:t>), </a:t>
              </a:r>
            </a:p>
            <a:p>
              <a:pPr algn="ctr"/>
              <a:r>
                <a:rPr lang="ko-KR" altLang="en-US" sz="4000" b="1" dirty="0" smtClean="0"/>
                <a:t>즉</a:t>
              </a:r>
              <a:r>
                <a:rPr lang="en-US" altLang="ko-KR" sz="4000" b="1" dirty="0" smtClean="0"/>
                <a:t>,</a:t>
              </a:r>
              <a:r>
                <a:rPr lang="ko-KR" altLang="en-US" sz="4000" b="1" dirty="0" smtClean="0"/>
                <a:t> 일본의 노래</a:t>
              </a:r>
              <a:r>
                <a:rPr lang="en-US" altLang="ko-KR" sz="4000" b="1" dirty="0" smtClean="0"/>
                <a:t>.</a:t>
              </a:r>
            </a:p>
            <a:p>
              <a:pPr algn="ctr"/>
              <a:r>
                <a:rPr lang="ko-KR" altLang="en-US" sz="4000" b="1" dirty="0" smtClean="0"/>
                <a:t>일본의 사계절과 </a:t>
              </a:r>
              <a:endParaRPr lang="en-US" altLang="ko-KR" sz="4000" b="1" dirty="0" smtClean="0"/>
            </a:p>
            <a:p>
              <a:pPr algn="ctr"/>
              <a:r>
                <a:rPr lang="ko-KR" altLang="en-US" sz="4000" b="1" dirty="0" smtClean="0"/>
                <a:t>남녀간의 사랑을 노래함</a:t>
              </a:r>
              <a:r>
                <a:rPr lang="en-US" altLang="ko-KR" sz="4000" b="1" dirty="0" smtClean="0"/>
                <a:t>.</a:t>
              </a: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55576" y="1484784"/>
            <a:ext cx="7704856" cy="4824536"/>
            <a:chOff x="899592" y="-702840"/>
            <a:chExt cx="7704856" cy="4824536"/>
          </a:xfrm>
        </p:grpSpPr>
        <p:sp>
          <p:nvSpPr>
            <p:cNvPr id="22" name="직사각형 21"/>
            <p:cNvSpPr/>
            <p:nvPr/>
          </p:nvSpPr>
          <p:spPr>
            <a:xfrm>
              <a:off x="899592" y="-702840"/>
              <a:ext cx="7704856" cy="482453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1600" y="-531440"/>
              <a:ext cx="7632848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err="1" smtClean="0">
                  <a:solidFill>
                    <a:srgbClr val="0000CC"/>
                  </a:solidFill>
                </a:rPr>
                <a:t>렌카란</a:t>
              </a:r>
              <a:r>
                <a:rPr lang="en-US" altLang="ko-KR" sz="5400" b="1" dirty="0" smtClean="0">
                  <a:solidFill>
                    <a:srgbClr val="0000CC"/>
                  </a:solidFill>
                </a:rPr>
                <a:t>?</a:t>
              </a:r>
            </a:p>
            <a:p>
              <a:pPr algn="ctr"/>
              <a:r>
                <a:rPr lang="ko-KR" altLang="en-US" sz="4000" b="1" dirty="0" err="1" smtClean="0"/>
                <a:t>와카</a:t>
              </a:r>
              <a:r>
                <a:rPr lang="en-US" altLang="ko-KR" sz="4000" b="1" dirty="0" smtClean="0"/>
                <a:t>(</a:t>
              </a:r>
              <a:r>
                <a:rPr lang="ko-KR" altLang="en-US" sz="4000" b="1" dirty="0" smtClean="0"/>
                <a:t>和歌</a:t>
              </a:r>
              <a:r>
                <a:rPr lang="en-US" altLang="ko-KR" sz="4000" b="1" dirty="0" smtClean="0"/>
                <a:t>)</a:t>
              </a:r>
              <a:r>
                <a:rPr lang="ko-KR" altLang="en-US" sz="4000" b="1" dirty="0" smtClean="0"/>
                <a:t>를 모태로 발달한 시의 형식</a:t>
              </a:r>
              <a:r>
                <a:rPr lang="en-US" altLang="ko-KR" sz="4000" b="1" dirty="0" smtClean="0"/>
                <a:t>.</a:t>
              </a:r>
              <a:r>
                <a:rPr lang="ko-KR" altLang="en-US" sz="4000" b="1" dirty="0" smtClean="0"/>
                <a:t> </a:t>
              </a:r>
              <a:endParaRPr lang="en-US" altLang="ko-KR" sz="4000" b="1" dirty="0" smtClean="0"/>
            </a:p>
            <a:p>
              <a:pPr algn="ctr"/>
              <a:r>
                <a:rPr lang="ko-KR" altLang="en-US" sz="4000" b="1" dirty="0" smtClean="0"/>
                <a:t>우아하고 아름다운 노래</a:t>
              </a:r>
              <a:r>
                <a:rPr lang="en-US" altLang="ko-KR" sz="4000" b="1" dirty="0" smtClean="0"/>
                <a:t>.</a:t>
              </a:r>
            </a:p>
            <a:p>
              <a:pPr algn="ctr"/>
              <a:r>
                <a:rPr lang="ko-KR" altLang="en-US" sz="4000" b="1" dirty="0" smtClean="0"/>
                <a:t>공동제작의 형식</a:t>
              </a:r>
              <a:r>
                <a:rPr lang="en-US" altLang="ko-KR" sz="4000" b="1" dirty="0" smtClean="0"/>
                <a:t>,</a:t>
              </a:r>
              <a:r>
                <a:rPr lang="ko-KR" altLang="en-US" sz="4000" b="1" dirty="0" smtClean="0"/>
                <a:t> 개인들의 독립성을 보장하면서도 전체적인 조화 추구</a:t>
              </a:r>
              <a:endParaRPr lang="en-US" altLang="ko-KR" sz="4000" b="1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11227" y="343113"/>
            <a:ext cx="8721551" cy="867758"/>
            <a:chOff x="211227" y="343113"/>
            <a:chExt cx="8721551" cy="867758"/>
          </a:xfrm>
        </p:grpSpPr>
        <p:sp>
          <p:nvSpPr>
            <p:cNvPr id="18" name="TextBox 17"/>
            <p:cNvSpPr txBox="1"/>
            <p:nvPr/>
          </p:nvSpPr>
          <p:spPr>
            <a:xfrm>
              <a:off x="211227" y="357629"/>
              <a:ext cx="87215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근세시대의 문학</a:t>
              </a:r>
              <a:endParaRPr lang="en-US" altLang="ko-KR" sz="4400" b="1" dirty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195916" y="1114592"/>
              <a:ext cx="7525855" cy="9627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29" y="343113"/>
              <a:ext cx="548061" cy="66793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03570" y="2636912"/>
            <a:ext cx="787753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-</a:t>
            </a:r>
            <a:r>
              <a:rPr lang="ko-KR" altLang="en-US" sz="3600" b="1" dirty="0" err="1" smtClean="0">
                <a:solidFill>
                  <a:srgbClr val="0000CC"/>
                </a:solidFill>
              </a:rPr>
              <a:t>조닌계급</a:t>
            </a:r>
            <a:r>
              <a:rPr lang="ko-KR" altLang="en-US" sz="3600" b="1" dirty="0" smtClean="0"/>
              <a:t> 등장</a:t>
            </a:r>
            <a:endParaRPr lang="en-US" altLang="ko-KR" sz="3600" b="1" dirty="0" smtClean="0"/>
          </a:p>
          <a:p>
            <a:r>
              <a:rPr lang="en-US" altLang="ko-KR" sz="3200" b="1" dirty="0" smtClean="0"/>
              <a:t> &lt;</a:t>
            </a:r>
            <a:r>
              <a:rPr lang="ko-KR" altLang="en-US" sz="3200" b="1" dirty="0" smtClean="0"/>
              <a:t>시장 경제 체제 부흥을 배경으로 삼아 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활약한 막강한 경제 세력</a:t>
            </a:r>
            <a:r>
              <a:rPr lang="en-US" altLang="ko-KR" sz="3200" b="1" dirty="0" smtClean="0"/>
              <a:t>&gt;</a:t>
            </a:r>
          </a:p>
          <a:p>
            <a:r>
              <a:rPr lang="en-US" altLang="ko-KR" sz="3200" b="1" dirty="0" smtClean="0"/>
              <a:t> -</a:t>
            </a:r>
            <a:r>
              <a:rPr lang="ko-KR" altLang="en-US" sz="3200" b="1" dirty="0" smtClean="0"/>
              <a:t>상인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농민들의 생활수준 향상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   </a:t>
            </a:r>
            <a:r>
              <a:rPr lang="ko-KR" altLang="en-US" sz="3200" b="1" dirty="0" smtClean="0"/>
              <a:t>문학적 견해가 넓어짐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시장성 높은 문학작품이 성행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 </a:t>
            </a:r>
            <a:r>
              <a:rPr lang="ko-KR" altLang="en-US" sz="3200" b="1" dirty="0" smtClean="0"/>
              <a:t>출판산업</a:t>
            </a:r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발달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문예 대중화</a:t>
            </a:r>
            <a:endParaRPr lang="ko-KR" alt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1227" y="1496978"/>
            <a:ext cx="872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/>
              <a:t>100</a:t>
            </a:r>
            <a:r>
              <a:rPr lang="ko-KR" altLang="en-US" sz="4000" b="1" dirty="0" smtClean="0"/>
              <a:t>년에 걸친 전란 후 </a:t>
            </a:r>
            <a:r>
              <a:rPr lang="ko-KR" altLang="en-US" sz="4000" b="1" dirty="0" err="1" smtClean="0">
                <a:solidFill>
                  <a:srgbClr val="0000CC"/>
                </a:solidFill>
              </a:rPr>
              <a:t>에도막부</a:t>
            </a:r>
            <a:r>
              <a:rPr lang="ko-KR" altLang="en-US" sz="4000" b="1" dirty="0" smtClean="0">
                <a:solidFill>
                  <a:srgbClr val="0000CC"/>
                </a:solidFill>
              </a:rPr>
              <a:t> </a:t>
            </a:r>
            <a:r>
              <a:rPr lang="ko-KR" altLang="en-US" sz="4000" b="1" dirty="0" smtClean="0"/>
              <a:t>수립</a:t>
            </a:r>
            <a:endParaRPr lang="ko-KR" altLang="en-US" sz="4000" b="1" dirty="0"/>
          </a:p>
        </p:txBody>
      </p:sp>
      <p:sp>
        <p:nvSpPr>
          <p:cNvPr id="20" name="오른쪽 화살표 19"/>
          <p:cNvSpPr/>
          <p:nvPr/>
        </p:nvSpPr>
        <p:spPr>
          <a:xfrm>
            <a:off x="1115616" y="4725144"/>
            <a:ext cx="936104" cy="50405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1115616" y="5661248"/>
            <a:ext cx="936104" cy="50405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11227" y="343113"/>
            <a:ext cx="8721551" cy="867758"/>
            <a:chOff x="211227" y="343113"/>
            <a:chExt cx="8721551" cy="867758"/>
          </a:xfrm>
        </p:grpSpPr>
        <p:sp>
          <p:nvSpPr>
            <p:cNvPr id="18" name="TextBox 17"/>
            <p:cNvSpPr txBox="1"/>
            <p:nvPr/>
          </p:nvSpPr>
          <p:spPr>
            <a:xfrm>
              <a:off x="211227" y="357629"/>
              <a:ext cx="87215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근세시대의 문학</a:t>
              </a:r>
              <a:endParaRPr lang="en-US" altLang="ko-KR" sz="4400" b="1" dirty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195916" y="1114592"/>
              <a:ext cx="7525855" cy="9627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29" y="343113"/>
              <a:ext cx="548061" cy="66793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51520" y="2746663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성</a:t>
            </a: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性</a:t>
            </a:r>
            <a:r>
              <a:rPr lang="en-US" altLang="ko-KR" sz="3200" b="1" dirty="0" smtClean="0"/>
              <a:t>)</a:t>
            </a:r>
            <a:r>
              <a:rPr lang="ko-KR" altLang="en-US" sz="3200" b="1" dirty="0" smtClean="0"/>
              <a:t>과 금전 관련하여 유머러스하게 집필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흥미로운 삽화가 들어간 대중소설이 주류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-</a:t>
            </a:r>
            <a:r>
              <a:rPr lang="ko-KR" altLang="en-US" sz="3200" b="1" dirty="0" err="1" smtClean="0"/>
              <a:t>하이카이가</a:t>
            </a:r>
            <a:r>
              <a:rPr lang="ko-KR" altLang="en-US" sz="3200" b="1" dirty="0" smtClean="0"/>
              <a:t> 성행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주로 자연과 서민들의 생활을 그려냄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국학자들의 대거 등장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</a:t>
            </a:r>
            <a:r>
              <a:rPr lang="ko-KR" altLang="en-US" sz="3200" b="1" dirty="0" smtClean="0"/>
              <a:t>일본 고유의 세계관을 밝히려 함</a:t>
            </a:r>
            <a:endParaRPr lang="en-US" altLang="ko-KR" sz="3200" b="1" dirty="0" smtClean="0"/>
          </a:p>
          <a:p>
            <a:endParaRPr lang="ko-KR" alt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1227" y="1496978"/>
            <a:ext cx="872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 smtClean="0">
                <a:solidFill>
                  <a:srgbClr val="0000CC"/>
                </a:solidFill>
              </a:rPr>
              <a:t>하이카이</a:t>
            </a:r>
            <a:r>
              <a:rPr lang="en-US" altLang="ko-KR" sz="4000" b="1" dirty="0" smtClean="0">
                <a:solidFill>
                  <a:srgbClr val="0000CC"/>
                </a:solidFill>
              </a:rPr>
              <a:t>(</a:t>
            </a:r>
            <a:r>
              <a:rPr lang="ja-JP" altLang="en-US" sz="4000" b="1" dirty="0" smtClean="0">
                <a:solidFill>
                  <a:srgbClr val="0000CC"/>
                </a:solidFill>
              </a:rPr>
              <a:t>はいかい</a:t>
            </a:r>
            <a:r>
              <a:rPr lang="en-US" altLang="ja-JP" sz="4000" b="1" dirty="0" smtClean="0">
                <a:solidFill>
                  <a:srgbClr val="0000CC"/>
                </a:solidFill>
              </a:rPr>
              <a:t>)</a:t>
            </a:r>
            <a:r>
              <a:rPr lang="en-US" altLang="ja-JP" sz="4000" b="1" dirty="0" smtClean="0"/>
              <a:t> </a:t>
            </a:r>
            <a:r>
              <a:rPr lang="ko-KR" altLang="en-US" sz="4000" b="1" dirty="0" err="1" smtClean="0"/>
              <a:t>단편시</a:t>
            </a:r>
            <a:r>
              <a:rPr lang="ko-KR" altLang="en-US" sz="4000" b="1" dirty="0" smtClean="0"/>
              <a:t> 형식 성행</a:t>
            </a:r>
            <a:endParaRPr lang="ko-KR" alt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22229" y="343113"/>
            <a:ext cx="8510546" cy="867758"/>
            <a:chOff x="422229" y="343113"/>
            <a:chExt cx="8510546" cy="867758"/>
          </a:xfrm>
        </p:grpSpPr>
        <p:sp>
          <p:nvSpPr>
            <p:cNvPr id="18" name="TextBox 17"/>
            <p:cNvSpPr txBox="1"/>
            <p:nvPr/>
          </p:nvSpPr>
          <p:spPr>
            <a:xfrm>
              <a:off x="1055245" y="343113"/>
              <a:ext cx="78775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근</a:t>
              </a:r>
              <a:r>
                <a:rPr lang="en-US" altLang="ko-KR" sz="4400" b="1" dirty="0" smtClean="0">
                  <a:ea typeface="더페이스샵 잉크립퀴드체"/>
                </a:rPr>
                <a:t> · </a:t>
              </a:r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현대 문학</a:t>
              </a:r>
              <a:endParaRPr lang="en-US" altLang="ko-KR" sz="4400" b="1" dirty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195916" y="1114592"/>
              <a:ext cx="7525855" cy="9627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29" y="343113"/>
              <a:ext cx="548061" cy="66793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51895" y="1457461"/>
            <a:ext cx="85105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/>
              <a:t>1. </a:t>
            </a:r>
            <a:r>
              <a:rPr lang="ko-KR" altLang="en-US" sz="3600" b="1" dirty="0" err="1" smtClean="0"/>
              <a:t>메이지시대</a:t>
            </a:r>
            <a:r>
              <a:rPr lang="en-US" altLang="ko-KR" sz="3600" b="1" dirty="0" smtClean="0"/>
              <a:t>: </a:t>
            </a:r>
            <a:r>
              <a:rPr lang="ko-KR" altLang="en-US" sz="3600" b="1" dirty="0" smtClean="0">
                <a:solidFill>
                  <a:srgbClr val="0000CC"/>
                </a:solidFill>
              </a:rPr>
              <a:t>서양화</a:t>
            </a:r>
            <a:r>
              <a:rPr lang="ko-KR" altLang="en-US" sz="3600" b="1" dirty="0" smtClean="0"/>
              <a:t> 물결 새시대 도래</a:t>
            </a:r>
            <a:endParaRPr lang="en-US" altLang="ko-KR" sz="3600" b="1" dirty="0" smtClean="0"/>
          </a:p>
          <a:p>
            <a:pPr algn="ctr"/>
            <a:r>
              <a:rPr lang="en-US" altLang="ko-KR" sz="3200" b="1" dirty="0" smtClean="0"/>
              <a:t>                   </a:t>
            </a:r>
            <a:endParaRPr lang="ko-KR" altLang="en-US" sz="3200" b="1" dirty="0"/>
          </a:p>
        </p:txBody>
      </p:sp>
      <p:pic>
        <p:nvPicPr>
          <p:cNvPr id="46082" name="Picture 2" descr="http://dbscthumb.phinf.naver.net/2906_000_1/20140702172024721_4PVJZ2OA1.jpg/z4_term98_i1.jpg?type=w450_f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896" y="2314655"/>
            <a:ext cx="3428016" cy="41293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69728" y="2743250"/>
            <a:ext cx="562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-</a:t>
            </a:r>
            <a:r>
              <a:rPr lang="ko-KR" altLang="en-US" sz="3200" b="1" dirty="0" smtClean="0">
                <a:solidFill>
                  <a:srgbClr val="0000CC"/>
                </a:solidFill>
              </a:rPr>
              <a:t>계몽기 문학 </a:t>
            </a:r>
            <a:r>
              <a:rPr lang="ko-KR" altLang="en-US" sz="3200" b="1" dirty="0" smtClean="0"/>
              <a:t>유행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계몽기 문학 대표 작품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:</a:t>
            </a:r>
            <a:r>
              <a:rPr lang="ko-KR" altLang="en-US" sz="3200" b="1" dirty="0" smtClean="0">
                <a:solidFill>
                  <a:srgbClr val="0000CC"/>
                </a:solidFill>
              </a:rPr>
              <a:t>자유</a:t>
            </a:r>
            <a:r>
              <a:rPr lang="en-US" altLang="ko-KR" sz="3200" b="1" dirty="0" smtClean="0"/>
              <a:t>,</a:t>
            </a:r>
            <a:r>
              <a:rPr lang="en-US" altLang="ko-KR" sz="3200" b="1" dirty="0" smtClean="0">
                <a:solidFill>
                  <a:srgbClr val="0000CC"/>
                </a:solidFill>
              </a:rPr>
              <a:t> </a:t>
            </a:r>
            <a:r>
              <a:rPr lang="ko-KR" altLang="en-US" sz="3200" b="1" dirty="0" smtClean="0">
                <a:solidFill>
                  <a:srgbClr val="0000CC"/>
                </a:solidFill>
              </a:rPr>
              <a:t>평등</a:t>
            </a:r>
            <a:r>
              <a:rPr lang="ko-KR" altLang="en-US" sz="3200" b="1" dirty="0" smtClean="0"/>
              <a:t>을 소재로 한</a:t>
            </a:r>
            <a:endParaRPr lang="en-US" altLang="ko-KR" sz="3200" b="1" dirty="0" smtClean="0"/>
          </a:p>
          <a:p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후쿠자와유키지의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[</a:t>
            </a:r>
            <a:r>
              <a:rPr lang="ko-KR" altLang="en-US" sz="3200" b="1" dirty="0" smtClean="0"/>
              <a:t>학문의 권장</a:t>
            </a:r>
            <a:r>
              <a:rPr lang="en-US" altLang="ko-KR" sz="3200" b="1" dirty="0" smtClean="0"/>
              <a:t>]</a:t>
            </a:r>
            <a:endParaRPr lang="ko-KR" alt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22229" y="343113"/>
            <a:ext cx="8510546" cy="867758"/>
            <a:chOff x="422229" y="343113"/>
            <a:chExt cx="8510546" cy="867758"/>
          </a:xfrm>
        </p:grpSpPr>
        <p:sp>
          <p:nvSpPr>
            <p:cNvPr id="18" name="TextBox 17"/>
            <p:cNvSpPr txBox="1"/>
            <p:nvPr/>
          </p:nvSpPr>
          <p:spPr>
            <a:xfrm>
              <a:off x="1055245" y="343113"/>
              <a:ext cx="78775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근</a:t>
              </a:r>
              <a:r>
                <a:rPr lang="en-US" altLang="ko-KR" sz="4400" b="1" dirty="0" smtClean="0">
                  <a:ea typeface="더페이스샵 잉크립퀴드체"/>
                </a:rPr>
                <a:t> · </a:t>
              </a:r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현대 문학</a:t>
              </a:r>
              <a:endParaRPr lang="en-US" altLang="ko-KR" sz="4400" b="1" dirty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195916" y="1114592"/>
              <a:ext cx="7525855" cy="9627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29" y="343113"/>
              <a:ext cx="548061" cy="66793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139952" y="3034695"/>
            <a:ext cx="4860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작가 주변의 일들로</a:t>
            </a:r>
            <a:endParaRPr lang="en-US" altLang="ko-KR" sz="4000" b="1" dirty="0" smtClean="0"/>
          </a:p>
          <a:p>
            <a:r>
              <a:rPr lang="ko-KR" altLang="en-US" sz="4000" b="1" dirty="0" smtClean="0"/>
              <a:t> 만 구성 </a:t>
            </a:r>
            <a:endParaRPr lang="en-US" altLang="ko-KR" sz="4000" b="1" dirty="0" smtClean="0"/>
          </a:p>
          <a:p>
            <a:r>
              <a:rPr lang="ko-KR" altLang="en-US" sz="4000" b="1" dirty="0" smtClean="0"/>
              <a:t> </a:t>
            </a:r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독특한 </a:t>
            </a:r>
            <a:r>
              <a:rPr lang="ko-KR" altLang="en-US" sz="4000" b="1" dirty="0" smtClean="0"/>
              <a:t>소설형식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 </a:t>
            </a:r>
            <a:r>
              <a:rPr lang="ko-KR" altLang="en-US" sz="4000" b="1" dirty="0" smtClean="0"/>
              <a:t>구축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 -</a:t>
            </a:r>
            <a:r>
              <a:rPr lang="ko-KR" altLang="en-US" sz="4000" b="1" dirty="0" err="1" smtClean="0"/>
              <a:t>우노고지</a:t>
            </a:r>
            <a:endParaRPr lang="ko-KR" altLang="en-US" sz="4000" b="1" dirty="0"/>
          </a:p>
        </p:txBody>
      </p:sp>
      <p:pic>
        <p:nvPicPr>
          <p:cNvPr id="44034" name="Picture 2" descr="창고 안 - 우노 고지(宇野浩二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92896"/>
            <a:ext cx="3672408" cy="396043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79512" y="1314634"/>
            <a:ext cx="9145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2. </a:t>
            </a:r>
            <a:r>
              <a:rPr lang="ko-KR" altLang="en-US" sz="3600" b="1" dirty="0" err="1" smtClean="0"/>
              <a:t>다이쇼시대</a:t>
            </a:r>
            <a:r>
              <a:rPr lang="en-US" altLang="ko-KR" sz="3600" b="1" dirty="0" smtClean="0"/>
              <a:t>: ‘</a:t>
            </a:r>
            <a:r>
              <a:rPr lang="ko-KR" altLang="en-US" sz="3600" b="1" dirty="0" smtClean="0"/>
              <a:t>나</a:t>
            </a:r>
            <a:r>
              <a:rPr lang="en-US" altLang="ko-KR" sz="3600" b="1" dirty="0" smtClean="0"/>
              <a:t>’</a:t>
            </a:r>
            <a:r>
              <a:rPr lang="ko-KR" altLang="en-US" sz="3600" b="1" dirty="0" smtClean="0"/>
              <a:t>를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주인공으로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등장시킨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                    </a:t>
            </a:r>
            <a:r>
              <a:rPr lang="ko-KR" altLang="en-US" sz="3600" b="1" dirty="0" smtClean="0"/>
              <a:t>사소설 등장</a:t>
            </a:r>
            <a:endParaRPr lang="en-US" altLang="ko-KR" sz="3600" b="1" dirty="0" smtClean="0"/>
          </a:p>
          <a:p>
            <a:endParaRPr lang="ko-KR" altLang="en-US" sz="3600" dirty="0"/>
          </a:p>
        </p:txBody>
      </p:sp>
      <p:grpSp>
        <p:nvGrpSpPr>
          <p:cNvPr id="21" name="그룹 20"/>
          <p:cNvGrpSpPr/>
          <p:nvPr/>
        </p:nvGrpSpPr>
        <p:grpSpPr>
          <a:xfrm>
            <a:off x="323528" y="2492896"/>
            <a:ext cx="8568952" cy="4032448"/>
            <a:chOff x="323528" y="2492896"/>
            <a:chExt cx="8568952" cy="4032448"/>
          </a:xfrm>
        </p:grpSpPr>
        <p:sp>
          <p:nvSpPr>
            <p:cNvPr id="14" name="직사각형 13"/>
            <p:cNvSpPr/>
            <p:nvPr/>
          </p:nvSpPr>
          <p:spPr>
            <a:xfrm>
              <a:off x="323528" y="2492896"/>
              <a:ext cx="8568952" cy="40324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3528" y="3068960"/>
              <a:ext cx="856895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smtClean="0">
                  <a:latin typeface="+mn-ea"/>
                </a:rPr>
                <a:t>창고 안</a:t>
              </a:r>
              <a:r>
                <a:rPr lang="en-US" altLang="ko-KR" sz="3200" b="1" dirty="0" smtClean="0">
                  <a:latin typeface="+mn-ea"/>
                </a:rPr>
                <a:t>(</a:t>
              </a:r>
              <a:r>
                <a:rPr lang="ja-JP" altLang="en-US" sz="3200" b="1" dirty="0" smtClean="0">
                  <a:latin typeface="+mn-ea"/>
                </a:rPr>
                <a:t>蔵</a:t>
              </a:r>
              <a:r>
                <a:rPr lang="ja-JP" altLang="en-US" sz="3200" b="1" dirty="0" smtClean="0">
                  <a:latin typeface="+mn-ea"/>
                </a:rPr>
                <a:t>の中</a:t>
              </a:r>
              <a:r>
                <a:rPr lang="en-US" altLang="ja-JP" sz="3200" b="1" dirty="0" smtClean="0">
                  <a:latin typeface="+mn-ea"/>
                </a:rPr>
                <a:t>, </a:t>
              </a:r>
              <a:r>
                <a:rPr lang="ja-JP" altLang="en-US" sz="3200" b="1" dirty="0" smtClean="0">
                  <a:latin typeface="+mn-ea"/>
                </a:rPr>
                <a:t>くらのな</a:t>
              </a:r>
              <a:r>
                <a:rPr lang="ja-JP" altLang="en-US" sz="3200" b="1" dirty="0" smtClean="0">
                  <a:latin typeface="+mn-ea"/>
                </a:rPr>
                <a:t>か</a:t>
              </a:r>
              <a:r>
                <a:rPr lang="en-US" altLang="ja-JP" sz="3200" b="1" dirty="0" smtClean="0">
                  <a:latin typeface="+mn-ea"/>
                </a:rPr>
                <a:t>)</a:t>
              </a:r>
            </a:p>
            <a:p>
              <a:r>
                <a:rPr lang="en-US" altLang="ko-KR" sz="3200" b="1" dirty="0" smtClean="0"/>
                <a:t>-</a:t>
              </a:r>
              <a:r>
                <a:rPr lang="ko-KR" altLang="en-US" sz="3200" b="1" dirty="0" smtClean="0"/>
                <a:t>내용</a:t>
              </a:r>
              <a:r>
                <a:rPr lang="en-US" altLang="ko-KR" sz="3200" b="1" dirty="0" smtClean="0"/>
                <a:t>:</a:t>
              </a:r>
              <a:r>
                <a:rPr lang="ko-KR" altLang="en-US" sz="3200" b="1" dirty="0" smtClean="0"/>
                <a:t>기모노와 </a:t>
              </a:r>
              <a:r>
                <a:rPr lang="ko-KR" altLang="en-US" sz="3200" b="1" dirty="0" smtClean="0"/>
                <a:t>여자를 좋아하는 소설가가 솔직하고 </a:t>
              </a:r>
              <a:r>
                <a:rPr lang="ko-KR" altLang="en-US" sz="3200" b="1" dirty="0" err="1" smtClean="0"/>
                <a:t>유머러스하게</a:t>
              </a:r>
              <a:r>
                <a:rPr lang="ko-KR" altLang="en-US" sz="3200" b="1" dirty="0" smtClean="0"/>
                <a:t> 들려주는 어리석고 허무한 자신의 인생 이야기</a:t>
              </a:r>
              <a:r>
                <a:rPr lang="en-US" altLang="ko-KR" sz="3200" b="1" dirty="0" smtClean="0"/>
                <a:t>.</a:t>
              </a:r>
            </a:p>
            <a:p>
              <a:r>
                <a:rPr lang="en-US" altLang="ko-KR" sz="3200" b="1" dirty="0" smtClean="0">
                  <a:latin typeface="+mn-ea"/>
                </a:rPr>
                <a:t>-</a:t>
              </a:r>
              <a:r>
                <a:rPr lang="ko-KR" altLang="en-US" sz="3200" b="1" dirty="0" smtClean="0">
                  <a:latin typeface="+mn-ea"/>
                </a:rPr>
                <a:t>특징</a:t>
              </a:r>
              <a:r>
                <a:rPr lang="en-US" altLang="ko-KR" sz="3200" b="1" dirty="0" smtClean="0">
                  <a:latin typeface="+mn-ea"/>
                </a:rPr>
                <a:t>: </a:t>
              </a:r>
              <a:r>
                <a:rPr lang="ko-KR" altLang="en-US" sz="3200" b="1" dirty="0" smtClean="0"/>
                <a:t>주인공의 만담이라도 하는 듯한 경쾌한 </a:t>
              </a:r>
              <a:endParaRPr lang="en-US" altLang="ko-KR" sz="3200" b="1" dirty="0" smtClean="0"/>
            </a:p>
            <a:p>
              <a:r>
                <a:rPr lang="en-US" altLang="ko-KR" sz="3200" b="1" dirty="0" smtClean="0">
                  <a:latin typeface="+mn-ea"/>
                </a:rPr>
                <a:t>        </a:t>
              </a:r>
              <a:r>
                <a:rPr lang="ko-KR" altLang="en-US" sz="3200" b="1" dirty="0" smtClean="0">
                  <a:latin typeface="+mn-ea"/>
                </a:rPr>
                <a:t>말투</a:t>
              </a:r>
              <a:endParaRPr lang="ko-KR" altLang="en-US" sz="32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22229" y="343113"/>
            <a:ext cx="8510546" cy="867758"/>
            <a:chOff x="422229" y="343113"/>
            <a:chExt cx="8510546" cy="867758"/>
          </a:xfrm>
        </p:grpSpPr>
        <p:sp>
          <p:nvSpPr>
            <p:cNvPr id="18" name="TextBox 17"/>
            <p:cNvSpPr txBox="1"/>
            <p:nvPr/>
          </p:nvSpPr>
          <p:spPr>
            <a:xfrm>
              <a:off x="1055245" y="343113"/>
              <a:ext cx="78775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근</a:t>
              </a:r>
              <a:r>
                <a:rPr lang="en-US" altLang="ko-KR" sz="4400" b="1" dirty="0" smtClean="0">
                  <a:ea typeface="더페이스샵 잉크립퀴드체"/>
                </a:rPr>
                <a:t> · </a:t>
              </a:r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현대 문학</a:t>
              </a:r>
              <a:endParaRPr lang="en-US" altLang="ko-KR" sz="4400" b="1" dirty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195916" y="1114592"/>
              <a:ext cx="7525855" cy="9627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29" y="343113"/>
              <a:ext cx="548061" cy="66793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51520" y="3466743"/>
            <a:ext cx="8721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대표작품</a:t>
            </a:r>
            <a:r>
              <a:rPr lang="en-US" altLang="ko-KR" sz="3200" b="1" dirty="0" smtClean="0"/>
              <a:t>: </a:t>
            </a:r>
            <a:r>
              <a:rPr lang="ko-KR" altLang="en-US" sz="3200" b="1" dirty="0" err="1" smtClean="0"/>
              <a:t>고바야시</a:t>
            </a: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다키지</a:t>
            </a:r>
            <a:r>
              <a:rPr lang="en-US" altLang="ko-KR" sz="3200" b="1" dirty="0" smtClean="0"/>
              <a:t>[</a:t>
            </a:r>
            <a:r>
              <a:rPr lang="ko-KR" altLang="en-US" sz="3200" b="1" dirty="0" smtClean="0">
                <a:solidFill>
                  <a:srgbClr val="0000FF"/>
                </a:solidFill>
              </a:rPr>
              <a:t>게 가공선</a:t>
            </a:r>
            <a:r>
              <a:rPr lang="en-US" altLang="ko-KR" sz="3200" b="1" dirty="0" smtClean="0"/>
              <a:t>]</a:t>
            </a:r>
          </a:p>
          <a:p>
            <a:r>
              <a:rPr lang="en-US" altLang="ko-KR" sz="3200" b="1" dirty="0" smtClean="0"/>
              <a:t>               </a:t>
            </a:r>
            <a:r>
              <a:rPr lang="ko-KR" altLang="en-US" sz="3200" b="1" dirty="0" err="1" smtClean="0"/>
              <a:t>사타</a:t>
            </a: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이네코</a:t>
            </a:r>
            <a:r>
              <a:rPr lang="ko-KR" altLang="en-US" sz="3200" b="1" dirty="0" smtClean="0"/>
              <a:t> </a:t>
            </a:r>
            <a:r>
              <a:rPr lang="en-US" altLang="ko-KR" sz="3200" b="1" dirty="0" smtClean="0"/>
              <a:t>[</a:t>
            </a:r>
            <a:r>
              <a:rPr lang="ko-KR" altLang="en-US" sz="3200" b="1" dirty="0" err="1" smtClean="0"/>
              <a:t>캬라멜</a:t>
            </a:r>
            <a:r>
              <a:rPr lang="ko-KR" altLang="en-US" sz="3200" b="1" dirty="0" smtClean="0"/>
              <a:t> 공장에서</a:t>
            </a:r>
            <a:r>
              <a:rPr lang="en-US" altLang="ko-KR" sz="3200" b="1" dirty="0" smtClean="0"/>
              <a:t>]</a:t>
            </a:r>
            <a:endParaRPr lang="ko-KR" altLang="en-US" sz="3200" b="1" dirty="0" smtClean="0"/>
          </a:p>
          <a:p>
            <a:r>
              <a:rPr lang="en-US" altLang="ko-KR" sz="3200" b="1" dirty="0" smtClean="0"/>
              <a:t>               But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계급 투쟁을 목적</a:t>
            </a:r>
            <a:r>
              <a:rPr lang="ko-KR" altLang="en-US" sz="3200" b="1" dirty="0" smtClean="0"/>
              <a:t>으로 하여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      </a:t>
            </a:r>
            <a:r>
              <a:rPr lang="ko-KR" altLang="en-US" sz="3200" b="1" dirty="0" smtClean="0"/>
              <a:t>엄격한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탄압</a:t>
            </a:r>
            <a:r>
              <a:rPr lang="ko-KR" altLang="en-US" sz="3200" b="1" dirty="0" smtClean="0"/>
              <a:t>을 받음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      </a:t>
            </a:r>
            <a:endParaRPr lang="ko-KR" alt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1652607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3. </a:t>
            </a:r>
            <a:r>
              <a:rPr lang="ko-KR" altLang="en-US" sz="3600" b="1" dirty="0" err="1" smtClean="0"/>
              <a:t>쇼와시대</a:t>
            </a:r>
            <a:r>
              <a:rPr lang="en-US" altLang="ko-KR" sz="3600" b="1" dirty="0" smtClean="0"/>
              <a:t>: </a:t>
            </a:r>
            <a:r>
              <a:rPr lang="ko-KR" altLang="en-US" sz="3600" b="1" dirty="0" err="1" smtClean="0"/>
              <a:t>다이쇼</a:t>
            </a:r>
            <a:r>
              <a:rPr lang="ko-KR" altLang="en-US" sz="3600" b="1" dirty="0" smtClean="0"/>
              <a:t> 말기 이후 자본가의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                </a:t>
            </a:r>
            <a:r>
              <a:rPr lang="ko-KR" altLang="en-US" sz="3600" b="1" dirty="0" smtClean="0"/>
              <a:t>착취에 대항하는 작품 등장</a:t>
            </a:r>
            <a:endParaRPr lang="en-US" altLang="ko-KR" sz="3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22229" y="343113"/>
            <a:ext cx="8510546" cy="867758"/>
            <a:chOff x="422229" y="343113"/>
            <a:chExt cx="8510546" cy="867758"/>
          </a:xfrm>
        </p:grpSpPr>
        <p:sp>
          <p:nvSpPr>
            <p:cNvPr id="18" name="TextBox 17"/>
            <p:cNvSpPr txBox="1"/>
            <p:nvPr/>
          </p:nvSpPr>
          <p:spPr>
            <a:xfrm>
              <a:off x="1055245" y="343113"/>
              <a:ext cx="78775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근</a:t>
              </a:r>
              <a:r>
                <a:rPr lang="en-US" altLang="ko-KR" sz="4400" b="1" dirty="0" smtClean="0">
                  <a:ea typeface="더페이스샵 잉크립퀴드체"/>
                </a:rPr>
                <a:t> · </a:t>
              </a:r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현대 문학</a:t>
              </a:r>
              <a:endParaRPr lang="en-US" altLang="ko-KR" sz="4400" b="1" dirty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195916" y="1114592"/>
              <a:ext cx="7525855" cy="9627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29" y="343113"/>
              <a:ext cx="548061" cy="667935"/>
            </a:xfrm>
            <a:prstGeom prst="rect">
              <a:avLst/>
            </a:prstGeom>
          </p:spPr>
        </p:pic>
      </p:grpSp>
      <p:pic>
        <p:nvPicPr>
          <p:cNvPr id="10" name="Picture 2" descr="http://dbscthumb.phinf.naver.net/2792_000_1/20140930135308526_6FSBHQEVU.jpg/eb66_1109_i1.jpg?type=w184_fst;;93;tru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559" y="1371742"/>
            <a:ext cx="3446420" cy="5057426"/>
          </a:xfrm>
          <a:prstGeom prst="rect">
            <a:avLst/>
          </a:prstGeom>
          <a:noFill/>
        </p:spPr>
      </p:pic>
      <p:grpSp>
        <p:nvGrpSpPr>
          <p:cNvPr id="3" name="그룹 10"/>
          <p:cNvGrpSpPr/>
          <p:nvPr/>
        </p:nvGrpSpPr>
        <p:grpSpPr>
          <a:xfrm>
            <a:off x="3868649" y="1371749"/>
            <a:ext cx="4993791" cy="5057425"/>
            <a:chOff x="3816648" y="1152327"/>
            <a:chExt cx="5112568" cy="4248472"/>
          </a:xfrm>
        </p:grpSpPr>
        <p:sp>
          <p:nvSpPr>
            <p:cNvPr id="12" name="직사각형 11"/>
            <p:cNvSpPr/>
            <p:nvPr/>
          </p:nvSpPr>
          <p:spPr>
            <a:xfrm>
              <a:off x="3816648" y="1152327"/>
              <a:ext cx="5112568" cy="424847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6648" y="1610222"/>
              <a:ext cx="5112568" cy="338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smtClean="0"/>
                <a:t>-</a:t>
              </a:r>
              <a:r>
                <a:rPr lang="ko-KR" altLang="en-US" sz="3200" b="1" dirty="0" smtClean="0"/>
                <a:t>작가</a:t>
              </a:r>
              <a:r>
                <a:rPr lang="en-US" altLang="ko-KR" sz="3200" b="1" dirty="0" smtClean="0"/>
                <a:t>: </a:t>
              </a:r>
              <a:r>
                <a:rPr lang="ko-KR" altLang="en-US" sz="3200" b="1" dirty="0" err="1" smtClean="0"/>
                <a:t>고바야시</a:t>
              </a:r>
              <a:r>
                <a:rPr lang="ko-KR" altLang="en-US" sz="3200" b="1" dirty="0" smtClean="0"/>
                <a:t> </a:t>
              </a:r>
              <a:r>
                <a:rPr lang="ko-KR" altLang="en-US" sz="3200" b="1" dirty="0" err="1" smtClean="0"/>
                <a:t>다키지</a:t>
              </a:r>
              <a:r>
                <a:rPr lang="ko-KR" altLang="en-US" sz="3200" b="1" dirty="0" smtClean="0"/>
                <a:t> </a:t>
              </a:r>
              <a:endParaRPr lang="en-US" altLang="ko-KR" sz="3200" b="1" dirty="0" smtClean="0"/>
            </a:p>
            <a:p>
              <a:r>
                <a:rPr lang="en-US" altLang="ko-KR" sz="3200" b="1" dirty="0" smtClean="0"/>
                <a:t>-</a:t>
              </a:r>
              <a:r>
                <a:rPr lang="ko-KR" altLang="en-US" sz="3200" b="1" dirty="0" smtClean="0"/>
                <a:t>작품</a:t>
              </a:r>
              <a:r>
                <a:rPr lang="en-US" altLang="ko-KR" sz="3200" b="1" dirty="0" smtClean="0"/>
                <a:t>: </a:t>
              </a:r>
              <a:r>
                <a:rPr lang="ko-KR" altLang="en-US" sz="3200" b="1" dirty="0" smtClean="0">
                  <a:solidFill>
                    <a:srgbClr val="FF0000"/>
                  </a:solidFill>
                </a:rPr>
                <a:t>게 가공선</a:t>
              </a:r>
              <a:endParaRPr lang="en-US" altLang="ko-KR" sz="3200" b="1" dirty="0" smtClean="0">
                <a:solidFill>
                  <a:srgbClr val="FF0000"/>
                </a:solidFill>
              </a:endParaRPr>
            </a:p>
            <a:p>
              <a:r>
                <a:rPr lang="en-US" altLang="ko-KR" sz="3200" b="1" dirty="0" smtClean="0"/>
                <a:t>-</a:t>
              </a:r>
              <a:r>
                <a:rPr lang="ko-KR" altLang="en-US" sz="3200" b="1" dirty="0" smtClean="0"/>
                <a:t>해설</a:t>
              </a:r>
              <a:r>
                <a:rPr lang="en-US" altLang="ko-KR" sz="3200" b="1" dirty="0" smtClean="0"/>
                <a:t>:</a:t>
              </a:r>
              <a:r>
                <a:rPr lang="en-US" altLang="ko-KR" sz="3200" b="1" dirty="0" smtClean="0"/>
                <a:t> </a:t>
              </a:r>
              <a:r>
                <a:rPr lang="ko-KR" altLang="en-US" sz="3200" b="1" dirty="0" smtClean="0"/>
                <a:t>사회주의 탄압을</a:t>
              </a:r>
              <a:endParaRPr lang="en-US" altLang="ko-KR" sz="3200" b="1" dirty="0" smtClean="0"/>
            </a:p>
            <a:p>
              <a:r>
                <a:rPr lang="en-US" altLang="ko-KR" sz="3200" b="1" dirty="0" smtClean="0"/>
                <a:t> </a:t>
              </a:r>
              <a:r>
                <a:rPr lang="en-US" altLang="ko-KR" sz="3200" b="1" dirty="0" smtClean="0"/>
                <a:t>       </a:t>
              </a:r>
              <a:r>
                <a:rPr lang="ko-KR" altLang="en-US" sz="3200" b="1" dirty="0" smtClean="0"/>
                <a:t>다룬 </a:t>
              </a:r>
              <a:r>
                <a:rPr lang="ko-KR" altLang="en-US" sz="3200" b="1" dirty="0" smtClean="0"/>
                <a:t>것</a:t>
              </a:r>
              <a:r>
                <a:rPr lang="en-US" altLang="ko-KR" sz="3200" b="1" dirty="0" smtClean="0"/>
                <a:t>. </a:t>
              </a:r>
            </a:p>
            <a:p>
              <a:r>
                <a:rPr lang="ko-KR" altLang="en-US" sz="3200" b="1" dirty="0" smtClean="0"/>
                <a:t>당시 프롤레타리아 작가에 대한 탄압이 얼마나 가혹</a:t>
              </a:r>
              <a:endParaRPr lang="en-US" altLang="ko-KR" sz="3200" b="1" dirty="0" smtClean="0"/>
            </a:p>
            <a:p>
              <a:r>
                <a:rPr lang="ko-KR" altLang="en-US" sz="3200" b="1" dirty="0" smtClean="0"/>
                <a:t>했는지 알 수 있다</a:t>
              </a:r>
              <a:r>
                <a:rPr lang="en-US" altLang="ko-KR" sz="3200" b="1" dirty="0" smtClean="0"/>
                <a:t>.</a:t>
              </a:r>
              <a:r>
                <a:rPr lang="en-US" altLang="ko-KR" sz="3200" dirty="0" smtClean="0"/>
                <a:t/>
              </a:r>
              <a:br>
                <a:rPr lang="en-US" altLang="ko-KR" sz="3200" dirty="0" smtClean="0"/>
              </a:br>
              <a:endParaRPr lang="ko-KR" altLang="en-US" sz="32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422229" y="343113"/>
            <a:ext cx="8510546" cy="867758"/>
            <a:chOff x="422229" y="343113"/>
            <a:chExt cx="8510546" cy="867758"/>
          </a:xfrm>
        </p:grpSpPr>
        <p:sp>
          <p:nvSpPr>
            <p:cNvPr id="18" name="TextBox 17"/>
            <p:cNvSpPr txBox="1"/>
            <p:nvPr/>
          </p:nvSpPr>
          <p:spPr>
            <a:xfrm>
              <a:off x="1055245" y="343113"/>
              <a:ext cx="78775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근</a:t>
              </a:r>
              <a:r>
                <a:rPr lang="en-US" altLang="ko-KR" sz="4400" b="1" dirty="0" smtClean="0">
                  <a:ea typeface="더페이스샵 잉크립퀴드체"/>
                </a:rPr>
                <a:t> · </a:t>
              </a:r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현대 문학</a:t>
              </a:r>
              <a:endParaRPr lang="en-US" altLang="ko-KR" sz="4400" b="1" dirty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195916" y="1114592"/>
              <a:ext cx="7525855" cy="9627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29" y="343113"/>
              <a:ext cx="548061" cy="667935"/>
            </a:xfrm>
            <a:prstGeom prst="rect">
              <a:avLst/>
            </a:prstGeom>
          </p:spPr>
        </p:pic>
      </p:grpSp>
      <p:grpSp>
        <p:nvGrpSpPr>
          <p:cNvPr id="3" name="그룹 10"/>
          <p:cNvGrpSpPr/>
          <p:nvPr/>
        </p:nvGrpSpPr>
        <p:grpSpPr>
          <a:xfrm>
            <a:off x="281562" y="1371742"/>
            <a:ext cx="8580881" cy="5057426"/>
            <a:chOff x="3816648" y="1152327"/>
            <a:chExt cx="5112568" cy="4248472"/>
          </a:xfrm>
        </p:grpSpPr>
        <p:sp>
          <p:nvSpPr>
            <p:cNvPr id="12" name="직사각형 11"/>
            <p:cNvSpPr/>
            <p:nvPr/>
          </p:nvSpPr>
          <p:spPr>
            <a:xfrm>
              <a:off x="3816648" y="1152327"/>
              <a:ext cx="5112568" cy="424847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6648" y="1499487"/>
              <a:ext cx="5112568" cy="3800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/>
                <a:t>일을 조금이라도 게을리 한다고 판단되면 </a:t>
              </a:r>
              <a:endParaRPr lang="en-US" altLang="ko-KR" sz="3200" dirty="0" smtClean="0"/>
            </a:p>
            <a:p>
              <a:r>
                <a:rPr lang="ko-KR" altLang="en-US" sz="3200" dirty="0" smtClean="0"/>
                <a:t>호되게 담금질을 한다</a:t>
              </a:r>
              <a:r>
                <a:rPr lang="en-US" altLang="ko-KR" sz="3200" dirty="0" smtClean="0"/>
                <a:t>.</a:t>
              </a:r>
              <a:br>
                <a:rPr lang="en-US" altLang="ko-KR" sz="3200" dirty="0" smtClean="0"/>
              </a:br>
              <a:r>
                <a:rPr lang="ko-KR" altLang="en-US" sz="3200" dirty="0" smtClean="0"/>
                <a:t>떼 지어 게으름을 부리는 자들은 캄차카 체조를 시킨다</a:t>
              </a:r>
              <a:r>
                <a:rPr lang="en-US" altLang="ko-KR" sz="3200" dirty="0" smtClean="0"/>
                <a:t>.</a:t>
              </a:r>
              <a:r>
                <a:rPr lang="ko-KR" altLang="en-US" sz="3200" dirty="0" smtClean="0"/>
                <a:t/>
              </a:r>
              <a:br>
                <a:rPr lang="ko-KR" altLang="en-US" sz="3200" dirty="0" smtClean="0"/>
              </a:br>
              <a:r>
                <a:rPr lang="ko-KR" altLang="en-US" sz="3200" dirty="0" smtClean="0"/>
                <a:t>처벌로 임금 말소</a:t>
              </a:r>
              <a:r>
                <a:rPr lang="en-US" altLang="ko-KR" sz="3200" dirty="0" smtClean="0"/>
                <a:t>.</a:t>
              </a:r>
              <a:br>
                <a:rPr lang="en-US" altLang="ko-KR" sz="3200" dirty="0" smtClean="0"/>
              </a:br>
              <a:r>
                <a:rPr lang="ko-KR" altLang="en-US" sz="3200" dirty="0" err="1" smtClean="0"/>
                <a:t>하코다테에</a:t>
              </a:r>
              <a:r>
                <a:rPr lang="ko-KR" altLang="en-US" sz="3200" dirty="0" smtClean="0"/>
                <a:t> 돌아가면 경찰에 넘긴다</a:t>
              </a:r>
              <a:r>
                <a:rPr lang="en-US" altLang="ko-KR" sz="3200" dirty="0" smtClean="0"/>
                <a:t>.</a:t>
              </a:r>
              <a:br>
                <a:rPr lang="en-US" altLang="ko-KR" sz="3200" dirty="0" smtClean="0"/>
              </a:br>
              <a:r>
                <a:rPr lang="ko-KR" altLang="en-US" sz="3200" dirty="0" smtClean="0"/>
                <a:t>감독에게 감히 조금이라도 반항할 시에는 </a:t>
              </a:r>
              <a:endParaRPr lang="en-US" altLang="ko-KR" sz="3200" dirty="0" smtClean="0"/>
            </a:p>
            <a:p>
              <a:r>
                <a:rPr lang="ko-KR" altLang="en-US" sz="3200" dirty="0" smtClean="0"/>
                <a:t>총살 당한다고 생각할 것</a:t>
              </a:r>
              <a:r>
                <a:rPr lang="en-US" altLang="ko-KR" sz="3200" dirty="0" smtClean="0"/>
                <a:t>. -</a:t>
              </a:r>
              <a:r>
                <a:rPr lang="ko-KR" altLang="en-US" sz="3200" i="1" dirty="0" err="1" smtClean="0"/>
                <a:t>아시카와</a:t>
              </a:r>
              <a:r>
                <a:rPr lang="ko-KR" altLang="en-US" sz="3200" i="1" dirty="0" smtClean="0"/>
                <a:t> 감독</a:t>
              </a:r>
              <a:br>
                <a:rPr lang="ko-KR" altLang="en-US" sz="3200" i="1" dirty="0" smtClean="0"/>
              </a:br>
              <a:endParaRPr lang="ko-KR" altLang="en-US" sz="3200" b="1" dirty="0"/>
            </a:p>
          </p:txBody>
        </p:sp>
      </p:grpSp>
      <p:grpSp>
        <p:nvGrpSpPr>
          <p:cNvPr id="6" name="그룹 22"/>
          <p:cNvGrpSpPr/>
          <p:nvPr/>
        </p:nvGrpSpPr>
        <p:grpSpPr>
          <a:xfrm>
            <a:off x="311599" y="1340768"/>
            <a:ext cx="8580881" cy="5624181"/>
            <a:chOff x="360264" y="1080319"/>
            <a:chExt cx="8712968" cy="4724572"/>
          </a:xfrm>
        </p:grpSpPr>
        <p:sp>
          <p:nvSpPr>
            <p:cNvPr id="21" name="직사각형 20"/>
            <p:cNvSpPr/>
            <p:nvPr/>
          </p:nvSpPr>
          <p:spPr>
            <a:xfrm>
              <a:off x="360264" y="1080319"/>
              <a:ext cx="8712968" cy="424847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60264" y="1745710"/>
              <a:ext cx="8712968" cy="4059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4400" b="1" i="1" dirty="0" err="1" smtClean="0"/>
                <a:t>잡부장</a:t>
              </a:r>
              <a:r>
                <a:rPr lang="ko-KR" altLang="en-US" sz="4400" b="1" dirty="0" smtClean="0"/>
                <a:t> 소설의 </a:t>
              </a:r>
              <a:r>
                <a:rPr lang="en-US" altLang="ko-KR" sz="4400" b="1" dirty="0" smtClean="0"/>
                <a:t>9</a:t>
              </a:r>
              <a:r>
                <a:rPr lang="ko-KR" altLang="en-US" sz="4400" b="1" dirty="0" smtClean="0"/>
                <a:t>장에 해당하는 부분</a:t>
              </a:r>
              <a:r>
                <a:rPr lang="en-US" altLang="ko-KR" sz="4400" b="1" dirty="0" smtClean="0"/>
                <a:t>. </a:t>
              </a:r>
              <a:r>
                <a:rPr lang="ko-KR" altLang="en-US" sz="4400" b="1" dirty="0" smtClean="0"/>
                <a:t>노동자들의 태업과 파업이 이어지자 </a:t>
              </a:r>
              <a:r>
                <a:rPr lang="ko-KR" altLang="en-US" sz="4400" b="1" dirty="0" err="1" smtClean="0"/>
                <a:t>이시카와</a:t>
              </a:r>
              <a:r>
                <a:rPr lang="ko-KR" altLang="en-US" sz="4400" b="1" dirty="0" smtClean="0"/>
                <a:t> 감독이 내건 경고문으로</a:t>
              </a:r>
              <a:r>
                <a:rPr lang="en-US" altLang="ko-KR" sz="4400" b="1" dirty="0" smtClean="0"/>
                <a:t>, </a:t>
              </a:r>
              <a:r>
                <a:rPr lang="ko-KR" altLang="en-US" sz="4400" b="1" dirty="0" smtClean="0"/>
                <a:t>노동자들에 대한 탄압의 정도를 알 수 있다</a:t>
              </a:r>
              <a:r>
                <a:rPr lang="en-US" altLang="ko-KR" sz="4400" b="1" dirty="0" smtClean="0"/>
                <a:t>.</a:t>
              </a:r>
            </a:p>
            <a:p>
              <a:r>
                <a:rPr lang="en-US" altLang="ko-KR" sz="4400" b="1" dirty="0" smtClean="0"/>
                <a:t/>
              </a:r>
              <a:br>
                <a:rPr lang="en-US" altLang="ko-KR" sz="4400" b="1" dirty="0" smtClean="0"/>
              </a:br>
              <a:endParaRPr lang="ko-KR" altLang="en-US" sz="44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11227" y="343113"/>
            <a:ext cx="8721551" cy="867758"/>
            <a:chOff x="211227" y="343113"/>
            <a:chExt cx="8721551" cy="867758"/>
          </a:xfrm>
        </p:grpSpPr>
        <p:sp>
          <p:nvSpPr>
            <p:cNvPr id="18" name="TextBox 17"/>
            <p:cNvSpPr txBox="1"/>
            <p:nvPr/>
          </p:nvSpPr>
          <p:spPr>
            <a:xfrm>
              <a:off x="211227" y="357629"/>
              <a:ext cx="87215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근</a:t>
              </a:r>
              <a:r>
                <a:rPr lang="en-US" altLang="ko-KR" sz="4400" b="1" dirty="0" smtClean="0">
                  <a:ea typeface="더페이스샵 잉크립퀴드체"/>
                </a:rPr>
                <a:t> · </a:t>
              </a:r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현대시대의 </a:t>
              </a:r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문학</a:t>
              </a:r>
              <a:endParaRPr lang="en-US" altLang="ko-KR" sz="4400" b="1" dirty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195916" y="1114592"/>
              <a:ext cx="7525855" cy="9627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29" y="343113"/>
              <a:ext cx="548061" cy="66793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851920" y="2625874"/>
            <a:ext cx="5184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-</a:t>
            </a:r>
            <a:r>
              <a:rPr lang="ko-KR" altLang="en-US" sz="3200" b="1" dirty="0" err="1" smtClean="0"/>
              <a:t>나츠메</a:t>
            </a:r>
            <a:r>
              <a:rPr lang="ko-KR" altLang="en-US" sz="3200" b="1" dirty="0" smtClean="0"/>
              <a:t> 소세키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소설의 특징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:</a:t>
            </a:r>
            <a:r>
              <a:rPr lang="ko-KR" altLang="en-US" sz="3200" dirty="0" smtClean="0"/>
              <a:t> </a:t>
            </a:r>
            <a:r>
              <a:rPr lang="ko-KR" altLang="en-US" sz="3200" b="1" dirty="0" smtClean="0"/>
              <a:t>대다수의 주인공들은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</a:t>
            </a:r>
            <a:r>
              <a:rPr lang="ko-KR" altLang="en-US" sz="3200" b="1" dirty="0" smtClean="0"/>
              <a:t>대학 교육을 받은 남성</a:t>
            </a:r>
            <a:endParaRPr lang="en-US" altLang="ko-KR" sz="3200" dirty="0" smtClean="0"/>
          </a:p>
          <a:p>
            <a:r>
              <a:rPr lang="en-US" altLang="ko-KR" sz="3200" dirty="0" smtClean="0"/>
              <a:t>  </a:t>
            </a:r>
            <a:r>
              <a:rPr lang="ko-KR" altLang="en-US" sz="3200" b="1" dirty="0" smtClean="0"/>
              <a:t>물질만능주의</a:t>
            </a:r>
            <a:r>
              <a:rPr lang="en-US" altLang="ko-KR" sz="3200" b="1" dirty="0" smtClean="0"/>
              <a:t>, 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</a:t>
            </a:r>
            <a:r>
              <a:rPr lang="ko-KR" altLang="en-US" sz="3200" b="1" dirty="0" smtClean="0"/>
              <a:t>권력지상주의 비판</a:t>
            </a:r>
            <a:endParaRPr lang="en-US" altLang="ko-KR" sz="3200" b="1" dirty="0" smtClean="0"/>
          </a:p>
          <a:p>
            <a:endParaRPr lang="ko-KR" alt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1227" y="1496978"/>
            <a:ext cx="872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/>
              <a:t>일본의 </a:t>
            </a:r>
            <a:r>
              <a:rPr lang="ko-KR" altLang="en-US" sz="4000" b="1" dirty="0" smtClean="0">
                <a:solidFill>
                  <a:srgbClr val="0000CC"/>
                </a:solidFill>
              </a:rPr>
              <a:t>사실주의 소설</a:t>
            </a:r>
            <a:endParaRPr lang="ko-KR" altLang="en-US" sz="4000" b="1" dirty="0">
              <a:solidFill>
                <a:srgbClr val="0000CC"/>
              </a:solidFill>
            </a:endParaRPr>
          </a:p>
        </p:txBody>
      </p:sp>
      <p:pic>
        <p:nvPicPr>
          <p:cNvPr id="4098" name="Picture 2" descr="나쓰메 소세키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20888"/>
            <a:ext cx="3312368" cy="3960440"/>
          </a:xfrm>
          <a:prstGeom prst="rect">
            <a:avLst/>
          </a:prstGeom>
          <a:noFill/>
        </p:spPr>
      </p:pic>
      <p:pic>
        <p:nvPicPr>
          <p:cNvPr id="4100" name="Picture 4" descr="나쓰메 소세키의 『도련님(坊ちゃん)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484784"/>
            <a:ext cx="3384376" cy="4968552"/>
          </a:xfrm>
          <a:prstGeom prst="rect">
            <a:avLst/>
          </a:prstGeom>
          <a:noFill/>
        </p:spPr>
      </p:pic>
      <p:pic>
        <p:nvPicPr>
          <p:cNvPr id="8194" name="Picture 2" descr="http://postfiles8.naver.net/MjAxNzA3MDRfMTI3/MDAxNDk5MTcwMDkzMDE5.Z6wiiQLfGNMHt7o_YTrA8cJw9jXL3_chuL3dpV1Mzhwg.bqE4VGhDyuIAqbmXZjiylBAwtrSps5ciIz_DRxnUHkog.JPEG.123clinic/shuumatsu_pict_071010_05.jpg?type=w9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556792"/>
            <a:ext cx="475252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22229" y="343113"/>
            <a:ext cx="8510546" cy="867758"/>
            <a:chOff x="422229" y="343113"/>
            <a:chExt cx="8510546" cy="867758"/>
          </a:xfrm>
        </p:grpSpPr>
        <p:sp>
          <p:nvSpPr>
            <p:cNvPr id="18" name="TextBox 17"/>
            <p:cNvSpPr txBox="1"/>
            <p:nvPr/>
          </p:nvSpPr>
          <p:spPr>
            <a:xfrm>
              <a:off x="1055245" y="343113"/>
              <a:ext cx="78775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근</a:t>
              </a:r>
              <a:r>
                <a:rPr lang="en-US" altLang="ko-KR" sz="4400" b="1" dirty="0" smtClean="0">
                  <a:ea typeface="더페이스샵 잉크립퀴드체"/>
                </a:rPr>
                <a:t> · </a:t>
              </a:r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현대 문학</a:t>
              </a:r>
              <a:endParaRPr lang="en-US" altLang="ko-KR" sz="4400" b="1" dirty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195916" y="1114592"/>
              <a:ext cx="7525855" cy="9627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29" y="343113"/>
              <a:ext cx="548061" cy="66793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11224" y="2470244"/>
            <a:ext cx="8932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소설 </a:t>
            </a:r>
            <a:r>
              <a:rPr lang="ko-KR" altLang="en-US" sz="3200" b="1" dirty="0" smtClean="0"/>
              <a:t>중심 이었으나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시가문학도 </a:t>
            </a:r>
            <a:r>
              <a:rPr lang="ko-KR" altLang="en-US" sz="3200" b="1" dirty="0" smtClean="0"/>
              <a:t>변화</a:t>
            </a:r>
            <a:endParaRPr lang="en-US" altLang="ko-KR" sz="3200" b="1" dirty="0" smtClean="0"/>
          </a:p>
          <a:p>
            <a:endParaRPr lang="en-US" altLang="ko-KR" sz="3200" b="1" dirty="0" smtClean="0"/>
          </a:p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신시대의 </a:t>
            </a:r>
            <a:r>
              <a:rPr lang="ko-KR" altLang="en-US" sz="3200" b="1" dirty="0" smtClean="0"/>
              <a:t>시대상 담고자 노력</a:t>
            </a:r>
            <a:endParaRPr lang="en-US" altLang="ko-KR" sz="3200" b="1" dirty="0" smtClean="0"/>
          </a:p>
          <a:p>
            <a:endParaRPr lang="en-US" altLang="ko-KR" sz="3200" b="1" dirty="0" smtClean="0"/>
          </a:p>
          <a:p>
            <a:r>
              <a:rPr lang="en-US" altLang="ko-KR" sz="3200" b="1" dirty="0" smtClean="0"/>
              <a:t>-‘</a:t>
            </a:r>
            <a:r>
              <a:rPr lang="ko-KR" altLang="en-US" sz="3200" b="1" dirty="0" smtClean="0"/>
              <a:t>신체시</a:t>
            </a:r>
            <a:r>
              <a:rPr lang="en-US" altLang="ko-KR" sz="3200" b="1" dirty="0" smtClean="0"/>
              <a:t>’</a:t>
            </a:r>
            <a:r>
              <a:rPr lang="ko-KR" altLang="en-US" sz="3200" b="1" dirty="0" smtClean="0"/>
              <a:t> 용어 등장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  </a:t>
            </a:r>
            <a:r>
              <a:rPr lang="ko-KR" altLang="en-US" sz="3200" b="1" dirty="0" smtClean="0"/>
              <a:t>한시와 </a:t>
            </a:r>
            <a:r>
              <a:rPr lang="ko-KR" altLang="en-US" sz="3200" b="1" dirty="0" smtClean="0"/>
              <a:t>구별하는 새로운 </a:t>
            </a:r>
            <a:r>
              <a:rPr lang="ko-KR" altLang="en-US" sz="3200" b="1" dirty="0" smtClean="0"/>
              <a:t>시</a:t>
            </a:r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라는 </a:t>
            </a:r>
            <a:r>
              <a:rPr lang="ko-KR" altLang="en-US" sz="3200" b="1" dirty="0" smtClean="0"/>
              <a:t>의미</a:t>
            </a:r>
            <a:endParaRPr lang="ko-KR" alt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55679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/>
              <a:t>4. </a:t>
            </a:r>
            <a:r>
              <a:rPr lang="ko-KR" altLang="en-US" sz="4000" b="1" dirty="0" smtClean="0"/>
              <a:t>근대 운문 문학</a:t>
            </a:r>
            <a:endParaRPr lang="ko-KR" altLang="en-US" sz="4000" b="1" dirty="0"/>
          </a:p>
        </p:txBody>
      </p:sp>
      <p:sp>
        <p:nvSpPr>
          <p:cNvPr id="12" name="오른쪽 화살표 11"/>
          <p:cNvSpPr/>
          <p:nvPr/>
        </p:nvSpPr>
        <p:spPr>
          <a:xfrm>
            <a:off x="827584" y="5013176"/>
            <a:ext cx="936104" cy="504056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72" y="3857595"/>
            <a:ext cx="520156" cy="63392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95536" y="476673"/>
            <a:ext cx="8352928" cy="6120679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1097770" y="1529477"/>
            <a:ext cx="6850315" cy="721680"/>
            <a:chOff x="1097770" y="1529477"/>
            <a:chExt cx="6850315" cy="72168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70" y="1529477"/>
              <a:ext cx="520156" cy="6339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617926" y="1604826"/>
              <a:ext cx="6330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smtClean="0">
                  <a:ea typeface="더페이스샵 잉크립퀴드체"/>
                </a:rPr>
                <a:t>고대와 </a:t>
              </a:r>
              <a:r>
                <a:rPr lang="ko-KR" altLang="en-US" sz="3600" b="1" dirty="0" err="1" smtClean="0">
                  <a:ea typeface="더페이스샵 잉크립퀴드체"/>
                </a:rPr>
                <a:t>헤이안</a:t>
              </a:r>
              <a:r>
                <a:rPr lang="ko-KR" altLang="en-US" sz="3600" b="1" dirty="0" smtClean="0">
                  <a:ea typeface="더페이스샵 잉크립퀴드체"/>
                </a:rPr>
                <a:t> 시대 문학</a:t>
              </a:r>
              <a:endParaRPr lang="ko-KR" altLang="en-US" sz="3600" b="1" dirty="0">
                <a:ea typeface="더페이스샵 잉크립퀴드체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115616" y="2708921"/>
            <a:ext cx="6832469" cy="752674"/>
            <a:chOff x="1115616" y="2708921"/>
            <a:chExt cx="6832469" cy="752674"/>
          </a:xfrm>
        </p:grpSpPr>
        <p:sp>
          <p:nvSpPr>
            <p:cNvPr id="28" name="TextBox 27"/>
            <p:cNvSpPr txBox="1"/>
            <p:nvPr/>
          </p:nvSpPr>
          <p:spPr>
            <a:xfrm>
              <a:off x="1617926" y="2815264"/>
              <a:ext cx="6330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smtClean="0">
                  <a:ea typeface="더페이스샵 잉크립퀴드체"/>
                </a:rPr>
                <a:t>중세 시대 문학</a:t>
              </a:r>
              <a:endParaRPr lang="ko-KR" altLang="en-US" sz="3600" b="1" dirty="0">
                <a:ea typeface="더페이스샵 잉크립퀴드체"/>
              </a:endParaRPr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708921"/>
              <a:ext cx="520156" cy="633927"/>
            </a:xfrm>
            <a:prstGeom prst="rect">
              <a:avLst/>
            </a:prstGeom>
          </p:spPr>
        </p:pic>
      </p:grpSp>
      <p:grpSp>
        <p:nvGrpSpPr>
          <p:cNvPr id="35" name="그룹 34"/>
          <p:cNvGrpSpPr/>
          <p:nvPr/>
        </p:nvGrpSpPr>
        <p:grpSpPr>
          <a:xfrm>
            <a:off x="1115616" y="3861049"/>
            <a:ext cx="6832469" cy="739057"/>
            <a:chOff x="1115616" y="3861049"/>
            <a:chExt cx="6832469" cy="739057"/>
          </a:xfrm>
        </p:grpSpPr>
        <p:sp>
          <p:nvSpPr>
            <p:cNvPr id="29" name="TextBox 28"/>
            <p:cNvSpPr txBox="1"/>
            <p:nvPr/>
          </p:nvSpPr>
          <p:spPr>
            <a:xfrm>
              <a:off x="1617926" y="4015331"/>
              <a:ext cx="6330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smtClean="0">
                  <a:ea typeface="더페이스샵 잉크립퀴드체"/>
                </a:rPr>
                <a:t>근세 시대 문학</a:t>
              </a:r>
              <a:endParaRPr lang="ko-KR" altLang="en-US" sz="3200" b="1" dirty="0">
                <a:ea typeface="더페이스샵 잉크립퀴드체"/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861049"/>
              <a:ext cx="520156" cy="633927"/>
            </a:xfrm>
            <a:prstGeom prst="rect">
              <a:avLst/>
            </a:prstGeom>
          </p:spPr>
        </p:pic>
      </p:grpSp>
      <p:grpSp>
        <p:nvGrpSpPr>
          <p:cNvPr id="8" name="그룹 26"/>
          <p:cNvGrpSpPr/>
          <p:nvPr/>
        </p:nvGrpSpPr>
        <p:grpSpPr>
          <a:xfrm>
            <a:off x="1097770" y="5129682"/>
            <a:ext cx="6850315" cy="747590"/>
            <a:chOff x="1123880" y="4248671"/>
            <a:chExt cx="7013248" cy="628010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880" y="4248671"/>
              <a:ext cx="532528" cy="53252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728416" y="4333733"/>
              <a:ext cx="6408712" cy="54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smtClean="0">
                  <a:ea typeface="더페이스샵 잉크립퀴드체"/>
                </a:rPr>
                <a:t>근</a:t>
              </a:r>
              <a:r>
                <a:rPr lang="en-US" altLang="ko-KR" sz="3600" b="1" dirty="0" smtClean="0">
                  <a:ea typeface="더페이스샵 잉크립퀴드체"/>
                </a:rPr>
                <a:t>·</a:t>
              </a:r>
              <a:r>
                <a:rPr lang="ko-KR" altLang="en-US" sz="3600" b="1" dirty="0" smtClean="0">
                  <a:ea typeface="더페이스샵 잉크립퀴드체"/>
                </a:rPr>
                <a:t>현대 문학 </a:t>
              </a:r>
              <a:endParaRPr lang="ko-KR" altLang="en-US" sz="3600" b="1" dirty="0">
                <a:ea typeface="더페이스샵 잉크립퀴드체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1043608" y="576080"/>
            <a:ext cx="3525733" cy="980712"/>
            <a:chOff x="1043608" y="576080"/>
            <a:chExt cx="3525733" cy="980712"/>
          </a:xfrm>
        </p:grpSpPr>
        <p:sp>
          <p:nvSpPr>
            <p:cNvPr id="18" name="TextBox 17"/>
            <p:cNvSpPr txBox="1"/>
            <p:nvPr/>
          </p:nvSpPr>
          <p:spPr>
            <a:xfrm>
              <a:off x="1081098" y="633462"/>
              <a:ext cx="34882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목차</a:t>
              </a:r>
              <a:endParaRPr lang="en-US" altLang="ko-KR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081097" y="576080"/>
              <a:ext cx="3271110" cy="9627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719188"/>
              <a:ext cx="628194" cy="765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276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422229" y="343113"/>
            <a:ext cx="8510546" cy="867758"/>
            <a:chOff x="422229" y="343113"/>
            <a:chExt cx="8510546" cy="867758"/>
          </a:xfrm>
        </p:grpSpPr>
        <p:sp>
          <p:nvSpPr>
            <p:cNvPr id="18" name="TextBox 17"/>
            <p:cNvSpPr txBox="1"/>
            <p:nvPr/>
          </p:nvSpPr>
          <p:spPr>
            <a:xfrm>
              <a:off x="1055245" y="343113"/>
              <a:ext cx="78775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근</a:t>
              </a:r>
              <a:r>
                <a:rPr lang="en-US" altLang="ko-KR" sz="4400" b="1" dirty="0" smtClean="0">
                  <a:ea typeface="더페이스샵 잉크립퀴드체"/>
                </a:rPr>
                <a:t> · </a:t>
              </a:r>
              <a:r>
                <a:rPr lang="ko-KR" altLang="en-US" sz="44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현대 문학</a:t>
              </a:r>
              <a:endParaRPr lang="en-US" altLang="ko-KR" sz="4400" b="1" dirty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195916" y="1114592"/>
              <a:ext cx="7525855" cy="9627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29" y="343113"/>
              <a:ext cx="548061" cy="66793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22232" y="2143220"/>
            <a:ext cx="85808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대표 작품</a:t>
            </a:r>
            <a:endParaRPr lang="en-US" altLang="ko-KR" sz="4000" b="1" dirty="0" smtClean="0"/>
          </a:p>
          <a:p>
            <a:pPr algn="ctr"/>
            <a:endParaRPr lang="en-US" altLang="ko-KR" sz="3200" b="1" dirty="0" smtClean="0"/>
          </a:p>
          <a:p>
            <a:pPr algn="ctr"/>
            <a:r>
              <a:rPr lang="ko-KR" altLang="en-US" sz="4000" b="1" dirty="0" err="1" smtClean="0"/>
              <a:t>와카나슈</a:t>
            </a:r>
            <a:endParaRPr lang="en-US" altLang="ko-KR" sz="4000" b="1" dirty="0" smtClean="0"/>
          </a:p>
          <a:p>
            <a:pPr algn="ctr"/>
            <a:endParaRPr lang="en-US" altLang="ko-KR" sz="4000" b="1" dirty="0" smtClean="0"/>
          </a:p>
          <a:p>
            <a:pPr algn="ctr"/>
            <a:r>
              <a:rPr lang="ko-KR" altLang="en-US" sz="4000" b="1" dirty="0" smtClean="0"/>
              <a:t>천지유정</a:t>
            </a:r>
            <a:endParaRPr lang="ko-KR" altLang="en-US" sz="4000" b="1" dirty="0"/>
          </a:p>
        </p:txBody>
      </p:sp>
      <p:pic>
        <p:nvPicPr>
          <p:cNvPr id="52226" name="Picture 2" descr="『와카나슈(若菜集)』 메이지 30년(1897) 春陽堂 간행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567" y="1800338"/>
            <a:ext cx="2954074" cy="4371673"/>
          </a:xfrm>
          <a:prstGeom prst="rect">
            <a:avLst/>
          </a:prstGeom>
          <a:noFill/>
        </p:spPr>
      </p:pic>
      <p:pic>
        <p:nvPicPr>
          <p:cNvPr id="52228" name="Picture 4" descr="노마드북 [천지유정 : 한국시성의 자서전적 에세이(1945-1965)] | 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8702" y="1893061"/>
            <a:ext cx="2672734" cy="4200235"/>
          </a:xfrm>
          <a:prstGeom prst="rect">
            <a:avLst/>
          </a:prstGeom>
          <a:noFill/>
        </p:spPr>
      </p:pic>
      <p:grpSp>
        <p:nvGrpSpPr>
          <p:cNvPr id="21" name="그룹 20"/>
          <p:cNvGrpSpPr/>
          <p:nvPr/>
        </p:nvGrpSpPr>
        <p:grpSpPr>
          <a:xfrm>
            <a:off x="467544" y="1772816"/>
            <a:ext cx="2952328" cy="4464496"/>
            <a:chOff x="467544" y="1772816"/>
            <a:chExt cx="2952328" cy="4464496"/>
          </a:xfrm>
        </p:grpSpPr>
        <p:sp>
          <p:nvSpPr>
            <p:cNvPr id="12" name="직사각형 11"/>
            <p:cNvSpPr/>
            <p:nvPr/>
          </p:nvSpPr>
          <p:spPr>
            <a:xfrm>
              <a:off x="467544" y="1772816"/>
              <a:ext cx="2952328" cy="44644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9552" y="2470244"/>
              <a:ext cx="280831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err="1" smtClean="0"/>
                <a:t>시마자키</a:t>
              </a:r>
              <a:r>
                <a:rPr lang="ko-KR" altLang="en-US" sz="3200" b="1" dirty="0" smtClean="0"/>
                <a:t> </a:t>
              </a:r>
              <a:r>
                <a:rPr lang="ko-KR" altLang="en-US" sz="3200" b="1" dirty="0" err="1" smtClean="0"/>
                <a:t>도손</a:t>
              </a:r>
              <a:endParaRPr lang="en-US" altLang="ko-KR" sz="3200" b="1" dirty="0" smtClean="0"/>
            </a:p>
            <a:p>
              <a:pPr algn="ctr"/>
              <a:endParaRPr lang="en-US" altLang="ko-KR" sz="3200" b="1" dirty="0" smtClean="0"/>
            </a:p>
            <a:p>
              <a:pPr algn="ctr"/>
              <a:r>
                <a:rPr lang="ko-KR" altLang="en-US" sz="3200" b="1" dirty="0" err="1" smtClean="0"/>
                <a:t>메이지기의</a:t>
              </a:r>
              <a:r>
                <a:rPr lang="ko-KR" altLang="en-US" sz="3200" b="1" dirty="0" smtClean="0"/>
                <a:t> 울적한 청춘을 정열적으로 노래</a:t>
              </a:r>
              <a:endParaRPr lang="ko-KR" altLang="en-US" sz="3200" b="1" dirty="0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5940152" y="1772816"/>
            <a:ext cx="2808312" cy="4464496"/>
            <a:chOff x="5940152" y="1772816"/>
            <a:chExt cx="2808312" cy="4464496"/>
          </a:xfrm>
        </p:grpSpPr>
        <p:sp>
          <p:nvSpPr>
            <p:cNvPr id="14" name="직사각형 13"/>
            <p:cNvSpPr/>
            <p:nvPr/>
          </p:nvSpPr>
          <p:spPr>
            <a:xfrm>
              <a:off x="5940152" y="1772816"/>
              <a:ext cx="2808312" cy="446449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0152" y="2204864"/>
              <a:ext cx="2808312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err="1" smtClean="0"/>
                <a:t>도이</a:t>
              </a:r>
              <a:r>
                <a:rPr lang="ko-KR" altLang="en-US" sz="3200" b="1" dirty="0" smtClean="0"/>
                <a:t> </a:t>
              </a:r>
              <a:r>
                <a:rPr lang="ko-KR" altLang="en-US" sz="3200" b="1" dirty="0" err="1" smtClean="0"/>
                <a:t>반스이</a:t>
              </a:r>
              <a:endParaRPr lang="en-US" altLang="ko-KR" sz="3200" b="1" dirty="0" smtClean="0"/>
            </a:p>
            <a:p>
              <a:pPr algn="ctr"/>
              <a:endParaRPr lang="en-US" altLang="ko-KR" sz="3200" b="1" dirty="0" smtClean="0"/>
            </a:p>
            <a:p>
              <a:pPr algn="ctr"/>
              <a:r>
                <a:rPr lang="ko-KR" altLang="en-US" sz="3200" b="1" dirty="0" smtClean="0"/>
                <a:t>전통형식에</a:t>
              </a:r>
              <a:endParaRPr lang="en-US" altLang="ko-KR" sz="3200" b="1" dirty="0" smtClean="0"/>
            </a:p>
            <a:p>
              <a:pPr algn="ctr"/>
              <a:r>
                <a:rPr lang="ko-KR" altLang="en-US" sz="3200" b="1" dirty="0" smtClean="0"/>
                <a:t>새로운 시정을</a:t>
              </a:r>
              <a:endParaRPr lang="en-US" altLang="ko-KR" sz="3200" b="1" dirty="0" smtClean="0"/>
            </a:p>
            <a:p>
              <a:pPr algn="ctr"/>
              <a:r>
                <a:rPr lang="ko-KR" altLang="en-US" sz="3200" b="1" dirty="0" smtClean="0"/>
                <a:t>가미</a:t>
              </a:r>
              <a:endParaRPr lang="en-US" altLang="ko-KR" sz="3200" b="1" dirty="0" smtClean="0"/>
            </a:p>
            <a:p>
              <a:pPr algn="ctr"/>
              <a:r>
                <a:rPr lang="ko-KR" altLang="en-US" sz="3200" b="1" dirty="0" smtClean="0"/>
                <a:t>신체시의 </a:t>
              </a:r>
              <a:endParaRPr lang="en-US" altLang="ko-KR" sz="3200" b="1" dirty="0" smtClean="0"/>
            </a:p>
            <a:p>
              <a:pPr algn="ctr"/>
              <a:r>
                <a:rPr lang="ko-KR" altLang="en-US" sz="3200" b="1" dirty="0" smtClean="0"/>
                <a:t>예술적 완성</a:t>
              </a:r>
              <a:endParaRPr lang="ko-KR" altLang="en-US" sz="32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마르코입니다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688632" cy="56612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22108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ko-KR" sz="8000" b="1" dirty="0" smtClean="0">
                <a:solidFill>
                  <a:srgbClr val="0000CC"/>
                </a:solidFill>
              </a:rPr>
              <a:t>ありがとうございます</a:t>
            </a:r>
            <a:r>
              <a:rPr lang="en-US" altLang="ja-JP" sz="8000" b="1" dirty="0" smtClean="0">
                <a:solidFill>
                  <a:srgbClr val="0000CC"/>
                </a:solidFill>
              </a:rPr>
              <a:t>!</a:t>
            </a:r>
            <a:endParaRPr lang="ko-KR" altLang="en-US" sz="8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5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39552" y="908720"/>
            <a:ext cx="2592288" cy="144016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628194" cy="765596"/>
          </a:xfrm>
          <a:prstGeom prst="rect">
            <a:avLst/>
          </a:prstGeom>
        </p:spPr>
      </p:pic>
      <p:grpSp>
        <p:nvGrpSpPr>
          <p:cNvPr id="23" name="그룹 25"/>
          <p:cNvGrpSpPr/>
          <p:nvPr/>
        </p:nvGrpSpPr>
        <p:grpSpPr>
          <a:xfrm>
            <a:off x="-71470" y="2362560"/>
            <a:ext cx="9215470" cy="1714512"/>
            <a:chOff x="-71470" y="1571612"/>
            <a:chExt cx="9215470" cy="1714512"/>
          </a:xfrm>
        </p:grpSpPr>
        <p:grpSp>
          <p:nvGrpSpPr>
            <p:cNvPr id="25" name="그룹 13"/>
            <p:cNvGrpSpPr/>
            <p:nvPr/>
          </p:nvGrpSpPr>
          <p:grpSpPr>
            <a:xfrm>
              <a:off x="1" y="1643050"/>
              <a:ext cx="9143999" cy="1571636"/>
              <a:chOff x="1" y="1357298"/>
              <a:chExt cx="8858279" cy="1357322"/>
            </a:xfrm>
          </p:grpSpPr>
          <p:sp>
            <p:nvSpPr>
              <p:cNvPr id="37" name="직사각형 2"/>
              <p:cNvSpPr/>
              <p:nvPr/>
            </p:nvSpPr>
            <p:spPr>
              <a:xfrm>
                <a:off x="1" y="1357298"/>
                <a:ext cx="1176468" cy="135732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1176468" y="1357298"/>
                <a:ext cx="1205525" cy="1357322"/>
              </a:xfrm>
              <a:prstGeom prst="rect">
                <a:avLst/>
              </a:prstGeom>
              <a:solidFill>
                <a:srgbClr val="4CC057"/>
              </a:solidFill>
              <a:ln>
                <a:solidFill>
                  <a:srgbClr val="4CC0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직사각형 4"/>
              <p:cNvSpPr/>
              <p:nvPr/>
            </p:nvSpPr>
            <p:spPr>
              <a:xfrm>
                <a:off x="2352966" y="1357298"/>
                <a:ext cx="500066" cy="1357322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5"/>
              <p:cNvSpPr/>
              <p:nvPr/>
            </p:nvSpPr>
            <p:spPr>
              <a:xfrm>
                <a:off x="2837407" y="1357298"/>
                <a:ext cx="386224" cy="135732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6"/>
              <p:cNvSpPr/>
              <p:nvPr/>
            </p:nvSpPr>
            <p:spPr>
              <a:xfrm>
                <a:off x="3252641" y="1357298"/>
                <a:ext cx="1643074" cy="135732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직사각형 7"/>
              <p:cNvSpPr/>
              <p:nvPr/>
            </p:nvSpPr>
            <p:spPr>
              <a:xfrm>
                <a:off x="4913581" y="1357298"/>
                <a:ext cx="714380" cy="1357322"/>
              </a:xfrm>
              <a:prstGeom prst="rect">
                <a:avLst/>
              </a:prstGeom>
              <a:solidFill>
                <a:srgbClr val="D04E3C"/>
              </a:solidFill>
              <a:ln>
                <a:solidFill>
                  <a:srgbClr val="D04E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직사각형 8"/>
              <p:cNvSpPr/>
              <p:nvPr/>
            </p:nvSpPr>
            <p:spPr>
              <a:xfrm>
                <a:off x="5605639" y="1357298"/>
                <a:ext cx="1466691" cy="135732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직사각형 9"/>
              <p:cNvSpPr/>
              <p:nvPr/>
            </p:nvSpPr>
            <p:spPr>
              <a:xfrm>
                <a:off x="7072330" y="1357298"/>
                <a:ext cx="1143008" cy="135732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직사각형 10"/>
              <p:cNvSpPr/>
              <p:nvPr/>
            </p:nvSpPr>
            <p:spPr>
              <a:xfrm>
                <a:off x="8215338" y="1357298"/>
                <a:ext cx="366150" cy="1357322"/>
              </a:xfrm>
              <a:prstGeom prst="rect">
                <a:avLst/>
              </a:prstGeom>
              <a:solidFill>
                <a:srgbClr val="AD5FA4"/>
              </a:solidFill>
              <a:ln>
                <a:solidFill>
                  <a:srgbClr val="AD5F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11"/>
              <p:cNvSpPr/>
              <p:nvPr/>
            </p:nvSpPr>
            <p:spPr>
              <a:xfrm>
                <a:off x="8572528" y="1357298"/>
                <a:ext cx="285752" cy="135732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-71470" y="2110079"/>
              <a:ext cx="1357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 err="1" smtClean="0"/>
                <a:t>야요이</a:t>
              </a:r>
              <a:endParaRPr lang="ko-KR" alt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1538" y="2071678"/>
              <a:ext cx="1428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smtClean="0"/>
                <a:t>고훈</a:t>
              </a:r>
              <a:endParaRPr lang="ko-KR" altLang="en-US" sz="32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57422" y="1714488"/>
              <a:ext cx="615553" cy="12858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ko-KR" altLang="en-US" sz="2800" b="1" dirty="0" err="1" smtClean="0"/>
                <a:t>아스카</a:t>
              </a:r>
              <a:endParaRPr lang="ko-KR" altLang="en-US" sz="28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84877" y="1643050"/>
              <a:ext cx="615553" cy="13573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ko-KR" altLang="en-US" sz="2800" b="1" dirty="0" smtClean="0"/>
                <a:t>나라</a:t>
              </a:r>
              <a:endParaRPr lang="ko-KR" altLang="en-US" sz="28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7554" y="2071678"/>
              <a:ext cx="1714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err="1" smtClean="0"/>
                <a:t>헤이안</a:t>
              </a:r>
              <a:endParaRPr lang="ko-KR" altLang="en-US" sz="3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99455" y="1571612"/>
              <a:ext cx="615553" cy="17145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sz="2800" b="1" dirty="0" err="1" smtClean="0"/>
                <a:t>가마쿠라</a:t>
              </a:r>
              <a:endParaRPr lang="ko-KR" altLang="en-US" sz="2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1058" y="1643050"/>
              <a:ext cx="615553" cy="16430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ko-KR" altLang="en-US" sz="2800" b="1" dirty="0" err="1" smtClean="0"/>
                <a:t>무로마치</a:t>
              </a:r>
              <a:endParaRPr lang="ko-KR" altLang="en-US" sz="2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86644" y="2143116"/>
              <a:ext cx="1143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smtClean="0"/>
                <a:t>에도</a:t>
              </a:r>
              <a:endParaRPr lang="ko-KR" altLang="en-US" sz="32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29652" y="1643050"/>
              <a:ext cx="553998" cy="15716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ko-KR" altLang="en-US" sz="2400" b="1" dirty="0" smtClean="0"/>
                <a:t>근대</a:t>
              </a:r>
              <a:endParaRPr lang="ko-KR" altLang="en-US" sz="24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786842" y="2433428"/>
            <a:ext cx="553998" cy="15716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2400" b="1" dirty="0" smtClean="0"/>
              <a:t>현대</a:t>
            </a:r>
            <a:endParaRPr lang="ko-KR" alt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39552" y="116632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/>
              <a:t>시대구분</a:t>
            </a:r>
            <a:endParaRPr lang="ko-KR" altLang="en-US" sz="4800" b="1" dirty="0"/>
          </a:p>
        </p:txBody>
      </p:sp>
      <p:grpSp>
        <p:nvGrpSpPr>
          <p:cNvPr id="64" name="그룹 63"/>
          <p:cNvGrpSpPr/>
          <p:nvPr/>
        </p:nvGrpSpPr>
        <p:grpSpPr>
          <a:xfrm>
            <a:off x="35496" y="4278115"/>
            <a:ext cx="8460432" cy="951085"/>
            <a:chOff x="0" y="3714752"/>
            <a:chExt cx="8460432" cy="951085"/>
          </a:xfrm>
        </p:grpSpPr>
        <p:cxnSp>
          <p:nvCxnSpPr>
            <p:cNvPr id="50" name="직선 화살표 연결선 49"/>
            <p:cNvCxnSpPr/>
            <p:nvPr/>
          </p:nvCxnSpPr>
          <p:spPr>
            <a:xfrm>
              <a:off x="0" y="3714752"/>
              <a:ext cx="4143372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/>
            <p:nvPr/>
          </p:nvCxnSpPr>
          <p:spPr>
            <a:xfrm>
              <a:off x="4214810" y="3714752"/>
              <a:ext cx="3071834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직선 화살표 연결선 51"/>
            <p:cNvCxnSpPr/>
            <p:nvPr/>
          </p:nvCxnSpPr>
          <p:spPr>
            <a:xfrm>
              <a:off x="7358082" y="3714752"/>
              <a:ext cx="107157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3" name="그룹 62"/>
            <p:cNvGrpSpPr/>
            <p:nvPr/>
          </p:nvGrpSpPr>
          <p:grpSpPr>
            <a:xfrm>
              <a:off x="1142976" y="4005064"/>
              <a:ext cx="1714512" cy="615553"/>
              <a:chOff x="1142976" y="3893567"/>
              <a:chExt cx="1714512" cy="615553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1142976" y="3929066"/>
                <a:ext cx="1714512" cy="50006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187624" y="3893567"/>
                <a:ext cx="165618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400" b="1" dirty="0" smtClean="0"/>
                  <a:t>고대</a:t>
                </a:r>
                <a:endParaRPr lang="ko-KR" altLang="en-US" sz="3400" b="1" dirty="0"/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4929190" y="4064371"/>
              <a:ext cx="1587026" cy="588765"/>
              <a:chOff x="4929190" y="3929066"/>
              <a:chExt cx="1587026" cy="588765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4929190" y="3929066"/>
                <a:ext cx="1571636" cy="50006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932040" y="3933056"/>
                <a:ext cx="15841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200" b="1" dirty="0" smtClean="0"/>
                  <a:t>중세</a:t>
                </a:r>
                <a:endParaRPr lang="ko-KR" altLang="en-US" sz="3200" b="1" dirty="0"/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7248167" y="4077072"/>
              <a:ext cx="1212265" cy="588765"/>
              <a:chOff x="5131289" y="3929066"/>
              <a:chExt cx="1571636" cy="588765"/>
            </a:xfrm>
          </p:grpSpPr>
          <p:sp>
            <p:nvSpPr>
              <p:cNvPr id="61" name="직사각형 60"/>
              <p:cNvSpPr/>
              <p:nvPr/>
            </p:nvSpPr>
            <p:spPr>
              <a:xfrm>
                <a:off x="5131289" y="3929066"/>
                <a:ext cx="1571636" cy="50006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310577" y="3933056"/>
                <a:ext cx="12989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200" b="1" dirty="0" smtClean="0"/>
                  <a:t>근세</a:t>
                </a:r>
                <a:endParaRPr lang="ko-KR" altLang="en-US" sz="3200" b="1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0276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2713" cy="6858000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51897" y="343113"/>
            <a:ext cx="8440211" cy="617177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165304"/>
            <a:ext cx="611560" cy="6927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460431" y="-5524"/>
            <a:ext cx="682281" cy="69822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67544" y="257400"/>
            <a:ext cx="8324564" cy="1057079"/>
            <a:chOff x="467544" y="257400"/>
            <a:chExt cx="8324564" cy="1057079"/>
          </a:xfrm>
        </p:grpSpPr>
        <p:sp>
          <p:nvSpPr>
            <p:cNvPr id="18" name="TextBox 17"/>
            <p:cNvSpPr txBox="1"/>
            <p:nvPr/>
          </p:nvSpPr>
          <p:spPr>
            <a:xfrm>
              <a:off x="1406923" y="358319"/>
              <a:ext cx="7385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>
                  <a:solidFill>
                    <a:srgbClr val="0000FF"/>
                  </a:solidFill>
                </a:rPr>
                <a:t>고대</a:t>
              </a:r>
              <a:r>
                <a:rPr lang="ko-KR" altLang="en-US" sz="5400" b="1" dirty="0" smtClean="0"/>
                <a:t>와 </a:t>
              </a:r>
              <a:r>
                <a:rPr lang="ko-KR" altLang="en-US" sz="5400" b="1" dirty="0" err="1" smtClean="0">
                  <a:solidFill>
                    <a:srgbClr val="0000FF"/>
                  </a:solidFill>
                </a:rPr>
                <a:t>헤이안</a:t>
              </a:r>
              <a:r>
                <a:rPr lang="ko-KR" altLang="en-US" sz="5400" b="1" dirty="0" smtClean="0"/>
                <a:t> 시대</a:t>
              </a:r>
              <a:endParaRPr lang="ko-KR" altLang="en-US" sz="5400" b="1" dirty="0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467544" y="1268760"/>
              <a:ext cx="8299541" cy="4571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002" y="257400"/>
              <a:ext cx="726921" cy="88591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51897" y="2028904"/>
            <a:ext cx="84402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사회배경</a:t>
            </a:r>
            <a:r>
              <a:rPr lang="en-US" altLang="ko-KR" sz="3600" b="1" dirty="0" smtClean="0"/>
              <a:t>: </a:t>
            </a:r>
            <a:r>
              <a:rPr lang="ko-KR" altLang="en-US" sz="3600" b="1" dirty="0" smtClean="0"/>
              <a:t>초기 율령체제 붕괴 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              </a:t>
            </a:r>
            <a:r>
              <a:rPr lang="ko-KR" altLang="en-US" sz="3600" b="1" dirty="0" smtClean="0"/>
              <a:t>화려한 왕조문화 구축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중심인물</a:t>
            </a:r>
            <a:r>
              <a:rPr lang="en-US" altLang="ko-KR" sz="3600" b="1" dirty="0" smtClean="0"/>
              <a:t>: </a:t>
            </a:r>
            <a:r>
              <a:rPr lang="ko-KR" altLang="en-US" sz="3600" b="1" dirty="0" err="1" smtClean="0"/>
              <a:t>후지와라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  But </a:t>
            </a:r>
            <a:r>
              <a:rPr lang="ko-KR" altLang="en-US" sz="3600" b="1" dirty="0" smtClean="0"/>
              <a:t>지방에서 신흥 무사가 등장 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  </a:t>
            </a:r>
            <a:r>
              <a:rPr lang="ko-KR" altLang="en-US" sz="3600" b="1" dirty="0" smtClean="0"/>
              <a:t>귀족 힘  약해짐</a:t>
            </a:r>
            <a:endParaRPr lang="en-US" altLang="ko-KR" sz="3600" b="1" dirty="0" smtClean="0"/>
          </a:p>
          <a:p>
            <a:r>
              <a:rPr lang="ko-KR" altLang="en-US" sz="3600" b="1" dirty="0" smtClean="0"/>
              <a:t>  </a:t>
            </a:r>
            <a:r>
              <a:rPr lang="ko-KR" altLang="en-US" sz="3600" b="1" dirty="0" smtClean="0"/>
              <a:t>그래도 여전히 귀족들은 힘이 막강</a:t>
            </a:r>
            <a:r>
              <a:rPr lang="ko-KR" altLang="en-US" sz="3600" b="1" dirty="0" smtClean="0"/>
              <a:t>  </a:t>
            </a:r>
            <a:endParaRPr lang="en-US" altLang="ko-KR" sz="3600" b="1" dirty="0" smtClean="0"/>
          </a:p>
          <a:p>
            <a:r>
              <a:rPr lang="ko-KR" altLang="en-US" sz="3600" b="1" dirty="0" smtClean="0"/>
              <a:t> 귀족문학 </a:t>
            </a:r>
            <a:r>
              <a:rPr lang="ko-KR" altLang="en-US" sz="3600" b="1" dirty="0" smtClean="0"/>
              <a:t>또는 왕조 문학 시대가 열림</a:t>
            </a:r>
            <a:endParaRPr lang="ko-KR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9589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22229" y="343113"/>
            <a:ext cx="8510546" cy="755342"/>
            <a:chOff x="422229" y="343113"/>
            <a:chExt cx="8510546" cy="755342"/>
          </a:xfrm>
        </p:grpSpPr>
        <p:sp>
          <p:nvSpPr>
            <p:cNvPr id="18" name="TextBox 17"/>
            <p:cNvSpPr txBox="1"/>
            <p:nvPr/>
          </p:nvSpPr>
          <p:spPr>
            <a:xfrm>
              <a:off x="1055245" y="428839"/>
              <a:ext cx="7877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err="1" smtClean="0"/>
                <a:t>한시문에서</a:t>
              </a:r>
              <a:r>
                <a:rPr lang="ko-KR" altLang="en-US" sz="3200" b="1" dirty="0" smtClean="0"/>
                <a:t> 가나 문학으로</a:t>
              </a:r>
              <a:r>
                <a:rPr lang="en-US" altLang="ko-KR" sz="3200" b="1" dirty="0" smtClean="0"/>
                <a:t>(</a:t>
              </a:r>
              <a:r>
                <a:rPr lang="ko-KR" altLang="en-US" sz="3200" b="1" dirty="0" smtClean="0"/>
                <a:t>전기</a:t>
              </a:r>
              <a:r>
                <a:rPr lang="en-US" altLang="ko-KR" sz="3200" b="1" dirty="0" smtClean="0"/>
                <a:t>,9~10</a:t>
              </a:r>
              <a:r>
                <a:rPr lang="ko-KR" altLang="en-US" sz="3200" b="1" dirty="0" smtClean="0"/>
                <a:t>세기</a:t>
              </a:r>
              <a:r>
                <a:rPr lang="en-US" altLang="ko-KR" sz="3200" b="1" dirty="0" smtClean="0"/>
                <a:t>)</a:t>
              </a:r>
              <a:endParaRPr lang="en-US" altLang="ko-K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187624" y="1052736"/>
              <a:ext cx="7632848" cy="4571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29" y="343113"/>
              <a:ext cx="548061" cy="667935"/>
            </a:xfrm>
            <a:prstGeom prst="rect">
              <a:avLst/>
            </a:prstGeom>
          </p:spPr>
        </p:pic>
      </p:grpSp>
      <p:pic>
        <p:nvPicPr>
          <p:cNvPr id="13314" name="Picture 2" descr="[영재따라잡기] 내 아이에겐 뭔가 특별한 것이 있다?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556792"/>
            <a:ext cx="3362701" cy="3888432"/>
          </a:xfrm>
          <a:prstGeom prst="rect">
            <a:avLst/>
          </a:prstGeom>
          <a:noFill/>
        </p:spPr>
      </p:pic>
      <p:pic>
        <p:nvPicPr>
          <p:cNvPr id="13316" name="Picture 4" descr="헤이안 시대의 귀족들 본문 이미지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556792"/>
            <a:ext cx="3658132" cy="38573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1227" y="5486265"/>
            <a:ext cx="8721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/>
              <a:t>남성 귀족에게 한문 교양 요구 </a:t>
            </a:r>
            <a:endParaRPr lang="en-US" altLang="ko-KR" sz="3600" b="1" dirty="0" smtClean="0"/>
          </a:p>
          <a:p>
            <a:pPr algn="ctr"/>
            <a:r>
              <a:rPr lang="ko-KR" altLang="en-US" sz="3600" b="1" dirty="0" err="1" smtClean="0"/>
              <a:t>한시문</a:t>
            </a:r>
            <a:r>
              <a:rPr lang="ko-KR" altLang="en-US" sz="3600" b="1" dirty="0" smtClean="0"/>
              <a:t> 유행</a:t>
            </a:r>
            <a:endParaRPr lang="ko-KR" altLang="en-US" sz="3600" b="1" dirty="0"/>
          </a:p>
        </p:txBody>
      </p:sp>
      <p:sp>
        <p:nvSpPr>
          <p:cNvPr id="19" name="오른쪽 화살표 18"/>
          <p:cNvSpPr/>
          <p:nvPr/>
        </p:nvSpPr>
        <p:spPr>
          <a:xfrm>
            <a:off x="1835696" y="6093296"/>
            <a:ext cx="1008112" cy="432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22229" y="343113"/>
            <a:ext cx="8510546" cy="817198"/>
            <a:chOff x="422229" y="343113"/>
            <a:chExt cx="8510546" cy="817198"/>
          </a:xfrm>
        </p:grpSpPr>
        <p:sp>
          <p:nvSpPr>
            <p:cNvPr id="18" name="TextBox 17"/>
            <p:cNvSpPr txBox="1"/>
            <p:nvPr/>
          </p:nvSpPr>
          <p:spPr>
            <a:xfrm>
              <a:off x="1055245" y="428839"/>
              <a:ext cx="7877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여류문학의 전성기</a:t>
              </a:r>
              <a:r>
                <a:rPr lang="en-US" altLang="ko-KR" sz="32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(</a:t>
              </a:r>
              <a:r>
                <a:rPr lang="ko-KR" altLang="en-US" sz="32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중기</a:t>
              </a:r>
              <a:r>
                <a:rPr lang="en-US" altLang="ko-KR" sz="32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, 11</a:t>
              </a:r>
              <a:r>
                <a:rPr lang="ko-KR" altLang="en-US" sz="3200" b="1" dirty="0" err="1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세기초</a:t>
              </a:r>
              <a:r>
                <a:rPr lang="en-US" altLang="ko-KR" sz="32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~</a:t>
              </a:r>
              <a:r>
                <a:rPr lang="ko-KR" altLang="en-US" sz="32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중엽</a:t>
              </a:r>
              <a:r>
                <a:rPr lang="en-US" altLang="ko-KR" sz="32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)</a:t>
              </a:r>
              <a:endParaRPr lang="en-US" altLang="ko-KR" sz="3200" b="1" dirty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195916" y="1114592"/>
              <a:ext cx="7525855" cy="4571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29" y="343113"/>
              <a:ext cx="548061" cy="667935"/>
            </a:xfrm>
            <a:prstGeom prst="rect">
              <a:avLst/>
            </a:prstGeom>
          </p:spPr>
        </p:pic>
      </p:grpSp>
      <p:pic>
        <p:nvPicPr>
          <p:cNvPr id="34818" name="Picture 2" descr="헤이안 시대의 귀족들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235" y="1800337"/>
            <a:ext cx="2743069" cy="42859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91880" y="2348880"/>
            <a:ext cx="53454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궁정에 종사중인</a:t>
            </a:r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여성들의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작품 </a:t>
            </a:r>
            <a:r>
              <a:rPr lang="ko-KR" altLang="en-US" sz="3200" b="1" dirty="0" smtClean="0"/>
              <a:t>탄생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특징</a:t>
            </a:r>
            <a:r>
              <a:rPr lang="en-US" altLang="ko-KR" sz="3200" b="1" dirty="0" smtClean="0"/>
              <a:t>: </a:t>
            </a:r>
            <a:r>
              <a:rPr lang="ko-KR" altLang="en-US" sz="3200" b="1" dirty="0" smtClean="0"/>
              <a:t>한자로는 표현 할 수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</a:t>
            </a:r>
            <a:r>
              <a:rPr lang="ko-KR" altLang="en-US" sz="3200" b="1" dirty="0" smtClean="0"/>
              <a:t>없는 일본인 정서를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</a:t>
            </a:r>
            <a:r>
              <a:rPr lang="ko-KR" altLang="en-US" sz="3200" b="1" dirty="0" smtClean="0"/>
              <a:t>여성 특유의 섬세한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</a:t>
            </a:r>
            <a:r>
              <a:rPr lang="ko-KR" altLang="en-US" sz="3200" b="1" dirty="0" smtClean="0"/>
              <a:t>감정과 풍부한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</a:t>
            </a:r>
            <a:r>
              <a:rPr lang="ko-KR" altLang="en-US" sz="3200" b="1" dirty="0" smtClean="0"/>
              <a:t>감성으로 </a:t>
            </a:r>
            <a:r>
              <a:rPr lang="ko-KR" altLang="en-US" sz="3200" b="1" dirty="0" smtClean="0"/>
              <a:t>표현</a:t>
            </a:r>
            <a:endParaRPr lang="ko-KR" alt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141277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/>
              <a:t>귀족 문화 번영</a:t>
            </a:r>
            <a:endParaRPr lang="en-US" altLang="ko-KR" sz="4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323528" y="343113"/>
            <a:ext cx="8453594" cy="817198"/>
            <a:chOff x="323528" y="343113"/>
            <a:chExt cx="8453594" cy="817198"/>
          </a:xfrm>
        </p:grpSpPr>
        <p:sp>
          <p:nvSpPr>
            <p:cNvPr id="18" name="TextBox 17"/>
            <p:cNvSpPr txBox="1"/>
            <p:nvPr/>
          </p:nvSpPr>
          <p:spPr>
            <a:xfrm>
              <a:off x="899592" y="428839"/>
              <a:ext cx="787753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3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여류문학의 전성기</a:t>
              </a:r>
              <a:r>
                <a:rPr lang="en-US" altLang="ko-KR" sz="33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(</a:t>
              </a:r>
              <a:r>
                <a:rPr lang="ko-KR" altLang="en-US" sz="33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중기</a:t>
              </a:r>
              <a:r>
                <a:rPr lang="en-US" altLang="ko-KR" sz="33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, 11</a:t>
              </a:r>
              <a:r>
                <a:rPr lang="ko-KR" altLang="en-US" sz="3300" b="1" dirty="0" err="1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세기초</a:t>
              </a:r>
              <a:r>
                <a:rPr lang="en-US" altLang="ko-KR" sz="33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~</a:t>
              </a:r>
              <a:r>
                <a:rPr lang="ko-KR" altLang="en-US" sz="33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중엽</a:t>
              </a:r>
              <a:r>
                <a:rPr lang="en-US" altLang="ko-KR" sz="33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)</a:t>
              </a:r>
              <a:endParaRPr lang="en-US" altLang="ko-KR" sz="3300" b="1" dirty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195916" y="1114592"/>
              <a:ext cx="7525855" cy="4571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43113"/>
              <a:ext cx="548061" cy="667935"/>
            </a:xfrm>
            <a:prstGeom prst="rect">
              <a:avLst/>
            </a:prstGeom>
          </p:spPr>
        </p:pic>
      </p:grpSp>
      <p:pic>
        <p:nvPicPr>
          <p:cNvPr id="41986" name="Picture 2" descr="마쿠라노소시枕草子 - 세이쇼나곤清小納語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567" y="1543180"/>
            <a:ext cx="3868430" cy="4800268"/>
          </a:xfrm>
          <a:prstGeom prst="rect">
            <a:avLst/>
          </a:prstGeom>
          <a:noFill/>
        </p:spPr>
      </p:pic>
      <p:pic>
        <p:nvPicPr>
          <p:cNvPr id="41988" name="Picture 4" descr="겐지 모노가타리 2 / 무라사키시키부 / 서울대학교출판문화원 / 사회적기업 : DC Vir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3006" y="1543180"/>
            <a:ext cx="3868430" cy="4800268"/>
          </a:xfrm>
          <a:prstGeom prst="rect">
            <a:avLst/>
          </a:prstGeom>
          <a:noFill/>
        </p:spPr>
      </p:pic>
      <p:grpSp>
        <p:nvGrpSpPr>
          <p:cNvPr id="3" name="그룹 22"/>
          <p:cNvGrpSpPr/>
          <p:nvPr/>
        </p:nvGrpSpPr>
        <p:grpSpPr>
          <a:xfrm>
            <a:off x="467544" y="1556792"/>
            <a:ext cx="3868430" cy="4800268"/>
            <a:chOff x="504280" y="1296343"/>
            <a:chExt cx="3960440" cy="4032448"/>
          </a:xfrm>
        </p:grpSpPr>
        <p:sp>
          <p:nvSpPr>
            <p:cNvPr id="14" name="직사각형 13"/>
            <p:cNvSpPr/>
            <p:nvPr/>
          </p:nvSpPr>
          <p:spPr>
            <a:xfrm>
              <a:off x="504280" y="1296343"/>
              <a:ext cx="3960440" cy="40324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4280" y="2157348"/>
              <a:ext cx="3960440" cy="204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err="1" smtClean="0"/>
                <a:t>오카시</a:t>
              </a:r>
              <a:r>
                <a:rPr lang="en-US" altLang="ko-KR" sz="4400" b="1" dirty="0" smtClean="0"/>
                <a:t>(</a:t>
              </a:r>
              <a:r>
                <a:rPr lang="ja-JP" altLang="en-US" sz="4400" b="1" dirty="0" smtClean="0"/>
                <a:t>をかし</a:t>
              </a:r>
              <a:r>
                <a:rPr lang="en-US" altLang="ja-JP" sz="4400" b="1" dirty="0" smtClean="0"/>
                <a:t>)</a:t>
              </a:r>
              <a:endParaRPr lang="ko-KR" altLang="en-US" sz="4400" b="1" dirty="0" smtClean="0"/>
            </a:p>
            <a:p>
              <a:pPr algn="ctr"/>
              <a:r>
                <a:rPr lang="ko-KR" altLang="en-US" sz="5400" b="1" dirty="0" smtClean="0"/>
                <a:t>이지적이고 밝은 정취</a:t>
              </a:r>
              <a:endParaRPr lang="ko-KR" altLang="en-US" sz="5400" b="1" dirty="0"/>
            </a:p>
          </p:txBody>
        </p:sp>
      </p:grpSp>
      <p:grpSp>
        <p:nvGrpSpPr>
          <p:cNvPr id="6" name="그룹 23"/>
          <p:cNvGrpSpPr/>
          <p:nvPr/>
        </p:nvGrpSpPr>
        <p:grpSpPr>
          <a:xfrm>
            <a:off x="4788024" y="1556792"/>
            <a:ext cx="3868430" cy="4800267"/>
            <a:chOff x="4896768" y="1296343"/>
            <a:chExt cx="3960440" cy="4032448"/>
          </a:xfrm>
        </p:grpSpPr>
        <p:sp>
          <p:nvSpPr>
            <p:cNvPr id="20" name="직사각형 19"/>
            <p:cNvSpPr/>
            <p:nvPr/>
          </p:nvSpPr>
          <p:spPr>
            <a:xfrm>
              <a:off x="4896768" y="1296343"/>
              <a:ext cx="3960440" cy="403244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96768" y="1969047"/>
              <a:ext cx="3960440" cy="2714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200" b="1" dirty="0" err="1" smtClean="0"/>
                <a:t>아와레</a:t>
              </a:r>
              <a:r>
                <a:rPr lang="en-US" altLang="ko-KR" sz="4200" b="1" dirty="0" smtClean="0"/>
                <a:t>(</a:t>
              </a:r>
              <a:r>
                <a:rPr lang="ja-JP" altLang="en-US" sz="4200" b="1" dirty="0" smtClean="0"/>
                <a:t>あはれ</a:t>
              </a:r>
              <a:r>
                <a:rPr lang="en-US" altLang="ja-JP" sz="4200" b="1" dirty="0" smtClean="0"/>
                <a:t>)</a:t>
              </a:r>
              <a:endParaRPr lang="ko-KR" altLang="en-US" sz="4200" b="1" dirty="0" smtClean="0"/>
            </a:p>
            <a:p>
              <a:pPr algn="ctr"/>
              <a:r>
                <a:rPr lang="ko-KR" altLang="en-US" sz="5400" b="1" dirty="0" smtClean="0"/>
                <a:t>마음에 </a:t>
              </a:r>
              <a:endParaRPr lang="en-US" altLang="ko-KR" sz="5400" b="1" dirty="0" smtClean="0"/>
            </a:p>
            <a:p>
              <a:pPr algn="ctr"/>
              <a:r>
                <a:rPr lang="ko-KR" altLang="en-US" sz="5400" b="1" dirty="0" smtClean="0"/>
                <a:t>스미는 </a:t>
              </a:r>
              <a:endParaRPr lang="en-US" altLang="ko-KR" sz="5400" b="1" dirty="0" smtClean="0"/>
            </a:p>
            <a:p>
              <a:pPr algn="ctr"/>
              <a:r>
                <a:rPr lang="ko-KR" altLang="en-US" sz="5400" b="1" dirty="0" smtClean="0"/>
                <a:t>절절한 정취</a:t>
              </a:r>
              <a:endParaRPr lang="ko-KR" altLang="en-US" sz="5400" b="1" dirty="0"/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539552" y="587727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hlinkClick r:id="rId7"/>
              </a:rPr>
              <a:t>https://youtu.be/_22Qo9m8qyM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4788024" y="586798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hlinkClick r:id="rId8"/>
              </a:rPr>
              <a:t>https://youtu.be/CYwJaO88mm4</a:t>
            </a:r>
            <a:endParaRPr lang="ko-KR" altLang="en-US" dirty="0"/>
          </a:p>
        </p:txBody>
      </p:sp>
      <p:grpSp>
        <p:nvGrpSpPr>
          <p:cNvPr id="28" name="그룹 27"/>
          <p:cNvGrpSpPr/>
          <p:nvPr/>
        </p:nvGrpSpPr>
        <p:grpSpPr>
          <a:xfrm>
            <a:off x="899592" y="1196752"/>
            <a:ext cx="7272808" cy="1080120"/>
            <a:chOff x="1043608" y="1196752"/>
            <a:chExt cx="7128792" cy="1080120"/>
          </a:xfrm>
        </p:grpSpPr>
        <p:sp>
          <p:nvSpPr>
            <p:cNvPr id="25" name="직사각형 24"/>
            <p:cNvSpPr/>
            <p:nvPr/>
          </p:nvSpPr>
          <p:spPr>
            <a:xfrm>
              <a:off x="1043608" y="1196752"/>
              <a:ext cx="7128792" cy="10801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43608" y="1340768"/>
              <a:ext cx="71287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/>
                <a:t>당시 미의식의 상징</a:t>
              </a:r>
              <a:endParaRPr lang="ko-KR" altLang="en-US" sz="44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51520" y="456809"/>
            <a:ext cx="8731589" cy="811951"/>
            <a:chOff x="251520" y="456809"/>
            <a:chExt cx="8731589" cy="811951"/>
          </a:xfrm>
        </p:grpSpPr>
        <p:sp>
          <p:nvSpPr>
            <p:cNvPr id="18" name="TextBox 17"/>
            <p:cNvSpPr txBox="1"/>
            <p:nvPr/>
          </p:nvSpPr>
          <p:spPr>
            <a:xfrm>
              <a:off x="683568" y="539969"/>
              <a:ext cx="8299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err="1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모노가타리의쇠퇴</a:t>
              </a:r>
              <a:r>
                <a:rPr lang="en-US" altLang="ko-KR" sz="32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(</a:t>
              </a:r>
              <a:r>
                <a:rPr lang="ko-KR" altLang="en-US" sz="32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후기</a:t>
              </a:r>
              <a:r>
                <a:rPr lang="en-US" altLang="ko-KR" sz="32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,11</a:t>
              </a:r>
              <a:r>
                <a:rPr lang="ko-KR" altLang="en-US" sz="3200" b="1" dirty="0" err="1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세기중</a:t>
              </a:r>
              <a:r>
                <a:rPr lang="en-US" altLang="ko-KR" sz="32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~12</a:t>
              </a:r>
              <a:r>
                <a:rPr lang="ko-KR" altLang="en-US" sz="32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세기말</a:t>
              </a:r>
              <a:r>
                <a:rPr lang="en-US" altLang="ko-KR" sz="3200" b="1" dirty="0" smtClean="0">
                  <a:ln>
                    <a:solidFill>
                      <a:srgbClr val="FF0000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)</a:t>
              </a:r>
              <a:endParaRPr lang="en-US" altLang="ko-KR" sz="3200" b="1" dirty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827584" y="1223041"/>
              <a:ext cx="7947866" cy="45719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456809"/>
              <a:ext cx="548061" cy="66793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92567" y="1906954"/>
            <a:ext cx="82995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무사의 세력 확장 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귀족의 쇠퇴 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민중의 세계에 관심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        </a:t>
            </a:r>
            <a:r>
              <a:rPr lang="ko-KR" altLang="en-US" sz="3600" b="1" dirty="0" smtClean="0"/>
              <a:t>민중의 생활상을 담은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        [</a:t>
            </a:r>
            <a:r>
              <a:rPr lang="ko-KR" altLang="en-US" sz="3600" b="1" dirty="0" err="1" smtClean="0"/>
              <a:t>곤쟈쿠모노가타리슈</a:t>
            </a:r>
            <a:r>
              <a:rPr lang="en-US" altLang="ko-KR" sz="3600" b="1" dirty="0" smtClean="0"/>
              <a:t>]</a:t>
            </a:r>
          </a:p>
          <a:p>
            <a:r>
              <a:rPr lang="en-US" altLang="ko-KR" sz="3600" b="1" dirty="0" smtClean="0"/>
              <a:t> -</a:t>
            </a:r>
            <a:r>
              <a:rPr lang="ko-KR" altLang="en-US" sz="3600" b="1" dirty="0" smtClean="0"/>
              <a:t>설화문학 생성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  </a:t>
            </a:r>
            <a:r>
              <a:rPr lang="ko-KR" altLang="en-US" sz="3600" b="1" dirty="0" smtClean="0"/>
              <a:t>민중의 가요수록 </a:t>
            </a:r>
            <a:r>
              <a:rPr lang="en-US" altLang="ko-KR" sz="3600" b="1" dirty="0" smtClean="0"/>
              <a:t>[</a:t>
            </a:r>
            <a:r>
              <a:rPr lang="ko-KR" altLang="en-US" sz="3600" b="1" dirty="0" err="1" smtClean="0"/>
              <a:t>료진히쇼</a:t>
            </a:r>
            <a:r>
              <a:rPr lang="en-US" altLang="ko-KR" sz="3600" b="1" dirty="0" smtClean="0"/>
              <a:t>]</a:t>
            </a:r>
            <a:r>
              <a:rPr lang="ko-KR" altLang="en-US" sz="3600" b="1" dirty="0" smtClean="0"/>
              <a:t> 편찬</a:t>
            </a:r>
            <a:endParaRPr lang="en-US" altLang="ko-KR" sz="3600" b="1" dirty="0" smtClean="0"/>
          </a:p>
        </p:txBody>
      </p:sp>
      <p:sp>
        <p:nvSpPr>
          <p:cNvPr id="10" name="오른쪽 화살표 9"/>
          <p:cNvSpPr/>
          <p:nvPr/>
        </p:nvSpPr>
        <p:spPr>
          <a:xfrm>
            <a:off x="827584" y="3861048"/>
            <a:ext cx="864096" cy="57606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2713" cy="685799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1227" y="257394"/>
            <a:ext cx="8721551" cy="634321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5245" y="343113"/>
            <a:ext cx="787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중세시대의 문학</a:t>
            </a:r>
            <a:endParaRPr lang="en-US" altLang="ko-KR" sz="40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6306491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790819" y="-5524"/>
            <a:ext cx="351894" cy="5515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195916" y="1114592"/>
            <a:ext cx="7525855" cy="4571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548061" cy="667935"/>
          </a:xfrm>
          <a:prstGeom prst="rect">
            <a:avLst/>
          </a:prstGeom>
        </p:spPr>
      </p:pic>
      <p:pic>
        <p:nvPicPr>
          <p:cNvPr id="37890" name="Picture 2" descr="최초의 무사정권, 가마쿠라 막부 본문 이미지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564" y="1371742"/>
            <a:ext cx="4360776" cy="4971707"/>
          </a:xfrm>
          <a:prstGeom prst="rect">
            <a:avLst/>
          </a:prstGeom>
          <a:noFill/>
        </p:spPr>
      </p:pic>
      <p:sp>
        <p:nvSpPr>
          <p:cNvPr id="14" name="타원 13"/>
          <p:cNvSpPr/>
          <p:nvPr/>
        </p:nvSpPr>
        <p:spPr>
          <a:xfrm>
            <a:off x="703572" y="1800338"/>
            <a:ext cx="1758377" cy="154294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>
            <a:stCxn id="14" idx="6"/>
          </p:cNvCxnSpPr>
          <p:nvPr/>
        </p:nvCxnSpPr>
        <p:spPr>
          <a:xfrm flipV="1">
            <a:off x="2461947" y="1714618"/>
            <a:ext cx="2461729" cy="85719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>
          <a:xfrm>
            <a:off x="3024628" y="3686157"/>
            <a:ext cx="1758377" cy="154294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/>
          <p:cNvCxnSpPr/>
          <p:nvPr/>
        </p:nvCxnSpPr>
        <p:spPr>
          <a:xfrm flipV="1">
            <a:off x="3446641" y="2400371"/>
            <a:ext cx="1477037" cy="137150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7"/>
          <p:cNvGrpSpPr/>
          <p:nvPr/>
        </p:nvGrpSpPr>
        <p:grpSpPr>
          <a:xfrm>
            <a:off x="4994012" y="1457461"/>
            <a:ext cx="3898467" cy="4885987"/>
            <a:chOff x="5112790" y="1224335"/>
            <a:chExt cx="3991191" cy="4104456"/>
          </a:xfrm>
        </p:grpSpPr>
        <p:sp>
          <p:nvSpPr>
            <p:cNvPr id="26" name="직사각형 25"/>
            <p:cNvSpPr/>
            <p:nvPr/>
          </p:nvSpPr>
          <p:spPr>
            <a:xfrm>
              <a:off x="5112792" y="1224335"/>
              <a:ext cx="3960440" cy="410445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12790" y="1852188"/>
              <a:ext cx="3991191" cy="286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 smtClean="0"/>
                <a:t>-</a:t>
              </a:r>
              <a:r>
                <a:rPr lang="ko-KR" altLang="en-US" sz="3600" b="1" dirty="0" smtClean="0"/>
                <a:t>귀족 문화 보전에</a:t>
              </a:r>
              <a:endParaRPr lang="en-US" altLang="ko-KR" sz="3600" b="1" dirty="0" smtClean="0"/>
            </a:p>
            <a:p>
              <a:r>
                <a:rPr lang="ko-KR" altLang="en-US" sz="3600" b="1" dirty="0" smtClean="0"/>
                <a:t> 힘씀</a:t>
              </a:r>
              <a:endParaRPr lang="en-US" altLang="ko-KR" sz="3600" b="1" dirty="0" smtClean="0"/>
            </a:p>
            <a:p>
              <a:r>
                <a:rPr lang="en-US" altLang="ko-KR" sz="3600" b="1" dirty="0" smtClean="0"/>
                <a:t> But </a:t>
              </a:r>
              <a:r>
                <a:rPr lang="ko-KR" altLang="en-US" sz="3600" b="1" dirty="0" err="1" smtClean="0"/>
                <a:t>조큐의</a:t>
              </a:r>
              <a:r>
                <a:rPr lang="ko-KR" altLang="en-US" sz="3600" b="1" dirty="0" smtClean="0"/>
                <a:t> 난</a:t>
              </a:r>
              <a:endParaRPr lang="en-US" altLang="ko-KR" sz="3600" b="1" dirty="0" smtClean="0"/>
            </a:p>
            <a:p>
              <a:r>
                <a:rPr lang="ko-KR" altLang="en-US" sz="3600" b="1" dirty="0" smtClean="0"/>
                <a:t> 이후 </a:t>
              </a:r>
              <a:r>
                <a:rPr lang="ko-KR" altLang="en-US" sz="3600" b="1" dirty="0" smtClean="0">
                  <a:solidFill>
                    <a:srgbClr val="FF0000"/>
                  </a:solidFill>
                </a:rPr>
                <a:t>귀족몰락</a:t>
              </a:r>
              <a:endParaRPr lang="en-US" altLang="ko-KR" sz="3600" b="1" dirty="0" smtClean="0">
                <a:solidFill>
                  <a:srgbClr val="FF0000"/>
                </a:solidFill>
              </a:endParaRPr>
            </a:p>
            <a:p>
              <a:r>
                <a:rPr lang="en-US" altLang="ko-KR" sz="3600" b="1" dirty="0" smtClean="0"/>
                <a:t>-</a:t>
              </a:r>
              <a:r>
                <a:rPr lang="ko-KR" altLang="en-US" sz="3600" b="1" dirty="0" smtClean="0"/>
                <a:t>은자들에 의해</a:t>
              </a:r>
              <a:endParaRPr lang="en-US" altLang="ko-KR" sz="3600" b="1" dirty="0" smtClean="0"/>
            </a:p>
            <a:p>
              <a:r>
                <a:rPr lang="en-US" altLang="ko-KR" sz="3600" b="1" dirty="0" smtClean="0"/>
                <a:t> </a:t>
              </a:r>
              <a:r>
                <a:rPr lang="ko-KR" altLang="en-US" sz="3600" b="1" dirty="0" smtClean="0"/>
                <a:t>문학 유지됨</a:t>
              </a:r>
              <a:endParaRPr lang="ko-KR" altLang="en-US" sz="3600" b="1" dirty="0"/>
            </a:p>
          </p:txBody>
        </p:sp>
      </p:grpSp>
      <p:grpSp>
        <p:nvGrpSpPr>
          <p:cNvPr id="6" name="그룹 28"/>
          <p:cNvGrpSpPr/>
          <p:nvPr/>
        </p:nvGrpSpPr>
        <p:grpSpPr>
          <a:xfrm>
            <a:off x="5024050" y="1412776"/>
            <a:ext cx="3940438" cy="5040560"/>
            <a:chOff x="4896768" y="1296343"/>
            <a:chExt cx="4034161" cy="4032448"/>
          </a:xfrm>
        </p:grpSpPr>
        <p:sp>
          <p:nvSpPr>
            <p:cNvPr id="30" name="직사각형 29"/>
            <p:cNvSpPr/>
            <p:nvPr/>
          </p:nvSpPr>
          <p:spPr>
            <a:xfrm>
              <a:off x="4896768" y="1296343"/>
              <a:ext cx="3960440" cy="403244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96768" y="2023388"/>
              <a:ext cx="4034161" cy="273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 smtClean="0"/>
                <a:t>-</a:t>
              </a:r>
              <a:r>
                <a:rPr lang="ko-KR" altLang="en-US" sz="3600" b="1" dirty="0" smtClean="0"/>
                <a:t>무사중심</a:t>
              </a:r>
              <a:endParaRPr lang="en-US" altLang="ko-KR" sz="3600" b="1" dirty="0" smtClean="0"/>
            </a:p>
            <a:p>
              <a:r>
                <a:rPr lang="en-US" altLang="ko-KR" sz="3600" b="1" dirty="0" smtClean="0"/>
                <a:t>-</a:t>
              </a:r>
              <a:r>
                <a:rPr lang="ko-KR" altLang="en-US" sz="3600" b="1" dirty="0" smtClean="0"/>
                <a:t>서민 지위 상승</a:t>
              </a:r>
              <a:endParaRPr lang="en-US" altLang="ko-KR" sz="3600" b="1" dirty="0" smtClean="0"/>
            </a:p>
            <a:p>
              <a:r>
                <a:rPr lang="en-US" altLang="ko-KR" sz="3600" b="1" dirty="0" smtClean="0"/>
                <a:t>-</a:t>
              </a:r>
              <a:r>
                <a:rPr lang="ko-KR" altLang="en-US" sz="3600" b="1" dirty="0" smtClean="0"/>
                <a:t>힘있는 문화 등장</a:t>
              </a:r>
              <a:endParaRPr lang="en-US" altLang="ko-KR" sz="3600" b="1" dirty="0" smtClean="0"/>
            </a:p>
            <a:p>
              <a:endParaRPr lang="en-US" altLang="ko-KR" sz="3600" b="1" dirty="0" smtClean="0"/>
            </a:p>
            <a:p>
              <a:r>
                <a:rPr lang="en-US" altLang="ko-KR" sz="3600" b="1" dirty="0" smtClean="0"/>
                <a:t>[</a:t>
              </a:r>
              <a:r>
                <a:rPr lang="ko-KR" altLang="en-US" sz="3600" b="1" dirty="0" err="1" smtClean="0"/>
                <a:t>헤이케모노</a:t>
              </a:r>
              <a:endParaRPr lang="en-US" altLang="ko-KR" sz="3600" b="1" dirty="0" smtClean="0"/>
            </a:p>
            <a:p>
              <a:r>
                <a:rPr lang="ko-KR" altLang="en-US" sz="3600" b="1" dirty="0" err="1" smtClean="0"/>
                <a:t>가타리</a:t>
              </a:r>
              <a:r>
                <a:rPr lang="en-US" altLang="ko-KR" sz="3600" b="1" dirty="0" smtClean="0"/>
                <a:t>]</a:t>
              </a:r>
              <a:endParaRPr lang="ko-KR" altLang="en-US" sz="36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760</Words>
  <Application>Microsoft Office PowerPoint</Application>
  <PresentationFormat>화면 슬라이드 쇼(4:3)</PresentationFormat>
  <Paragraphs>201</Paragraphs>
  <Slides>21</Slides>
  <Notes>21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samsung</cp:lastModifiedBy>
  <cp:revision>105</cp:revision>
  <dcterms:created xsi:type="dcterms:W3CDTF">2018-04-07T08:49:55Z</dcterms:created>
  <dcterms:modified xsi:type="dcterms:W3CDTF">2018-04-08T13:21:24Z</dcterms:modified>
</cp:coreProperties>
</file>