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4" r:id="rId1"/>
  </p:sldMasterIdLst>
  <p:notesMasterIdLst>
    <p:notesMasterId r:id="rId11"/>
  </p:notesMasterIdLst>
  <p:sldIdLst>
    <p:sldId id="256" r:id="rId2"/>
    <p:sldId id="259" r:id="rId3"/>
    <p:sldId id="257" r:id="rId4"/>
    <p:sldId id="261" r:id="rId5"/>
    <p:sldId id="263" r:id="rId6"/>
    <p:sldId id="265" r:id="rId7"/>
    <p:sldId id="269" r:id="rId8"/>
    <p:sldId id="267" r:id="rId9"/>
    <p:sldId id="270" r:id="rId10"/>
  </p:sldIdLst>
  <p:sldSz cx="12192000" cy="6858000"/>
  <p:notesSz cx="6858000" cy="9144000"/>
  <p:embeddedFontLst>
    <p:embeddedFont>
      <p:font typeface="맑은 고딕" panose="020B0503020000020004" pitchFamily="50" charset="-127"/>
      <p:regular r:id="rId12"/>
      <p:bold r:id="rId13"/>
    </p:embeddedFont>
    <p:embeddedFont>
      <p:font typeface="Yoon 윤고딕 530_TT" panose="02090603020101020101" pitchFamily="18" charset="-127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Yoon 윤고딕 550_TT" panose="02090603020101020101" pitchFamily="18" charset="-127"/>
      <p:regular r:id="rId1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G" initials="L" lastIdx="0" clrIdx="0">
    <p:extLst>
      <p:ext uri="{19B8F6BF-5375-455C-9EA6-DF929625EA0E}">
        <p15:presenceInfo xmlns:p15="http://schemas.microsoft.com/office/powerpoint/2012/main" userId="L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E41A00"/>
    <a:srgbClr val="FE431E"/>
    <a:srgbClr val="878181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4BFA4-7C3E-4123-8875-FFDA7AF986E2}" type="datetimeFigureOut">
              <a:rPr lang="ko-KR" altLang="en-US" smtClean="0"/>
              <a:t>2018-05-20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B5389-C55A-41E9-BD9E-ED83906B78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364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 userDrawn="1"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 userDrawn="1"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8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 userDrawn="1"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 userDrawn="1"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614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 userDrawn="1"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 userDrawn="1"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126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 userDrawn="1"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 userDrawn="1"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01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5" r:id="rId2"/>
    <p:sldLayoutId id="2147483756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-IETtFOer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5D0215C-B21D-446B-9B15-D8F806C1DCF8}"/>
              </a:ext>
            </a:extLst>
          </p:cNvPr>
          <p:cNvSpPr txBox="1"/>
          <p:nvPr/>
        </p:nvSpPr>
        <p:spPr>
          <a:xfrm>
            <a:off x="2297578" y="1412776"/>
            <a:ext cx="7596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sz="4400" dirty="0"/>
              <a:t>                   </a:t>
            </a:r>
            <a:r>
              <a:rPr lang="ko-KR" altLang="en-US" sz="44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일본의 외교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63B117-1D58-4187-9E60-526402D0A5AD}"/>
              </a:ext>
            </a:extLst>
          </p:cNvPr>
          <p:cNvSpPr txBox="1"/>
          <p:nvPr/>
        </p:nvSpPr>
        <p:spPr>
          <a:xfrm>
            <a:off x="4727848" y="6093296"/>
            <a:ext cx="723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                                                                                                 21710585 </a:t>
            </a:r>
            <a:r>
              <a:rPr lang="ko-KR" altLang="en-US" dirty="0"/>
              <a:t>이상엽</a:t>
            </a:r>
          </a:p>
        </p:txBody>
      </p:sp>
    </p:spTree>
    <p:extLst>
      <p:ext uri="{BB962C8B-B14F-4D97-AF65-F5344CB8AC3E}">
        <p14:creationId xmlns:p14="http://schemas.microsoft.com/office/powerpoint/2010/main" val="63874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 preferRelativeResize="0">
            <a:picLocks/>
          </p:cNvPicPr>
          <p:nvPr/>
        </p:nvPicPr>
        <p:blipFill rotWithShape="1">
          <a:blip r:embed="rId2"/>
          <a:srcRect t="65198"/>
          <a:stretch/>
        </p:blipFill>
        <p:spPr>
          <a:xfrm rot="5400000">
            <a:off x="3234081" y="3360227"/>
            <a:ext cx="5007273" cy="1475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83472" y="1984443"/>
            <a:ext cx="3205016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1. </a:t>
            </a:r>
            <a:r>
              <a:rPr lang="ko-KR" altLang="en-US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일본의 외교 목표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83472" y="2862393"/>
            <a:ext cx="3529052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2. </a:t>
            </a:r>
            <a:r>
              <a:rPr lang="ko-KR" altLang="en-US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일본 외교의 기본방침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83472" y="3740343"/>
            <a:ext cx="3205016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3. </a:t>
            </a:r>
            <a:r>
              <a:rPr lang="ko-KR" altLang="en-US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일본 외교의 전략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83472" y="4618293"/>
            <a:ext cx="3205016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4. </a:t>
            </a:r>
            <a:r>
              <a:rPr lang="ko-KR" altLang="en-US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최근의 행보</a:t>
            </a:r>
          </a:p>
        </p:txBody>
      </p:sp>
    </p:spTree>
    <p:extLst>
      <p:ext uri="{BB962C8B-B14F-4D97-AF65-F5344CB8AC3E}">
        <p14:creationId xmlns:p14="http://schemas.microsoft.com/office/powerpoint/2010/main" val="2711625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827748" y="1052736"/>
            <a:ext cx="4572508" cy="4572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EB090A-38F3-4F7E-A1B4-A009F64935D5}"/>
              </a:ext>
            </a:extLst>
          </p:cNvPr>
          <p:cNvSpPr txBox="1"/>
          <p:nvPr/>
        </p:nvSpPr>
        <p:spPr>
          <a:xfrm>
            <a:off x="695400" y="36866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일본외교의 목표</a:t>
            </a:r>
          </a:p>
        </p:txBody>
      </p:sp>
      <p:pic>
        <p:nvPicPr>
          <p:cNvPr id="3" name="그림 2" descr="텍스트, 영수증이(가) 표시된 사진&#10;&#10;매우 높은 신뢰도로 생성된 설명">
            <a:extLst>
              <a:ext uri="{FF2B5EF4-FFF2-40B4-BE49-F238E27FC236}">
                <a16:creationId xmlns:a16="http://schemas.microsoft.com/office/drawing/2014/main" id="{69972DB3-19FE-4388-AAEA-D13589359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217672"/>
            <a:ext cx="6858000" cy="54538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193683-EF71-43E8-91F6-CAD5F9CACBB3}"/>
              </a:ext>
            </a:extLst>
          </p:cNvPr>
          <p:cNvSpPr txBox="1"/>
          <p:nvPr/>
        </p:nvSpPr>
        <p:spPr>
          <a:xfrm>
            <a:off x="7716180" y="2990487"/>
            <a:ext cx="4079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 </a:t>
            </a:r>
            <a:r>
              <a:rPr lang="ko-KR" altLang="en-US" sz="2800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헌법의 평화주의에 따른</a:t>
            </a:r>
            <a:endParaRPr lang="en-US" altLang="ko-KR" sz="2800" dirty="0"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  <a:p>
            <a:r>
              <a:rPr lang="ko-KR" altLang="en-US" sz="2800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        방위정책  유지</a:t>
            </a:r>
            <a:endParaRPr lang="en-US" altLang="ko-KR" sz="2800" dirty="0"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528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높은 신뢰도로 생성된 설명">
            <a:extLst>
              <a:ext uri="{FF2B5EF4-FFF2-40B4-BE49-F238E27FC236}">
                <a16:creationId xmlns:a16="http://schemas.microsoft.com/office/drawing/2014/main" id="{5980EF48-5BBD-408D-97BB-075EECD81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047750"/>
            <a:ext cx="5715000" cy="4762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D5FE71-C80A-4D32-A164-948A326B78FD}"/>
              </a:ext>
            </a:extLst>
          </p:cNvPr>
          <p:cNvSpPr txBox="1"/>
          <p:nvPr/>
        </p:nvSpPr>
        <p:spPr>
          <a:xfrm>
            <a:off x="6888088" y="2459504"/>
            <a:ext cx="4716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국제 사회의 이익과 조화를 통해 일본의</a:t>
            </a:r>
            <a:r>
              <a:rPr lang="en-US" altLang="ko-KR" sz="2400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 </a:t>
            </a:r>
            <a:r>
              <a:rPr lang="ko-KR" altLang="en-US" sz="2400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안전과 주체성을 실시하는 외교입국</a:t>
            </a:r>
            <a:r>
              <a:rPr lang="en-US" altLang="ko-KR" sz="2400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 </a:t>
            </a:r>
            <a:r>
              <a:rPr lang="ko-KR" altLang="en-US" sz="2400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일본의 실천</a:t>
            </a:r>
          </a:p>
        </p:txBody>
      </p:sp>
    </p:spTree>
    <p:extLst>
      <p:ext uri="{BB962C8B-B14F-4D97-AF65-F5344CB8AC3E}">
        <p14:creationId xmlns:p14="http://schemas.microsoft.com/office/powerpoint/2010/main" val="3740400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6DA91D-0E7A-40D0-A4E5-39AC818CABAC}"/>
              </a:ext>
            </a:extLst>
          </p:cNvPr>
          <p:cNvSpPr txBox="1"/>
          <p:nvPr/>
        </p:nvSpPr>
        <p:spPr>
          <a:xfrm>
            <a:off x="587388" y="332656"/>
            <a:ext cx="5148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일본외교의 기본 방침</a:t>
            </a:r>
          </a:p>
        </p:txBody>
      </p:sp>
      <p:pic>
        <p:nvPicPr>
          <p:cNvPr id="13" name="그림 12" descr="사람, 실내, 테이블, 정장이(가) 표시된 사진&#10;&#10;매우 높은 신뢰도로 생성된 설명">
            <a:extLst>
              <a:ext uri="{FF2B5EF4-FFF2-40B4-BE49-F238E27FC236}">
                <a16:creationId xmlns:a16="http://schemas.microsoft.com/office/drawing/2014/main" id="{67AF9B17-A19C-4972-842E-0B3CECA30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088740"/>
            <a:ext cx="7173455" cy="4197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5B8F4C-B0E4-4921-9EB6-0A5CA3EEA711}"/>
              </a:ext>
            </a:extLst>
          </p:cNvPr>
          <p:cNvSpPr txBox="1"/>
          <p:nvPr/>
        </p:nvSpPr>
        <p:spPr>
          <a:xfrm>
            <a:off x="839416" y="5784031"/>
            <a:ext cx="2772308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             </a:t>
            </a:r>
            <a:r>
              <a:rPr lang="ko-KR" altLang="en-US" sz="2800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유대강화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01D064-38A5-4CE9-BA65-562F05BED609}"/>
              </a:ext>
            </a:extLst>
          </p:cNvPr>
          <p:cNvSpPr txBox="1"/>
          <p:nvPr/>
        </p:nvSpPr>
        <p:spPr>
          <a:xfrm>
            <a:off x="4395458" y="5773194"/>
            <a:ext cx="27003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            </a:t>
            </a:r>
            <a:r>
              <a:rPr lang="ko-KR" altLang="en-US" sz="2800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경제발전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A532E9-8D02-4795-9727-94D1D65CA28B}"/>
              </a:ext>
            </a:extLst>
          </p:cNvPr>
          <p:cNvSpPr txBox="1"/>
          <p:nvPr/>
        </p:nvSpPr>
        <p:spPr>
          <a:xfrm>
            <a:off x="7879492" y="5784031"/>
            <a:ext cx="345638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80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최소한의 방위력 유지</a:t>
            </a:r>
            <a:endParaRPr lang="ko-KR" altLang="en-US" sz="2800" dirty="0"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983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raphicsfuel.com/wp-content/uploads/2013/03/mackbook-pro-reti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08"/>
          <a:stretch/>
        </p:blipFill>
        <p:spPr bwMode="auto">
          <a:xfrm>
            <a:off x="158221" y="1444237"/>
            <a:ext cx="6791242" cy="35283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4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 descr="사람, 정장, 사진, 넥타이이(가) 표시된 사진&#10;&#10;매우 높은 신뢰도로 생성된 설명">
            <a:extLst>
              <a:ext uri="{FF2B5EF4-FFF2-40B4-BE49-F238E27FC236}">
                <a16:creationId xmlns:a16="http://schemas.microsoft.com/office/drawing/2014/main" id="{A8DCE244-4A37-4036-AEBB-6EF4230DE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2060848"/>
            <a:ext cx="3924436" cy="25402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1751AC-F0F4-45A8-A953-2537EE2F3F10}"/>
              </a:ext>
            </a:extLst>
          </p:cNvPr>
          <p:cNvSpPr txBox="1"/>
          <p:nvPr/>
        </p:nvSpPr>
        <p:spPr>
          <a:xfrm>
            <a:off x="6852084" y="2240868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한국과 중국을 비롯한 다양한  </a:t>
            </a:r>
            <a:endParaRPr lang="en-US" altLang="ko-KR" sz="2800" dirty="0"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  <a:p>
            <a:r>
              <a:rPr lang="en-US" altLang="ko-KR" sz="2800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 </a:t>
            </a:r>
            <a:r>
              <a:rPr lang="ko-KR" altLang="en-US" sz="2800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아시아 국가들 과의 진정한    </a:t>
            </a:r>
            <a:endParaRPr lang="en-US" altLang="ko-KR" sz="2800" dirty="0"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  <a:p>
            <a:r>
              <a:rPr lang="en-US" altLang="ko-KR" sz="2800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      </a:t>
            </a:r>
            <a:r>
              <a:rPr lang="ko-KR" altLang="en-US" sz="2800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신뢰관계 형성</a:t>
            </a:r>
          </a:p>
        </p:txBody>
      </p:sp>
    </p:spTree>
    <p:extLst>
      <p:ext uri="{BB962C8B-B14F-4D97-AF65-F5344CB8AC3E}">
        <p14:creationId xmlns:p14="http://schemas.microsoft.com/office/powerpoint/2010/main" val="2782851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D114F2D-4FC3-430F-8075-5C54040B7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20" y="1571625"/>
            <a:ext cx="6505575" cy="3714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6D07FE-9F10-4774-AF95-612006CC013B}"/>
              </a:ext>
            </a:extLst>
          </p:cNvPr>
          <p:cNvSpPr txBox="1"/>
          <p:nvPr/>
        </p:nvSpPr>
        <p:spPr>
          <a:xfrm>
            <a:off x="2675620" y="5275949"/>
            <a:ext cx="6948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세계의 평화와 안전을 확보하기 위해 국제연합</a:t>
            </a:r>
            <a:r>
              <a:rPr lang="en-US" altLang="ko-KR" sz="2800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(UN, United  Nations) </a:t>
            </a:r>
            <a:r>
              <a:rPr lang="ko-KR" altLang="en-US" sz="2800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적극 활용</a:t>
            </a:r>
          </a:p>
        </p:txBody>
      </p:sp>
    </p:spTree>
    <p:extLst>
      <p:ext uri="{BB962C8B-B14F-4D97-AF65-F5344CB8AC3E}">
        <p14:creationId xmlns:p14="http://schemas.microsoft.com/office/powerpoint/2010/main" val="592723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19D583-E666-4BEC-8C45-DDE5CBB7739D}"/>
              </a:ext>
            </a:extLst>
          </p:cNvPr>
          <p:cNvSpPr txBox="1"/>
          <p:nvPr/>
        </p:nvSpPr>
        <p:spPr>
          <a:xfrm>
            <a:off x="623392" y="332656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일본외교의 전략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EC73F6-8EDB-4FAD-9EF0-0BEFE1E982B7}"/>
              </a:ext>
            </a:extLst>
          </p:cNvPr>
          <p:cNvSpPr txBox="1"/>
          <p:nvPr/>
        </p:nvSpPr>
        <p:spPr>
          <a:xfrm>
            <a:off x="1199456" y="180882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미들 파워 외교</a:t>
            </a:r>
          </a:p>
        </p:txBody>
      </p:sp>
      <p:pic>
        <p:nvPicPr>
          <p:cNvPr id="20" name="그림 19" descr="텍스트이(가) 표시된 사진&#10;&#10;높은 신뢰도로 생성된 설명">
            <a:extLst>
              <a:ext uri="{FF2B5EF4-FFF2-40B4-BE49-F238E27FC236}">
                <a16:creationId xmlns:a16="http://schemas.microsoft.com/office/drawing/2014/main" id="{EAE7A3CE-588D-4CDB-B714-3B1169EC7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68" y="2456892"/>
            <a:ext cx="1752600" cy="2600325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88A41658-D538-4DE5-83DD-0CE2773F9FF9}"/>
              </a:ext>
            </a:extLst>
          </p:cNvPr>
          <p:cNvSpPr/>
          <p:nvPr/>
        </p:nvSpPr>
        <p:spPr>
          <a:xfrm>
            <a:off x="4871864" y="1880828"/>
            <a:ext cx="5364596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전후에 국내 체재의 안전을 위해 선택한 전략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1F771F26-F627-46F2-9248-83B5E9D4EF9A}"/>
              </a:ext>
            </a:extLst>
          </p:cNvPr>
          <p:cNvSpPr/>
          <p:nvPr/>
        </p:nvSpPr>
        <p:spPr>
          <a:xfrm>
            <a:off x="4871864" y="3356992"/>
            <a:ext cx="5364596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강대국과의 전면적 대립은 회피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A03DB36-C020-4FA5-9243-7D2BAAFC17D3}"/>
              </a:ext>
            </a:extLst>
          </p:cNvPr>
          <p:cNvSpPr/>
          <p:nvPr/>
        </p:nvSpPr>
        <p:spPr>
          <a:xfrm>
            <a:off x="4871864" y="4761148"/>
            <a:ext cx="5364596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그 밖의 영역에선 일정한 주체성 유지</a:t>
            </a:r>
          </a:p>
        </p:txBody>
      </p:sp>
    </p:spTree>
    <p:extLst>
      <p:ext uri="{BB962C8B-B14F-4D97-AF65-F5344CB8AC3E}">
        <p14:creationId xmlns:p14="http://schemas.microsoft.com/office/powerpoint/2010/main" val="3607677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BDF575-7187-4891-9AC5-E5E57A75D925}"/>
              </a:ext>
            </a:extLst>
          </p:cNvPr>
          <p:cNvSpPr txBox="1"/>
          <p:nvPr/>
        </p:nvSpPr>
        <p:spPr>
          <a:xfrm>
            <a:off x="695400" y="548680"/>
            <a:ext cx="514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최근의 행보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8DDB2C1-02B7-4A13-AA5C-D55B3764BEAC}"/>
              </a:ext>
            </a:extLst>
          </p:cNvPr>
          <p:cNvSpPr/>
          <p:nvPr/>
        </p:nvSpPr>
        <p:spPr>
          <a:xfrm>
            <a:off x="1343472" y="1808820"/>
            <a:ext cx="8100900" cy="14041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북한의 위협을 명분으로 평화 헌법을 개헌해 자위대 영향력을 증가시키려 함</a:t>
            </a:r>
            <a:endParaRPr lang="en-US" altLang="ko-KR" dirty="0"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CA2A2C6-6C33-436C-A73F-90D3C64C17B5}"/>
              </a:ext>
            </a:extLst>
          </p:cNvPr>
          <p:cNvSpPr/>
          <p:nvPr/>
        </p:nvSpPr>
        <p:spPr>
          <a:xfrm>
            <a:off x="1343472" y="4041068"/>
            <a:ext cx="8172908" cy="13321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위안부 존재에 대해 전면 부정하고 있으며</a:t>
            </a:r>
            <a:r>
              <a:rPr lang="en-US" altLang="ko-KR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, </a:t>
            </a:r>
            <a:r>
              <a:rPr lang="ko-KR" altLang="en-US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이로 인해 다양한 아시아 국가들과</a:t>
            </a:r>
            <a:endParaRPr lang="en-US" altLang="ko-KR" dirty="0"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  <a:p>
            <a:pPr algn="ctr"/>
            <a:r>
              <a:rPr lang="ko-KR" altLang="en-US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갈등을 빚고 있음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3B6A8-4D2F-4FFA-B880-9F0721EAA27B}"/>
              </a:ext>
            </a:extLst>
          </p:cNvPr>
          <p:cNvSpPr txBox="1"/>
          <p:nvPr/>
        </p:nvSpPr>
        <p:spPr>
          <a:xfrm>
            <a:off x="1559496" y="576926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아베의 위안부 사과 거부</a:t>
            </a:r>
            <a:r>
              <a:rPr lang="en-US" altLang="ko-KR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-</a:t>
            </a:r>
            <a:r>
              <a:rPr lang="en-US" altLang="ko-KR" dirty="0">
                <a:latin typeface="Yoon 윤고딕 530_TT" panose="02090603020101020101" pitchFamily="18" charset="-127"/>
                <a:ea typeface="Yoon 윤고딕 530_TT" panose="02090603020101020101" pitchFamily="18" charset="-127"/>
                <a:hlinkClick r:id="rId2"/>
              </a:rPr>
              <a:t>https://www.youtube.com/watch?v=x-IETtFOerc</a:t>
            </a:r>
            <a:endParaRPr lang="ko-KR" altLang="en-US" dirty="0"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1614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김당근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431E"/>
      </a:accent1>
      <a:accent2>
        <a:srgbClr val="E41A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</TotalTime>
  <Words>149</Words>
  <Application>Microsoft Office PowerPoint</Application>
  <PresentationFormat>와이드스크린</PresentationFormat>
  <Paragraphs>30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6" baseType="lpstr">
      <vt:lpstr>맑은 고딕</vt:lpstr>
      <vt:lpstr>Yoon가변 윤고딕 530_TT</vt:lpstr>
      <vt:lpstr>Yoon 윤고딕 530_TT</vt:lpstr>
      <vt:lpstr>Calibri</vt:lpstr>
      <vt:lpstr>Yoon 윤고딕 550_TT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김다은</dc:creator>
  <cp:lastModifiedBy>LG</cp:lastModifiedBy>
  <cp:revision>33</cp:revision>
  <dcterms:created xsi:type="dcterms:W3CDTF">2014-04-29T00:37:20Z</dcterms:created>
  <dcterms:modified xsi:type="dcterms:W3CDTF">2018-05-20T07:45:11Z</dcterms:modified>
</cp:coreProperties>
</file>