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82D-1D9A-4899-A6DF-D86017F9F15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30E5-3F21-4F70-B7EF-AD374BB76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740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82D-1D9A-4899-A6DF-D86017F9F15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30E5-3F21-4F70-B7EF-AD374BB76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2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82D-1D9A-4899-A6DF-D86017F9F15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30E5-3F21-4F70-B7EF-AD374BB76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51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="" xmlns:a16="http://schemas.microsoft.com/office/drawing/2014/main" id="{139EDA5C-20D3-40B8-9613-4B7F55F24D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5435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ko-KR" altLang="en-US" dirty="0"/>
          </a:p>
        </p:txBody>
      </p:sp>
      <p:sp>
        <p:nvSpPr>
          <p:cNvPr id="16" name="텍스트 개체 틀 15">
            <a:extLst>
              <a:ext uri="{FF2B5EF4-FFF2-40B4-BE49-F238E27FC236}">
                <a16:creationId xmlns="" xmlns:a16="http://schemas.microsoft.com/office/drawing/2014/main" id="{F63B57EF-FDD1-4125-9DD5-6625F4A4E6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79872" y="1349704"/>
            <a:ext cx="4622189" cy="587130"/>
          </a:xfrm>
        </p:spPr>
        <p:txBody>
          <a:bodyPr>
            <a:normAutofit/>
          </a:bodyPr>
          <a:lstStyle>
            <a:lvl1pPr marL="0" indent="0">
              <a:buNone/>
              <a:defRPr lang="ja-JP" altLang="en-US" sz="4000" b="1" i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한겨레결체" panose="02010504000101010101" pitchFamily="2" charset="-127"/>
                <a:ea typeface="F910-Shin-comic-tai" panose="02000600000000000000" pitchFamily="50" charset="-128"/>
                <a:cs typeface="함초롬바탕" panose="02030604000101010101" pitchFamily="18" charset="-127"/>
              </a:defRPr>
            </a:lvl1pPr>
          </a:lstStyle>
          <a:p>
            <a:pPr lvl="0"/>
            <a:r>
              <a:rPr lang="ja-JP" altLang="en-US" b="0" i="0" dirty="0">
                <a:solidFill>
                  <a:srgbClr val="000000"/>
                </a:solidFill>
                <a:effectLst/>
                <a:latin typeface="noto"/>
              </a:rPr>
              <a:t>富士山について。</a:t>
            </a:r>
            <a:endParaRPr lang="ko-KR" altLang="en-US" dirty="0"/>
          </a:p>
        </p:txBody>
      </p:sp>
      <p:sp>
        <p:nvSpPr>
          <p:cNvPr id="17" name="텍스트 개체 틀 15">
            <a:extLst>
              <a:ext uri="{FF2B5EF4-FFF2-40B4-BE49-F238E27FC236}">
                <a16:creationId xmlns="" xmlns:a16="http://schemas.microsoft.com/office/drawing/2014/main" id="{B9EF6B6A-BAE4-42D0-AA44-8616917295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79873" y="1936835"/>
            <a:ext cx="4622188" cy="413685"/>
          </a:xfrm>
        </p:spPr>
        <p:txBody>
          <a:bodyPr>
            <a:normAutofit/>
          </a:bodyPr>
          <a:lstStyle>
            <a:lvl1pPr marL="0" indent="0" algn="l">
              <a:buNone/>
              <a:defRPr lang="ja-JP" altLang="en-US" sz="2800" b="1" i="0" smtClean="0">
                <a:solidFill>
                  <a:schemeClr val="bg1">
                    <a:lumMod val="50000"/>
                  </a:schemeClr>
                </a:solidFill>
                <a:effectLst/>
                <a:latin typeface="한겨레결체" panose="02010504000101010101" pitchFamily="2" charset="-127"/>
                <a:ea typeface="F910-Shin-comic-tai" panose="02000600000000000000" pitchFamily="50" charset="-128"/>
              </a:defRPr>
            </a:lvl1pPr>
          </a:lstStyle>
          <a:p>
            <a:pPr lvl="0"/>
            <a:r>
              <a:rPr lang="ja-JP" altLang="en-US" b="0" i="0" dirty="0">
                <a:solidFill>
                  <a:srgbClr val="000000"/>
                </a:solidFill>
                <a:effectLst/>
                <a:latin typeface="noto"/>
              </a:rPr>
              <a:t>美しい日本の山です</a:t>
            </a:r>
            <a:endParaRPr lang="ko-KR" altLang="en-US" dirty="0"/>
          </a:p>
        </p:txBody>
      </p:sp>
      <p:sp>
        <p:nvSpPr>
          <p:cNvPr id="8" name="텍스트 개체 틀 15">
            <a:extLst>
              <a:ext uri="{FF2B5EF4-FFF2-40B4-BE49-F238E27FC236}">
                <a16:creationId xmlns="" xmlns:a16="http://schemas.microsoft.com/office/drawing/2014/main" id="{F811D9BC-14FC-472D-8A47-1FB1B0F37E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79872" y="2553189"/>
            <a:ext cx="4622189" cy="2722197"/>
          </a:xfrm>
        </p:spPr>
        <p:txBody>
          <a:bodyPr>
            <a:normAutofit/>
          </a:bodyPr>
          <a:lstStyle>
            <a:lvl1pPr marL="0" indent="0" algn="l">
              <a:buNone/>
              <a:defRPr lang="en-US" altLang="ko-KR" sz="1600" b="0" i="0" smtClean="0">
                <a:effectLst/>
                <a:latin typeface="한겨레결체" panose="02010504000101010101" pitchFamily="2" charset="-127"/>
                <a:ea typeface="한겨레결체" panose="02010504000101010101" pitchFamily="2" charset="-127"/>
              </a:defRPr>
            </a:lvl1pPr>
          </a:lstStyle>
          <a:p>
            <a:pPr lvl="0"/>
            <a:r>
              <a:rPr lang="en-US" altLang="ko-KR" b="1" i="0" dirty="0">
                <a:solidFill>
                  <a:srgbClr val="000000"/>
                </a:solidFill>
                <a:effectLst/>
                <a:latin typeface="Open Sans"/>
              </a:rPr>
              <a:t> Lorem Ipsum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Open Sans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  <a:p>
            <a:pPr lvl="0"/>
            <a:r>
              <a:rPr lang="en-US" altLang="ko-KR" b="0" i="0" dirty="0">
                <a:solidFill>
                  <a:srgbClr val="000000"/>
                </a:solidFill>
                <a:effectLst/>
                <a:latin typeface="Open Sans"/>
              </a:rPr>
              <a:t> It has survived not only five centuries, but also the leap into electronic typesetting, remaining essentially unchanged. It was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Open Sans"/>
              </a:rPr>
              <a:t>popularised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Open Sans"/>
              </a:rPr>
              <a:t> in the 1960s with the release of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Open Sans"/>
              </a:rPr>
              <a:t>Letraset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Open Sans"/>
              </a:rPr>
              <a:t> sheets containing Lorem Ipsum passages, and more recently with desktop publishing software like Aldus PageMaker including versions of Lorem Ipsum.</a:t>
            </a:r>
            <a:endParaRPr lang="ko-KR" altLang="en-US" dirty="0"/>
          </a:p>
        </p:txBody>
      </p:sp>
      <p:cxnSp>
        <p:nvCxnSpPr>
          <p:cNvPr id="3" name="직선 연결선 2">
            <a:extLst>
              <a:ext uri="{FF2B5EF4-FFF2-40B4-BE49-F238E27FC236}">
                <a16:creationId xmlns="" xmlns:a16="http://schemas.microsoft.com/office/drawing/2014/main" id="{38CC6A46-7723-4FC4-BB64-7E5D909E5332}"/>
              </a:ext>
            </a:extLst>
          </p:cNvPr>
          <p:cNvCxnSpPr/>
          <p:nvPr userDrawn="1"/>
        </p:nvCxnSpPr>
        <p:spPr>
          <a:xfrm>
            <a:off x="3079872" y="5380892"/>
            <a:ext cx="4622189" cy="0"/>
          </a:xfrm>
          <a:prstGeom prst="line">
            <a:avLst/>
          </a:prstGeom>
          <a:ln>
            <a:solidFill>
              <a:srgbClr val="7686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텍스트 개체 틀 13">
            <a:extLst>
              <a:ext uri="{FF2B5EF4-FFF2-40B4-BE49-F238E27FC236}">
                <a16:creationId xmlns="" xmlns:a16="http://schemas.microsoft.com/office/drawing/2014/main" id="{C9B91376-8642-4A7A-A24B-9C3B6938A1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199" y="6417288"/>
            <a:ext cx="2290763" cy="27365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>
                    <a:lumMod val="75000"/>
                  </a:schemeClr>
                </a:solidFill>
                <a:latin typeface="한겨레결체" panose="02010504000101010101" pitchFamily="2" charset="-127"/>
                <a:ea typeface="한겨레결체" panose="02010504000101010101" pitchFamily="2" charset="-127"/>
              </a:defRPr>
            </a:lvl1pPr>
          </a:lstStyle>
          <a:p>
            <a:pPr lvl="0"/>
            <a:r>
              <a:rPr lang="en-US" altLang="ko-KR" dirty="0"/>
              <a:t>Copyright</a:t>
            </a:r>
            <a:r>
              <a:rPr lang="ko-KR" altLang="en-US" dirty="0"/>
              <a:t> </a:t>
            </a:r>
            <a:r>
              <a:rPr lang="en-US" altLang="ko-KR" dirty="0"/>
              <a:t>2018. </a:t>
            </a:r>
            <a:r>
              <a:rPr lang="en-US" altLang="ko-KR" dirty="0" err="1"/>
              <a:t>Intelligraphic</a:t>
            </a:r>
            <a:endParaRPr lang="ko-KR" altLang="en-US" dirty="0"/>
          </a:p>
        </p:txBody>
      </p:sp>
      <p:sp>
        <p:nvSpPr>
          <p:cNvPr id="18" name="텍스트 개체 틀 2">
            <a:extLst>
              <a:ext uri="{FF2B5EF4-FFF2-40B4-BE49-F238E27FC236}">
                <a16:creationId xmlns="" xmlns:a16="http://schemas.microsoft.com/office/drawing/2014/main" id="{59982EDB-1F1A-49D3-B62A-FD08DD4812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98592" y="6334126"/>
            <a:ext cx="723900" cy="315865"/>
          </a:xfrm>
        </p:spPr>
        <p:txBody>
          <a:bodyPr>
            <a:noAutofit/>
          </a:bodyPr>
          <a:lstStyle>
            <a:lvl1pPr marL="0" indent="0" algn="dist">
              <a:buNone/>
              <a:defRPr sz="1400">
                <a:solidFill>
                  <a:srgbClr val="657797"/>
                </a:solidFill>
                <a:latin typeface="한겨레결체" panose="02010504000101010101" pitchFamily="2" charset="-127"/>
                <a:ea typeface="한겨레결체" panose="02010504000101010101" pitchFamily="2" charset="-127"/>
              </a:defRPr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8319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-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8">
            <a:extLst>
              <a:ext uri="{FF2B5EF4-FFF2-40B4-BE49-F238E27FC236}">
                <a16:creationId xmlns:a16="http://schemas.microsoft.com/office/drawing/2014/main" xmlns="" id="{E93E58CA-2B97-4CF9-ACA8-2374359D87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3333" y="3602648"/>
            <a:ext cx="1557338" cy="336306"/>
          </a:xfrm>
          <a:ln>
            <a:noFill/>
          </a:ln>
        </p:spPr>
        <p:txBody>
          <a:bodyPr>
            <a:normAutofit/>
          </a:bodyPr>
          <a:lstStyle>
            <a:lvl1pPr marL="0" indent="0" algn="dist">
              <a:buNone/>
              <a:defRPr lang="ja-JP" altLang="en-US" b="1" i="0" smtClean="0">
                <a:solidFill>
                  <a:schemeClr val="bg1">
                    <a:lumMod val="95000"/>
                  </a:schemeClr>
                </a:solidFill>
                <a:effectLst/>
              </a:defRPr>
            </a:lvl1pPr>
          </a:lstStyle>
          <a:p>
            <a:pPr lvl="0"/>
            <a:r>
              <a:rPr lang="ja-JP" altLang="en-US" b="0" i="0" dirty="0">
                <a:solidFill>
                  <a:srgbClr val="000000"/>
                </a:solidFill>
                <a:effectLst/>
                <a:latin typeface="noto"/>
              </a:rPr>
              <a:t>ありがとう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328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82D-1D9A-4899-A6DF-D86017F9F15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30E5-3F21-4F70-B7EF-AD374BB76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71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82D-1D9A-4899-A6DF-D86017F9F15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30E5-3F21-4F70-B7EF-AD374BB76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299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82D-1D9A-4899-A6DF-D86017F9F15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30E5-3F21-4F70-B7EF-AD374BB76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58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82D-1D9A-4899-A6DF-D86017F9F15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30E5-3F21-4F70-B7EF-AD374BB76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63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82D-1D9A-4899-A6DF-D86017F9F15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30E5-3F21-4F70-B7EF-AD374BB76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3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82D-1D9A-4899-A6DF-D86017F9F15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30E5-3F21-4F70-B7EF-AD374BB76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9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82D-1D9A-4899-A6DF-D86017F9F15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30E5-3F21-4F70-B7EF-AD374BB76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425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82D-1D9A-4899-A6DF-D86017F9F15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30E5-3F21-4F70-B7EF-AD374BB76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28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7782D-1D9A-4899-A6DF-D86017F9F15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430E5-3F21-4F70-B7EF-AD374BB76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33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hyperlink" Target="https://youtu.be/B2FF0u0fPD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youtu.be/9aRrofVFIz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youtu.be/WIeNO-29oU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개체 틀 10">
            <a:extLst>
              <a:ext uri="{FF2B5EF4-FFF2-40B4-BE49-F238E27FC236}">
                <a16:creationId xmlns:a16="http://schemas.microsoft.com/office/drawing/2014/main" xmlns="" id="{E00B083B-10D8-47F2-9CE2-B2F3A3C460C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7"/>
            <a:ext cx="2543537" cy="6850786"/>
          </a:xfrm>
        </p:spPr>
      </p:pic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xmlns="" id="{D4A8312D-7303-4D11-B310-A21BF0D817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Copyright</a:t>
            </a:r>
            <a:r>
              <a:rPr lang="ko-KR" altLang="en-US" dirty="0"/>
              <a:t> </a:t>
            </a:r>
            <a:r>
              <a:rPr lang="en-US" altLang="ko-KR" dirty="0"/>
              <a:t>2018. </a:t>
            </a:r>
            <a:r>
              <a:rPr lang="en-US" altLang="ko-KR" dirty="0" err="1"/>
              <a:t>Intelligraphic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텍스트 개체 틀 4">
            <a:extLst>
              <a:ext uri="{FF2B5EF4-FFF2-40B4-BE49-F238E27FC236}">
                <a16:creationId xmlns:a16="http://schemas.microsoft.com/office/drawing/2014/main" xmlns="" id="{6E3052D2-DDD2-4A6A-A1CE-595EE452D4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1831" y="86593"/>
            <a:ext cx="4622189" cy="58713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일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본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경제 비교</a:t>
            </a:r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9" name="잉크 7">
            <a:extLst>
              <a:ext uri="{FF2B5EF4-FFF2-40B4-BE49-F238E27FC236}">
                <a16:creationId xmlns:a16="http://schemas.microsoft.com/office/drawing/2014/main" xmlns="" xmlns:aink="http://schemas.microsoft.com/office/drawing/2016/ink" xmlns:p14="http://schemas.microsoft.com/office/powerpoint/2010/main" xmlns:mc="http://schemas.openxmlformats.org/markup-compatibility/2006" id="{F13C64C2-03E6-45D4-B807-F60FF240E3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90856" y="5872657"/>
            <a:ext cx="1350728" cy="788102"/>
          </a:xfrm>
          <a:prstGeom prst="rect">
            <a:avLst/>
          </a:prstGeom>
        </p:spPr>
      </p:pic>
      <p:sp>
        <p:nvSpPr>
          <p:cNvPr id="10" name="텍스트 개체 틀 15">
            <a:extLst>
              <a:ext uri="{FF2B5EF4-FFF2-40B4-BE49-F238E27FC236}">
                <a16:creationId xmlns:a16="http://schemas.microsoft.com/office/drawing/2014/main" xmlns="" id="{5DCE2DBC-1A1A-45F8-A272-293B80628D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98592" y="6334126"/>
            <a:ext cx="723900" cy="315865"/>
          </a:xfrm>
        </p:spPr>
        <p:txBody>
          <a:bodyPr/>
          <a:lstStyle/>
          <a:p>
            <a:r>
              <a:rPr lang="ko-KR" altLang="en-US" b="1" dirty="0" smtClean="0"/>
              <a:t>박수민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íêµ­ê³¼ ì¼ë³¸ ê²½ì ê·ëª¨ ë¹êµ.jpg ì¬ì§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55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hoto-media.daum-img.net/201004/12/fnnewsi/2010041217501878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11" y="695935"/>
            <a:ext cx="3355100" cy="2310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.hani.co.kr/imgdb/resize/2006/0518/03257840_200605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23" y="3076414"/>
            <a:ext cx="3355100" cy="2255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t1.daumcdn.net/cfile/tistory/2352A74A58EC6F5A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75" y="1463542"/>
            <a:ext cx="2622058" cy="274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dimg.donga.com/ugc/CDB/BZIT/Article/59/89/0b/b4/59890bb416cfd2738de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582336"/>
            <a:ext cx="7687492" cy="5450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3956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개체 틀 10">
            <a:extLst>
              <a:ext uri="{FF2B5EF4-FFF2-40B4-BE49-F238E27FC236}">
                <a16:creationId xmlns:a16="http://schemas.microsoft.com/office/drawing/2014/main" xmlns="" id="{E00B083B-10D8-47F2-9CE2-B2F3A3C460C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7"/>
            <a:ext cx="2543537" cy="6850786"/>
          </a:xfrm>
        </p:spPr>
      </p:pic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xmlns="" id="{D4A8312D-7303-4D11-B310-A21BF0D817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Copyright</a:t>
            </a:r>
            <a:r>
              <a:rPr lang="ko-KR" altLang="en-US" dirty="0"/>
              <a:t> </a:t>
            </a:r>
            <a:r>
              <a:rPr lang="en-US" altLang="ko-KR" dirty="0"/>
              <a:t>2018. </a:t>
            </a:r>
            <a:r>
              <a:rPr lang="en-US" altLang="ko-KR" dirty="0" err="1"/>
              <a:t>Intelligraphic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텍스트 개체 틀 4">
            <a:extLst>
              <a:ext uri="{FF2B5EF4-FFF2-40B4-BE49-F238E27FC236}">
                <a16:creationId xmlns:a16="http://schemas.microsoft.com/office/drawing/2014/main" xmlns="" id="{6E3052D2-DDD2-4A6A-A1CE-595EE452D4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1831" y="86593"/>
            <a:ext cx="4622189" cy="58713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일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본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경제 비교</a:t>
            </a:r>
            <a:endParaRPr lang="en-US" altLang="ko-KR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9" name="잉크 7">
            <a:extLst>
              <a:ext uri="{FF2B5EF4-FFF2-40B4-BE49-F238E27FC236}">
                <a16:creationId xmlns:a16="http://schemas.microsoft.com/office/drawing/2014/main" xmlns="" xmlns:aink="http://schemas.microsoft.com/office/drawing/2016/ink" xmlns:p14="http://schemas.microsoft.com/office/powerpoint/2010/main" xmlns:mc="http://schemas.openxmlformats.org/markup-compatibility/2006" id="{F13C64C2-03E6-45D4-B807-F60FF240E3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90856" y="5872657"/>
            <a:ext cx="1350728" cy="788102"/>
          </a:xfrm>
          <a:prstGeom prst="rect">
            <a:avLst/>
          </a:prstGeom>
        </p:spPr>
      </p:pic>
      <p:sp>
        <p:nvSpPr>
          <p:cNvPr id="10" name="텍스트 개체 틀 15">
            <a:extLst>
              <a:ext uri="{FF2B5EF4-FFF2-40B4-BE49-F238E27FC236}">
                <a16:creationId xmlns:a16="http://schemas.microsoft.com/office/drawing/2014/main" xmlns="" id="{5DCE2DBC-1A1A-45F8-A272-293B80628D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98592" y="6334126"/>
            <a:ext cx="723900" cy="315865"/>
          </a:xfrm>
        </p:spPr>
        <p:txBody>
          <a:bodyPr/>
          <a:lstStyle/>
          <a:p>
            <a:r>
              <a:rPr lang="ko-KR" altLang="en-US" b="1" dirty="0" smtClean="0"/>
              <a:t>박수민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677579" y="672678"/>
            <a:ext cx="4572000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b="1" dirty="0"/>
              <a:t>한중일 </a:t>
            </a:r>
            <a:r>
              <a:rPr lang="en-US" altLang="ko-KR" b="1" dirty="0"/>
              <a:t>'</a:t>
            </a:r>
            <a:r>
              <a:rPr lang="ko-KR" altLang="en-US" b="1" dirty="0"/>
              <a:t>수출 </a:t>
            </a:r>
            <a:r>
              <a:rPr lang="en-US" altLang="ko-KR" b="1" dirty="0"/>
              <a:t>3</a:t>
            </a:r>
            <a:r>
              <a:rPr lang="ko-KR" altLang="en-US" b="1" dirty="0"/>
              <a:t>각</a:t>
            </a:r>
            <a:r>
              <a:rPr lang="en-US" altLang="ko-KR" b="1" dirty="0"/>
              <a:t>'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sz="1200" dirty="0"/>
              <a:t/>
            </a:r>
            <a:br>
              <a:rPr lang="ko-KR" altLang="en-US" sz="1200" dirty="0"/>
            </a:br>
            <a:r>
              <a:rPr lang="ko-KR" altLang="en-US" sz="1100" dirty="0"/>
              <a:t>수출 경합 관계 韓</a:t>
            </a:r>
            <a:r>
              <a:rPr lang="en-US" altLang="ko-KR" sz="1100" dirty="0"/>
              <a:t>·</a:t>
            </a:r>
            <a:r>
              <a:rPr lang="ko-KR" altLang="en-US" sz="1100" dirty="0"/>
              <a:t>日</a:t>
            </a:r>
            <a:br>
              <a:rPr lang="ko-KR" altLang="en-US" sz="1100" dirty="0"/>
            </a:br>
            <a:r>
              <a:rPr lang="ko-KR" altLang="en-US" sz="1100" dirty="0"/>
              <a:t>자동차</a:t>
            </a:r>
            <a:r>
              <a:rPr lang="en-US" altLang="ko-KR" sz="1100" dirty="0"/>
              <a:t>·</a:t>
            </a:r>
            <a:r>
              <a:rPr lang="ko-KR" altLang="en-US" sz="1100" dirty="0"/>
              <a:t>전자</a:t>
            </a:r>
            <a:r>
              <a:rPr lang="en-US" altLang="ko-KR" sz="1100" dirty="0"/>
              <a:t>·</a:t>
            </a:r>
            <a:r>
              <a:rPr lang="ko-KR" altLang="en-US" sz="1100" dirty="0"/>
              <a:t>철강 등 경쟁</a:t>
            </a:r>
            <a:r>
              <a:rPr lang="en-US" altLang="ko-KR" sz="1100" dirty="0"/>
              <a:t>…</a:t>
            </a:r>
            <a:r>
              <a:rPr lang="ko-KR" altLang="en-US" sz="1100" dirty="0" err="1"/>
              <a:t>日생산차질땐</a:t>
            </a:r>
            <a:r>
              <a:rPr lang="ko-KR" altLang="en-US" sz="1100" dirty="0"/>
              <a:t> 한국은 </a:t>
            </a:r>
            <a:r>
              <a:rPr lang="ko-KR" altLang="en-US" sz="1100" dirty="0" err="1"/>
              <a:t>반사익</a:t>
            </a:r>
            <a:r>
              <a:rPr lang="ko-KR" altLang="en-US" sz="1100" dirty="0"/>
              <a:t/>
            </a:r>
            <a:br>
              <a:rPr lang="ko-KR" altLang="en-US" sz="1100" dirty="0"/>
            </a:br>
            <a:r>
              <a:rPr lang="ko-KR" altLang="en-US" sz="1100" dirty="0"/>
              <a:t/>
            </a:r>
            <a:br>
              <a:rPr lang="ko-KR" altLang="en-US" sz="1100" dirty="0"/>
            </a:br>
            <a:r>
              <a:rPr lang="ko-KR" altLang="en-US" sz="1100" dirty="0"/>
              <a:t>수직</a:t>
            </a:r>
            <a:r>
              <a:rPr lang="en-US" altLang="ko-KR" sz="1100" dirty="0"/>
              <a:t>·</a:t>
            </a:r>
            <a:r>
              <a:rPr lang="ko-KR" altLang="en-US" sz="1100" dirty="0"/>
              <a:t>분업관계 韓</a:t>
            </a:r>
            <a:r>
              <a:rPr lang="en-US" altLang="ko-KR" sz="1100" dirty="0"/>
              <a:t>·</a:t>
            </a:r>
            <a:r>
              <a:rPr lang="ko-KR" altLang="en-US" sz="1100" dirty="0"/>
              <a:t>中</a:t>
            </a:r>
            <a:br>
              <a:rPr lang="ko-KR" altLang="en-US" sz="1100" dirty="0"/>
            </a:br>
            <a:r>
              <a:rPr lang="ko-KR" altLang="en-US" sz="1100" dirty="0"/>
              <a:t>한국 </a:t>
            </a:r>
            <a:r>
              <a:rPr lang="en-US" altLang="ko-KR" sz="1100" dirty="0"/>
              <a:t>IT·</a:t>
            </a:r>
            <a:r>
              <a:rPr lang="ko-KR" altLang="en-US" sz="1100" dirty="0"/>
              <a:t>기계부품 중국에 수출</a:t>
            </a:r>
            <a:r>
              <a:rPr lang="en-US" altLang="ko-KR" sz="1100" dirty="0"/>
              <a:t>…</a:t>
            </a:r>
            <a:r>
              <a:rPr lang="ko-KR" altLang="en-US" sz="1100" dirty="0"/>
              <a:t>中 수출 </a:t>
            </a:r>
            <a:r>
              <a:rPr lang="ko-KR" altLang="en-US" sz="1100" dirty="0" smtClean="0"/>
              <a:t>감소 땐 </a:t>
            </a:r>
            <a:r>
              <a:rPr lang="ko-KR" altLang="en-US" sz="1100" dirty="0"/>
              <a:t>우리도 타격</a:t>
            </a:r>
          </a:p>
        </p:txBody>
      </p:sp>
      <p:pic>
        <p:nvPicPr>
          <p:cNvPr id="2054" name="Picture 6" descr="ì¼ë³¸, ì¤êµ­ êµ­ê°, íí¸ëì­ ì°ì  í¸ëì°ì´í¬ ê°ë íëê·¸ â ì¤í¡ ì¬ì§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97" y="687114"/>
            <a:ext cx="2354287" cy="44469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inkback.hani.co.kr/images/onebyone.gif?action_id=3b85efd8889ccd694e95862405c0f9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354" y="206376"/>
            <a:ext cx="7144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671767" y="4324894"/>
            <a:ext cx="5915402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/>
              <a:t>아베</a:t>
            </a:r>
            <a:r>
              <a:rPr lang="en-US" altLang="ko-KR" b="1" dirty="0"/>
              <a:t>-</a:t>
            </a:r>
            <a:r>
              <a:rPr lang="ko-KR" altLang="en-US" b="1" dirty="0" err="1"/>
              <a:t>시진핑</a:t>
            </a:r>
            <a:r>
              <a:rPr lang="ko-KR" altLang="en-US" b="1" dirty="0"/>
              <a:t> 회담 </a:t>
            </a:r>
            <a:r>
              <a:rPr lang="en-US" altLang="ko-KR" b="1" dirty="0"/>
              <a:t>"</a:t>
            </a:r>
            <a:r>
              <a:rPr lang="ko-KR" altLang="en-US" b="1" dirty="0"/>
              <a:t>협력 확대</a:t>
            </a:r>
            <a:r>
              <a:rPr lang="en-US" altLang="ko-KR" b="1" dirty="0" smtClean="0"/>
              <a:t>"...</a:t>
            </a:r>
          </a:p>
          <a:p>
            <a:endParaRPr lang="en-US" altLang="ko-KR" sz="1200" b="1" dirty="0" smtClean="0"/>
          </a:p>
          <a:p>
            <a:r>
              <a:rPr lang="ko-KR" altLang="en-US" sz="1100" dirty="0" err="1"/>
              <a:t>아베</a:t>
            </a:r>
            <a:r>
              <a:rPr lang="ko-KR" altLang="en-US" sz="1100" dirty="0"/>
              <a:t> 신조 총리가 </a:t>
            </a:r>
            <a:r>
              <a:rPr lang="en-US" altLang="ko-KR" sz="1100" dirty="0"/>
              <a:t>25</a:t>
            </a:r>
            <a:r>
              <a:rPr lang="ko-KR" altLang="en-US" sz="1100" dirty="0"/>
              <a:t>일 일본 총리로서는 </a:t>
            </a:r>
            <a:r>
              <a:rPr lang="en-US" altLang="ko-KR" sz="1100" dirty="0"/>
              <a:t>7</a:t>
            </a:r>
            <a:r>
              <a:rPr lang="ko-KR" altLang="en-US" sz="1100" dirty="0"/>
              <a:t>년 만에 중국을 공식 방문했다</a:t>
            </a:r>
            <a:r>
              <a:rPr lang="en-US" altLang="ko-KR" sz="1100" dirty="0"/>
              <a:t>. </a:t>
            </a:r>
            <a:endParaRPr lang="en-US" altLang="ko-KR" sz="1100" dirty="0" smtClean="0"/>
          </a:p>
          <a:p>
            <a:r>
              <a:rPr lang="ko-KR" altLang="en-US" sz="1100" dirty="0" err="1" smtClean="0"/>
              <a:t>센카쿠섬</a:t>
            </a:r>
            <a:r>
              <a:rPr lang="ko-KR" altLang="en-US" sz="1100" dirty="0" smtClean="0"/>
              <a:t> 갈등이 </a:t>
            </a:r>
            <a:r>
              <a:rPr lang="ko-KR" altLang="en-US" sz="1100" dirty="0"/>
              <a:t>고조됐던 </a:t>
            </a:r>
            <a:r>
              <a:rPr lang="en-US" altLang="ko-KR" sz="1100" dirty="0"/>
              <a:t>2012</a:t>
            </a:r>
            <a:r>
              <a:rPr lang="ko-KR" altLang="en-US" sz="1100" dirty="0" smtClean="0"/>
              <a:t>년</a:t>
            </a:r>
            <a:r>
              <a:rPr lang="en-US" altLang="ko-KR" sz="1100" dirty="0" smtClean="0"/>
              <a:t>,</a:t>
            </a:r>
            <a:r>
              <a:rPr lang="ko-KR" altLang="en-US" sz="1100" dirty="0" smtClean="0"/>
              <a:t> </a:t>
            </a:r>
            <a:r>
              <a:rPr lang="ko-KR" altLang="en-US" sz="1100" dirty="0"/>
              <a:t>취임한 이래 다자회의 참석이 아닌 중국 방문은 처음인 </a:t>
            </a:r>
            <a:endParaRPr lang="en-US" altLang="ko-KR" sz="1100" dirty="0" smtClean="0"/>
          </a:p>
          <a:p>
            <a:r>
              <a:rPr lang="ko-KR" altLang="en-US" sz="1100" dirty="0" smtClean="0"/>
              <a:t>그는 “</a:t>
            </a:r>
            <a:r>
              <a:rPr lang="ko-KR" altLang="en-US" sz="1100" dirty="0"/>
              <a:t>새로운 일</a:t>
            </a:r>
            <a:r>
              <a:rPr lang="en-US" altLang="ko-KR" sz="1100" dirty="0"/>
              <a:t>-</a:t>
            </a:r>
            <a:r>
              <a:rPr lang="ko-KR" altLang="en-US" sz="1100" dirty="0"/>
              <a:t>중 협력”시대를 강조했다</a:t>
            </a:r>
            <a:r>
              <a:rPr lang="en-US" altLang="ko-KR" sz="1100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endParaRPr lang="en-US" altLang="ko-KR" b="1" dirty="0"/>
          </a:p>
        </p:txBody>
      </p:sp>
      <p:sp>
        <p:nvSpPr>
          <p:cNvPr id="8" name="직사각형 7"/>
          <p:cNvSpPr/>
          <p:nvPr/>
        </p:nvSpPr>
        <p:spPr>
          <a:xfrm>
            <a:off x="2671767" y="2664932"/>
            <a:ext cx="362466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/>
              <a:t>독일</a:t>
            </a:r>
            <a:r>
              <a:rPr lang="en-US" altLang="ko-KR" b="1" dirty="0"/>
              <a:t>·</a:t>
            </a:r>
            <a:r>
              <a:rPr lang="ko-KR" altLang="en-US" b="1" dirty="0"/>
              <a:t>일본</a:t>
            </a:r>
            <a:r>
              <a:rPr lang="en-US" altLang="ko-KR" b="1" dirty="0"/>
              <a:t>·</a:t>
            </a:r>
            <a:r>
              <a:rPr lang="ko-KR" altLang="en-US" b="1" dirty="0"/>
              <a:t>중국도 성장 뒷걸음질</a:t>
            </a:r>
            <a:r>
              <a:rPr lang="en-US" altLang="ko-KR" b="1" dirty="0"/>
              <a:t>…</a:t>
            </a:r>
            <a:r>
              <a:rPr lang="ko-KR" altLang="en-US" b="1" dirty="0"/>
              <a:t>세계경제 성장둔화 우려 </a:t>
            </a:r>
            <a:r>
              <a:rPr lang="ko-KR" altLang="en-US" b="1" dirty="0" smtClean="0"/>
              <a:t>심화</a:t>
            </a:r>
            <a:endParaRPr lang="en-US" altLang="ko-KR" b="1" dirty="0"/>
          </a:p>
          <a:p>
            <a:endParaRPr lang="en-US" altLang="ko-KR" sz="1100" dirty="0" smtClean="0"/>
          </a:p>
          <a:p>
            <a:r>
              <a:rPr lang="ko-KR" altLang="en-US" sz="1100" dirty="0" err="1" smtClean="0"/>
              <a:t>미중</a:t>
            </a:r>
            <a:r>
              <a:rPr lang="ko-KR" altLang="en-US" sz="1100" dirty="0" smtClean="0"/>
              <a:t> </a:t>
            </a:r>
            <a:r>
              <a:rPr lang="ko-KR" altLang="en-US" sz="1100" dirty="0"/>
              <a:t>무역 전쟁에 따른 세계 교역 위축은 중국은 물론 독일</a:t>
            </a:r>
            <a:r>
              <a:rPr lang="en-US" altLang="ko-KR" sz="1100" dirty="0"/>
              <a:t>, </a:t>
            </a:r>
            <a:r>
              <a:rPr lang="ko-KR" altLang="en-US" sz="1100" dirty="0"/>
              <a:t>일본 등 다른 수출국 경제에도 점차 악영향을 미치고 있는 것으로 보인다</a:t>
            </a:r>
            <a:r>
              <a:rPr lang="en-US" altLang="ko-KR" sz="1100" dirty="0"/>
              <a:t>.</a:t>
            </a:r>
            <a:r>
              <a:rPr lang="ko-KR" altLang="en-US" sz="1100" dirty="0"/>
              <a:t/>
            </a:r>
            <a:br>
              <a:rPr lang="ko-KR" altLang="en-US" sz="1100" dirty="0"/>
            </a:br>
            <a:endParaRPr lang="en-US" altLang="ko-KR" sz="1100" dirty="0" smtClean="0"/>
          </a:p>
          <a:p>
            <a:r>
              <a:rPr lang="ko-KR" altLang="en-US" sz="1100" dirty="0" smtClean="0"/>
              <a:t>향후 </a:t>
            </a:r>
            <a:r>
              <a:rPr lang="ko-KR" altLang="en-US" sz="1100" dirty="0"/>
              <a:t>무역전쟁의 여파는 미국과 중국 뿐만 아니라 다른 나라 경제에도 </a:t>
            </a:r>
            <a:endParaRPr lang="en-US" altLang="ko-KR" sz="1100" dirty="0" smtClean="0"/>
          </a:p>
          <a:p>
            <a:r>
              <a:rPr lang="ko-KR" altLang="en-US" sz="1100" dirty="0" err="1" smtClean="0"/>
              <a:t>리스크</a:t>
            </a:r>
            <a:r>
              <a:rPr lang="ko-KR" altLang="en-US" sz="1100" dirty="0" smtClean="0"/>
              <a:t> </a:t>
            </a:r>
            <a:r>
              <a:rPr lang="ko-KR" altLang="en-US" sz="1100" dirty="0"/>
              <a:t>요인으로 작용할 것으로 전망된다</a:t>
            </a:r>
            <a:r>
              <a:rPr lang="en-US" altLang="ko-KR" sz="1100" dirty="0" smtClean="0"/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677579" y="20730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b="1" dirty="0"/>
              <a:t>미</a:t>
            </a:r>
            <a:r>
              <a:rPr lang="en-US" altLang="ko-KR" b="1" dirty="0"/>
              <a:t>-</a:t>
            </a:r>
            <a:r>
              <a:rPr lang="ko-KR" altLang="en-US" b="1" dirty="0"/>
              <a:t>중 무역전쟁 격화에 日 기업도 비상</a:t>
            </a:r>
            <a:r>
              <a:rPr lang="en-US" altLang="ko-KR" b="1" dirty="0" smtClean="0"/>
              <a:t>…</a:t>
            </a:r>
          </a:p>
          <a:p>
            <a:r>
              <a:rPr lang="en-US" altLang="ko-KR" b="1" dirty="0" smtClean="0"/>
              <a:t>"</a:t>
            </a:r>
            <a:r>
              <a:rPr lang="ko-KR" altLang="en-US" b="1" dirty="0"/>
              <a:t>제</a:t>
            </a:r>
            <a:r>
              <a:rPr lang="en-US" altLang="ko-KR" b="1" dirty="0"/>
              <a:t>3</a:t>
            </a:r>
            <a:r>
              <a:rPr lang="ko-KR" altLang="en-US" b="1" dirty="0"/>
              <a:t>국 생산 </a:t>
            </a:r>
            <a:r>
              <a:rPr lang="ko-KR" altLang="en-US" b="1" dirty="0" smtClean="0"/>
              <a:t>늘려라</a:t>
            </a:r>
            <a:r>
              <a:rPr lang="en-US" altLang="ko-KR" b="1" dirty="0"/>
              <a:t>"</a:t>
            </a:r>
          </a:p>
        </p:txBody>
      </p:sp>
      <p:pic>
        <p:nvPicPr>
          <p:cNvPr id="13" name="Picture 2" descr="http://danmee.chosun.com/site/data/img_dir/2013/03/20/2013032000009_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543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2717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개체 틀 10">
            <a:extLst>
              <a:ext uri="{FF2B5EF4-FFF2-40B4-BE49-F238E27FC236}">
                <a16:creationId xmlns:a16="http://schemas.microsoft.com/office/drawing/2014/main" xmlns="" id="{E00B083B-10D8-47F2-9CE2-B2F3A3C460C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7"/>
            <a:ext cx="2543537" cy="6850786"/>
          </a:xfrm>
        </p:spPr>
      </p:pic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xmlns="" id="{D4A8312D-7303-4D11-B310-A21BF0D817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Copyright</a:t>
            </a:r>
            <a:r>
              <a:rPr lang="ko-KR" altLang="en-US" dirty="0"/>
              <a:t> </a:t>
            </a:r>
            <a:r>
              <a:rPr lang="en-US" altLang="ko-KR" dirty="0"/>
              <a:t>2018. </a:t>
            </a:r>
            <a:r>
              <a:rPr lang="en-US" altLang="ko-KR" dirty="0" err="1"/>
              <a:t>Intelligraphic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텍스트 개체 틀 4">
            <a:extLst>
              <a:ext uri="{FF2B5EF4-FFF2-40B4-BE49-F238E27FC236}">
                <a16:creationId xmlns:a16="http://schemas.microsoft.com/office/drawing/2014/main" xmlns="" id="{6E3052D2-DDD2-4A6A-A1CE-595EE452D4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1831" y="86593"/>
            <a:ext cx="4622189" cy="58713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일본 경제 미래</a:t>
            </a:r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19" name="잉크 7">
            <a:extLst>
              <a:ext uri="{FF2B5EF4-FFF2-40B4-BE49-F238E27FC236}">
                <a16:creationId xmlns:a16="http://schemas.microsoft.com/office/drawing/2014/main" xmlns="" xmlns:aink="http://schemas.microsoft.com/office/drawing/2016/ink" xmlns:p14="http://schemas.microsoft.com/office/powerpoint/2010/main" xmlns:mc="http://schemas.openxmlformats.org/markup-compatibility/2006" id="{F13C64C2-03E6-45D4-B807-F60FF240E3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90856" y="5872657"/>
            <a:ext cx="1350728" cy="788102"/>
          </a:xfrm>
          <a:prstGeom prst="rect">
            <a:avLst/>
          </a:prstGeom>
        </p:spPr>
      </p:pic>
      <p:sp>
        <p:nvSpPr>
          <p:cNvPr id="20" name="텍스트 개체 틀 15">
            <a:extLst>
              <a:ext uri="{FF2B5EF4-FFF2-40B4-BE49-F238E27FC236}">
                <a16:creationId xmlns:a16="http://schemas.microsoft.com/office/drawing/2014/main" xmlns="" id="{5DCE2DBC-1A1A-45F8-A272-293B80628D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98592" y="6334126"/>
            <a:ext cx="723900" cy="315865"/>
          </a:xfrm>
        </p:spPr>
        <p:txBody>
          <a:bodyPr/>
          <a:lstStyle/>
          <a:p>
            <a:r>
              <a:rPr lang="ko-KR" altLang="en-US" b="1" dirty="0" smtClean="0"/>
              <a:t>박수민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[ì±ê³¼ ê¸¸] æ¥æ¬ ê²½ì  ì¹¨ì²´â¦ ë¬¸ì ë âìì°ê°ë¥ì¸êµ¬â ê°ìë¤ ê¸°ì¬ì ì¬ì§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503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etoday.co.kr/pto_db/2018/09/20180917104447_1250401_373_4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24" y="713600"/>
            <a:ext cx="2664619" cy="451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2113" y="732651"/>
            <a:ext cx="3937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인구 고령화로 인한 경제적 </a:t>
            </a:r>
            <a:r>
              <a:rPr lang="ko-KR" altLang="en-US" sz="1600" b="1" dirty="0" smtClean="0"/>
              <a:t>영향</a:t>
            </a:r>
            <a:endParaRPr lang="en-US" altLang="ko-KR" sz="1600" b="1" dirty="0" smtClean="0"/>
          </a:p>
          <a:p>
            <a:endParaRPr lang="en-US" altLang="ko-KR" sz="1100" b="1" dirty="0"/>
          </a:p>
          <a:p>
            <a:r>
              <a:rPr lang="ko-KR" altLang="en-US" sz="1100" dirty="0"/>
              <a:t>인구 고령화로 인한 생산 가능 인구의 감소</a:t>
            </a:r>
            <a:r>
              <a:rPr lang="en-US" altLang="ko-KR" sz="1100" dirty="0"/>
              <a:t>, </a:t>
            </a:r>
            <a:r>
              <a:rPr lang="ko-KR" altLang="en-US" sz="1100" dirty="0"/>
              <a:t>노인 부양비의 </a:t>
            </a:r>
            <a:endParaRPr lang="en-US" altLang="ko-KR" sz="1100" dirty="0" smtClean="0"/>
          </a:p>
          <a:p>
            <a:r>
              <a:rPr lang="ko-KR" altLang="en-US" sz="1100" dirty="0" smtClean="0"/>
              <a:t>증가로 민간 </a:t>
            </a:r>
            <a:r>
              <a:rPr lang="ko-KR" altLang="en-US" sz="1100" dirty="0"/>
              <a:t>저축의 감소</a:t>
            </a:r>
            <a:r>
              <a:rPr lang="en-US" altLang="ko-KR" sz="1100" dirty="0"/>
              <a:t>, </a:t>
            </a:r>
            <a:r>
              <a:rPr lang="ko-KR" altLang="en-US" sz="1100" dirty="0"/>
              <a:t>가용재원의 감소</a:t>
            </a:r>
            <a:r>
              <a:rPr lang="en-US" altLang="ko-KR" sz="1100" dirty="0"/>
              <a:t>, </a:t>
            </a:r>
            <a:r>
              <a:rPr lang="ko-KR" altLang="en-US" sz="1100" dirty="0"/>
              <a:t>투자 위축 등이 </a:t>
            </a:r>
            <a:endParaRPr lang="en-US" altLang="ko-KR" sz="1100" dirty="0" smtClean="0"/>
          </a:p>
          <a:p>
            <a:r>
              <a:rPr lang="ko-KR" altLang="en-US" sz="1100" dirty="0" smtClean="0"/>
              <a:t>나타나 향 </a:t>
            </a:r>
            <a:r>
              <a:rPr lang="ko-KR" altLang="en-US" sz="1100" dirty="0"/>
              <a:t>후 경제성장의 </a:t>
            </a:r>
            <a:r>
              <a:rPr lang="ko-KR" altLang="en-US" sz="1100" dirty="0" smtClean="0"/>
              <a:t>둔화를 시킨다</a:t>
            </a:r>
            <a:r>
              <a:rPr lang="en-US" altLang="ko-KR" sz="1100" dirty="0" smtClean="0"/>
              <a:t>.</a:t>
            </a:r>
            <a:endParaRPr lang="ko-KR" altLang="en-US" sz="1100" b="1" dirty="0"/>
          </a:p>
        </p:txBody>
      </p:sp>
      <p:sp>
        <p:nvSpPr>
          <p:cNvPr id="4" name="직사각형 3"/>
          <p:cNvSpPr/>
          <p:nvPr/>
        </p:nvSpPr>
        <p:spPr>
          <a:xfrm>
            <a:off x="5472113" y="1796535"/>
            <a:ext cx="44710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/>
              <a:t>국민연금 </a:t>
            </a:r>
            <a:r>
              <a:rPr lang="ko-KR" altLang="en-US" sz="1600" b="1" dirty="0" smtClean="0"/>
              <a:t>및 재정수지에 </a:t>
            </a:r>
            <a:r>
              <a:rPr lang="ko-KR" altLang="en-US" sz="1600" b="1" dirty="0"/>
              <a:t>미치는 </a:t>
            </a:r>
            <a:r>
              <a:rPr lang="ko-KR" altLang="en-US" sz="1600" b="1" dirty="0" smtClean="0"/>
              <a:t>영향</a:t>
            </a:r>
            <a:endParaRPr lang="en-US" altLang="ko-KR" sz="1600" b="1" dirty="0" smtClean="0"/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후세대 </a:t>
            </a:r>
            <a:r>
              <a:rPr lang="ko-KR" altLang="en-US" sz="1100" dirty="0"/>
              <a:t>에 과중한 부담을 초래하게 되고 장기적으로 </a:t>
            </a:r>
            <a:endParaRPr lang="en-US" altLang="ko-KR" sz="1100" dirty="0" smtClean="0"/>
          </a:p>
          <a:p>
            <a:r>
              <a:rPr lang="ko-KR" altLang="en-US" sz="1100" dirty="0" smtClean="0"/>
              <a:t>재정불안을 가져올 수 있으며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인구 </a:t>
            </a:r>
            <a:r>
              <a:rPr lang="ko-KR" altLang="en-US" sz="1100" dirty="0"/>
              <a:t>고령화에 따른 </a:t>
            </a:r>
            <a:r>
              <a:rPr lang="ko-KR" altLang="en-US" sz="1100" dirty="0" smtClean="0"/>
              <a:t>근로소득에</a:t>
            </a:r>
            <a:endParaRPr lang="en-US" altLang="ko-KR" sz="1100" dirty="0" smtClean="0"/>
          </a:p>
          <a:p>
            <a:r>
              <a:rPr lang="ko-KR" altLang="en-US" sz="1100" dirty="0" smtClean="0"/>
              <a:t>대한 의존도의 저하는 결국 </a:t>
            </a:r>
            <a:r>
              <a:rPr lang="ko-KR" altLang="en-US" sz="1100" dirty="0"/>
              <a:t>재정수요에 대한 증가를 </a:t>
            </a:r>
            <a:r>
              <a:rPr lang="ko-KR" altLang="en-US" sz="1100" dirty="0" smtClean="0"/>
              <a:t>가져오게 된다</a:t>
            </a:r>
            <a:r>
              <a:rPr lang="en-US" altLang="ko-KR" sz="1100" dirty="0"/>
              <a:t>. </a:t>
            </a:r>
            <a:endParaRPr lang="ko-KR" altLang="en-US" sz="1100" b="1" dirty="0"/>
          </a:p>
        </p:txBody>
      </p:sp>
      <p:sp>
        <p:nvSpPr>
          <p:cNvPr id="5" name="직사각형 4"/>
          <p:cNvSpPr/>
          <p:nvPr/>
        </p:nvSpPr>
        <p:spPr>
          <a:xfrm>
            <a:off x="5472113" y="2880836"/>
            <a:ext cx="4562467" cy="1184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/>
              <a:t>금융시장에 미치는 </a:t>
            </a:r>
            <a:r>
              <a:rPr lang="ko-KR" altLang="en-US" sz="1600" b="1" dirty="0" smtClean="0"/>
              <a:t>영향</a:t>
            </a:r>
            <a:endParaRPr lang="en-US" altLang="ko-KR" sz="1600" b="1" dirty="0" smtClean="0"/>
          </a:p>
          <a:p>
            <a:endParaRPr lang="en-US" altLang="ko-KR" sz="1100" dirty="0"/>
          </a:p>
          <a:p>
            <a:r>
              <a:rPr lang="ko-KR" altLang="en-US" sz="1100" dirty="0" err="1"/>
              <a:t>초고령</a:t>
            </a:r>
            <a:r>
              <a:rPr lang="ko-KR" altLang="en-US" sz="1100" dirty="0"/>
              <a:t> 사회인 일본의 경우를 보면</a:t>
            </a:r>
            <a:r>
              <a:rPr lang="en-US" altLang="ko-KR" sz="1100" dirty="0"/>
              <a:t>, </a:t>
            </a:r>
            <a:r>
              <a:rPr lang="ko-KR" altLang="en-US" sz="1100" dirty="0"/>
              <a:t>예금이 증가하고 주식이 </a:t>
            </a:r>
            <a:r>
              <a:rPr lang="ko-KR" altLang="en-US" sz="1100" dirty="0" smtClean="0"/>
              <a:t>감소하여</a:t>
            </a:r>
            <a:endParaRPr lang="en-US" altLang="ko-KR" sz="1100" dirty="0" smtClean="0"/>
          </a:p>
          <a:p>
            <a:r>
              <a:rPr lang="ko-KR" altLang="en-US" sz="1100" dirty="0" smtClean="0"/>
              <a:t>고령화 </a:t>
            </a:r>
            <a:r>
              <a:rPr lang="ko-KR" altLang="en-US" sz="1100" dirty="0"/>
              <a:t>될수록 안전 자산을 </a:t>
            </a:r>
            <a:r>
              <a:rPr lang="ko-KR" altLang="en-US" sz="1100" dirty="0" smtClean="0"/>
              <a:t>선호하게 되며</a:t>
            </a:r>
            <a:r>
              <a:rPr lang="en-US" altLang="ko-KR" sz="1100" dirty="0" smtClean="0"/>
              <a:t>, </a:t>
            </a:r>
            <a:r>
              <a:rPr lang="ko-KR" altLang="en-US" sz="1100" dirty="0"/>
              <a:t>장기적으로 고령화가 </a:t>
            </a:r>
            <a:endParaRPr lang="en-US" altLang="ko-KR" sz="1100" dirty="0" smtClean="0"/>
          </a:p>
          <a:p>
            <a:r>
              <a:rPr lang="ko-KR" altLang="en-US" sz="1100" dirty="0" smtClean="0"/>
              <a:t>진행될수록 저축률이 하락하며 </a:t>
            </a:r>
            <a:r>
              <a:rPr lang="ko-KR" altLang="en-US" sz="1100" dirty="0"/>
              <a:t>자산축적이 약화되고 고령 인구의 </a:t>
            </a:r>
            <a:endParaRPr lang="en-US" altLang="ko-KR" sz="1100" dirty="0" smtClean="0"/>
          </a:p>
          <a:p>
            <a:r>
              <a:rPr lang="ko-KR" altLang="en-US" sz="1100" dirty="0" smtClean="0"/>
              <a:t>위험 </a:t>
            </a:r>
            <a:r>
              <a:rPr lang="ko-KR" altLang="en-US" sz="1100" dirty="0"/>
              <a:t>기피로 주식 등 위험자산의 수요가 저하될 가능 성이 </a:t>
            </a:r>
            <a:r>
              <a:rPr lang="ko-KR" altLang="en-US" sz="1100" dirty="0" smtClean="0"/>
              <a:t>다분하다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sp>
        <p:nvSpPr>
          <p:cNvPr id="6" name="직사각형 5"/>
          <p:cNvSpPr/>
          <p:nvPr/>
        </p:nvSpPr>
        <p:spPr>
          <a:xfrm>
            <a:off x="5472113" y="4065776"/>
            <a:ext cx="4248279" cy="1184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/>
              <a:t>생산 가능 인구</a:t>
            </a:r>
            <a:r>
              <a:rPr lang="en-US" altLang="ko-KR" sz="1600" b="1" dirty="0" smtClean="0"/>
              <a:t>…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10</a:t>
            </a:r>
            <a:r>
              <a:rPr lang="ko-KR" altLang="en-US" sz="1600" b="1" dirty="0"/>
              <a:t>년 동안 </a:t>
            </a:r>
            <a:r>
              <a:rPr lang="en-US" altLang="ko-KR" sz="1600" b="1" dirty="0"/>
              <a:t>288</a:t>
            </a:r>
            <a:r>
              <a:rPr lang="ko-KR" altLang="en-US" sz="1600" b="1" dirty="0"/>
              <a:t>만 명 </a:t>
            </a:r>
            <a:r>
              <a:rPr lang="ko-KR" altLang="en-US" sz="1600" b="1" dirty="0" smtClean="0"/>
              <a:t>줄어</a:t>
            </a:r>
            <a:endParaRPr lang="en-US" altLang="ko-KR" sz="1600" b="1" dirty="0" smtClean="0"/>
          </a:p>
          <a:p>
            <a:endParaRPr lang="en-US" altLang="ko-KR" sz="1100" b="1" dirty="0" smtClean="0"/>
          </a:p>
          <a:p>
            <a:r>
              <a:rPr lang="ko-KR" altLang="en-US" sz="1100" dirty="0"/>
              <a:t>생산가능인구</a:t>
            </a:r>
            <a:r>
              <a:rPr lang="en-US" altLang="ko-KR" sz="1100" dirty="0"/>
              <a:t>(15~64</a:t>
            </a:r>
            <a:r>
              <a:rPr lang="ko-KR" altLang="en-US" sz="1100" dirty="0"/>
              <a:t>세</a:t>
            </a:r>
            <a:r>
              <a:rPr lang="en-US" altLang="ko-KR" sz="1100" dirty="0"/>
              <a:t>)</a:t>
            </a:r>
            <a:r>
              <a:rPr lang="ko-KR" altLang="en-US" sz="1100" dirty="0"/>
              <a:t>는 </a:t>
            </a:r>
            <a:r>
              <a:rPr lang="en-US" altLang="ko-KR" sz="1100" dirty="0"/>
              <a:t>7484</a:t>
            </a:r>
            <a:r>
              <a:rPr lang="ko-KR" altLang="en-US" sz="1100" dirty="0"/>
              <a:t>만 명으로 </a:t>
            </a:r>
            <a:r>
              <a:rPr lang="en-US" altLang="ko-KR" sz="1100" dirty="0"/>
              <a:t>2008</a:t>
            </a:r>
            <a:r>
              <a:rPr lang="ko-KR" altLang="en-US" sz="1100" dirty="0"/>
              <a:t>년 </a:t>
            </a:r>
            <a:r>
              <a:rPr lang="en-US" altLang="ko-KR" sz="1100" dirty="0"/>
              <a:t>8276</a:t>
            </a:r>
            <a:r>
              <a:rPr lang="ko-KR" altLang="en-US" sz="1100" dirty="0"/>
              <a:t>만 </a:t>
            </a:r>
            <a:r>
              <a:rPr lang="ko-KR" altLang="en-US" sz="1100" dirty="0" smtClean="0"/>
              <a:t>명보다</a:t>
            </a:r>
            <a:endParaRPr lang="en-US" altLang="ko-KR" sz="1100" dirty="0" smtClean="0"/>
          </a:p>
          <a:p>
            <a:r>
              <a:rPr lang="en-US" altLang="ko-KR" sz="1100" dirty="0" smtClean="0"/>
              <a:t>792</a:t>
            </a:r>
            <a:r>
              <a:rPr lang="ko-KR" altLang="en-US" sz="1100" dirty="0"/>
              <a:t>만 명이 줄어들었다</a:t>
            </a:r>
            <a:r>
              <a:rPr lang="en-US" altLang="ko-KR" sz="1100" dirty="0"/>
              <a:t>. </a:t>
            </a:r>
            <a:endParaRPr lang="en-US" altLang="ko-KR" sz="1100" dirty="0" smtClean="0"/>
          </a:p>
          <a:p>
            <a:r>
              <a:rPr lang="ko-KR" altLang="en-US" sz="1100" dirty="0"/>
              <a:t>지금 상황을 방치한다면 </a:t>
            </a:r>
            <a:r>
              <a:rPr lang="en-US" altLang="ko-KR" sz="1100" dirty="0"/>
              <a:t>2025</a:t>
            </a:r>
            <a:r>
              <a:rPr lang="ko-KR" altLang="en-US" sz="1100" dirty="0"/>
              <a:t>년까지 </a:t>
            </a:r>
            <a:r>
              <a:rPr lang="en-US" altLang="ko-KR" sz="1100" dirty="0"/>
              <a:t>10</a:t>
            </a:r>
            <a:r>
              <a:rPr lang="ko-KR" altLang="en-US" sz="1100" dirty="0"/>
              <a:t>년간 </a:t>
            </a:r>
            <a:r>
              <a:rPr lang="en-US" altLang="ko-KR" sz="1100" dirty="0"/>
              <a:t>650</a:t>
            </a:r>
            <a:r>
              <a:rPr lang="ko-KR" altLang="en-US" sz="1100" dirty="0"/>
              <a:t>만 명의 </a:t>
            </a:r>
            <a:r>
              <a:rPr lang="ko-KR" altLang="en-US" sz="1100" dirty="0" smtClean="0"/>
              <a:t>고용과</a:t>
            </a:r>
            <a:endParaRPr lang="en-US" altLang="ko-KR" sz="1100" dirty="0" smtClean="0"/>
          </a:p>
          <a:p>
            <a:r>
              <a:rPr lang="en-US" altLang="ko-KR" sz="1100" dirty="0" smtClean="0"/>
              <a:t>220</a:t>
            </a:r>
            <a:r>
              <a:rPr lang="ko-KR" altLang="en-US" sz="1100" dirty="0"/>
              <a:t>조원의 </a:t>
            </a:r>
            <a:r>
              <a:rPr lang="en-US" altLang="ko-KR" sz="1100" dirty="0"/>
              <a:t>GDP</a:t>
            </a:r>
            <a:r>
              <a:rPr lang="ko-KR" altLang="en-US" sz="1100" dirty="0"/>
              <a:t>가 사라질 </a:t>
            </a:r>
            <a:r>
              <a:rPr lang="ko-KR" altLang="en-US" sz="1100" dirty="0" smtClean="0"/>
              <a:t>가능성에 놓여 있다</a:t>
            </a:r>
            <a:r>
              <a:rPr lang="en-US" altLang="ko-KR" sz="1100" dirty="0" smtClean="0"/>
              <a:t>.</a:t>
            </a:r>
            <a:endParaRPr lang="en-US" altLang="ko-KR" sz="1100" b="1" dirty="0"/>
          </a:p>
        </p:txBody>
      </p:sp>
    </p:spTree>
    <p:extLst>
      <p:ext uri="{BB962C8B-B14F-4D97-AF65-F5344CB8AC3E}">
        <p14:creationId xmlns:p14="http://schemas.microsoft.com/office/powerpoint/2010/main" val="232811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개체 틀 10">
            <a:extLst>
              <a:ext uri="{FF2B5EF4-FFF2-40B4-BE49-F238E27FC236}">
                <a16:creationId xmlns:a16="http://schemas.microsoft.com/office/drawing/2014/main" xmlns="" id="{E00B083B-10D8-47F2-9CE2-B2F3A3C460C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7"/>
            <a:ext cx="2543537" cy="6850786"/>
          </a:xfrm>
        </p:spPr>
      </p:pic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xmlns="" id="{D4A8312D-7303-4D11-B310-A21BF0D817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Copyright</a:t>
            </a:r>
            <a:r>
              <a:rPr lang="ko-KR" altLang="en-US" dirty="0"/>
              <a:t> </a:t>
            </a:r>
            <a:r>
              <a:rPr lang="en-US" altLang="ko-KR" dirty="0"/>
              <a:t>2018. </a:t>
            </a:r>
            <a:r>
              <a:rPr lang="en-US" altLang="ko-KR" dirty="0" err="1"/>
              <a:t>Intelligraphic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텍스트 개체 틀 4">
            <a:extLst>
              <a:ext uri="{FF2B5EF4-FFF2-40B4-BE49-F238E27FC236}">
                <a16:creationId xmlns:a16="http://schemas.microsoft.com/office/drawing/2014/main" xmlns="" id="{6E3052D2-DDD2-4A6A-A1CE-595EE452D4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1831" y="86593"/>
            <a:ext cx="4622189" cy="58713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일본 경제 미래</a:t>
            </a:r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9" name="잉크 7">
            <a:extLst>
              <a:ext uri="{FF2B5EF4-FFF2-40B4-BE49-F238E27FC236}">
                <a16:creationId xmlns:a16="http://schemas.microsoft.com/office/drawing/2014/main" xmlns="" xmlns:aink="http://schemas.microsoft.com/office/drawing/2016/ink" xmlns:p14="http://schemas.microsoft.com/office/powerpoint/2010/main" xmlns:mc="http://schemas.openxmlformats.org/markup-compatibility/2006" id="{F13C64C2-03E6-45D4-B807-F60FF240E3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90856" y="5872657"/>
            <a:ext cx="1350728" cy="788102"/>
          </a:xfrm>
          <a:prstGeom prst="rect">
            <a:avLst/>
          </a:prstGeom>
        </p:spPr>
      </p:pic>
      <p:sp>
        <p:nvSpPr>
          <p:cNvPr id="10" name="텍스트 개체 틀 15">
            <a:extLst>
              <a:ext uri="{FF2B5EF4-FFF2-40B4-BE49-F238E27FC236}">
                <a16:creationId xmlns:a16="http://schemas.microsoft.com/office/drawing/2014/main" xmlns="" id="{5DCE2DBC-1A1A-45F8-A272-293B80628D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98592" y="6334126"/>
            <a:ext cx="723900" cy="315865"/>
          </a:xfrm>
        </p:spPr>
        <p:txBody>
          <a:bodyPr/>
          <a:lstStyle/>
          <a:p>
            <a:r>
              <a:rPr lang="ko-KR" altLang="en-US" b="1" dirty="0" smtClean="0"/>
              <a:t>박수민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705561" y="2782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/>
              <a:t>70·80</a:t>
            </a:r>
            <a:r>
              <a:rPr lang="ko-KR" altLang="en-US" b="1" dirty="0"/>
              <a:t>년대 위기극복 경험이 </a:t>
            </a:r>
            <a:r>
              <a:rPr lang="ko-KR" altLang="en-US" b="1" dirty="0" smtClean="0"/>
              <a:t>자산</a:t>
            </a:r>
            <a:r>
              <a:rPr lang="en-US" altLang="ko-KR" b="1" dirty="0" smtClean="0"/>
              <a:t>.</a:t>
            </a:r>
            <a:r>
              <a:rPr lang="ko-KR" altLang="en-US" b="1" dirty="0"/>
              <a:t/>
            </a:r>
            <a:br>
              <a:rPr lang="ko-KR" altLang="en-US" b="1" dirty="0"/>
            </a:br>
            <a:r>
              <a:rPr lang="ko-KR" altLang="en-US" b="1" dirty="0"/>
              <a:t>日 경기회복</a:t>
            </a:r>
            <a:r>
              <a:rPr lang="en-US" altLang="ko-KR" b="1" dirty="0"/>
              <a:t>, </a:t>
            </a:r>
            <a:r>
              <a:rPr lang="ko-KR" altLang="en-US" b="1" dirty="0"/>
              <a:t>민간소비와 설비투자 확대 </a:t>
            </a:r>
            <a:r>
              <a:rPr lang="ko-KR" altLang="en-US" b="1" dirty="0" smtClean="0"/>
              <a:t>필요</a:t>
            </a:r>
            <a:endParaRPr lang="ko-KR" altLang="en-US" b="1" dirty="0"/>
          </a:p>
        </p:txBody>
      </p:sp>
      <p:sp>
        <p:nvSpPr>
          <p:cNvPr id="3" name="직사각형 2"/>
          <p:cNvSpPr/>
          <p:nvPr/>
        </p:nvSpPr>
        <p:spPr>
          <a:xfrm>
            <a:off x="2692832" y="663867"/>
            <a:ext cx="7197804" cy="1215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정권 정당성 마저 훼손</a:t>
            </a:r>
            <a:r>
              <a:rPr lang="en-US" altLang="ko-KR" b="1" dirty="0"/>
              <a:t>···</a:t>
            </a:r>
            <a:r>
              <a:rPr lang="ko-KR" altLang="en-US" b="1" dirty="0" err="1"/>
              <a:t>아베노믹스</a:t>
            </a:r>
            <a:r>
              <a:rPr lang="ko-KR" altLang="en-US" b="1" dirty="0"/>
              <a:t> 지속 </a:t>
            </a:r>
            <a:r>
              <a:rPr lang="ko-KR" altLang="en-US" b="1" dirty="0" smtClean="0"/>
              <a:t>불투명</a:t>
            </a:r>
            <a:endParaRPr lang="en-US" altLang="ko-KR" b="1" dirty="0" smtClean="0"/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20</a:t>
            </a:r>
            <a:r>
              <a:rPr lang="ko-KR" altLang="en-US" sz="1100" dirty="0"/>
              <a:t>여 년에 걸친 장기불황의 그림자를 걷어내고 있다고 </a:t>
            </a:r>
            <a:r>
              <a:rPr lang="ko-KR" altLang="en-US" sz="1100" dirty="0" smtClean="0"/>
              <a:t>평가 받는 </a:t>
            </a:r>
            <a:r>
              <a:rPr lang="ko-KR" altLang="en-US" sz="1100" dirty="0"/>
              <a:t>일본경제는 올해부터 </a:t>
            </a:r>
            <a:endParaRPr lang="en-US" altLang="ko-KR" sz="1100" dirty="0" smtClean="0"/>
          </a:p>
          <a:p>
            <a:r>
              <a:rPr lang="en-US" altLang="ko-KR" sz="1100" dirty="0" smtClean="0"/>
              <a:t>2020</a:t>
            </a:r>
            <a:r>
              <a:rPr lang="ko-KR" altLang="en-US" sz="1100" dirty="0"/>
              <a:t>년까지 </a:t>
            </a:r>
            <a:r>
              <a:rPr lang="ko-KR" altLang="en-US" sz="1100" dirty="0" err="1"/>
              <a:t>아키히토</a:t>
            </a:r>
            <a:r>
              <a:rPr lang="ko-KR" altLang="en-US" sz="1100" dirty="0"/>
              <a:t> </a:t>
            </a:r>
            <a:r>
              <a:rPr lang="ko-KR" altLang="en-US" sz="1100" dirty="0" err="1"/>
              <a:t>일왕의</a:t>
            </a:r>
            <a:r>
              <a:rPr lang="ko-KR" altLang="en-US" sz="1100" dirty="0"/>
              <a:t> 퇴임</a:t>
            </a:r>
            <a:r>
              <a:rPr lang="en-US" altLang="ko-KR" sz="1100" dirty="0"/>
              <a:t>, </a:t>
            </a:r>
            <a:r>
              <a:rPr lang="ko-KR" altLang="en-US" sz="1100" dirty="0"/>
              <a:t>소비세율 인상</a:t>
            </a:r>
            <a:r>
              <a:rPr lang="en-US" altLang="ko-KR" sz="1100" dirty="0"/>
              <a:t>, </a:t>
            </a:r>
            <a:r>
              <a:rPr lang="ko-KR" altLang="en-US" sz="1100" dirty="0" smtClean="0"/>
              <a:t>도쿄올림픽과 </a:t>
            </a:r>
            <a:r>
              <a:rPr lang="ko-KR" altLang="en-US" sz="1100" dirty="0" err="1" smtClean="0"/>
              <a:t>패럴림픽</a:t>
            </a:r>
            <a:r>
              <a:rPr lang="ko-KR" altLang="en-US" sz="1100" dirty="0" smtClean="0"/>
              <a:t> </a:t>
            </a:r>
            <a:r>
              <a:rPr lang="ko-KR" altLang="en-US" sz="1100" dirty="0"/>
              <a:t>개최</a:t>
            </a:r>
            <a:r>
              <a:rPr lang="en-US" altLang="ko-KR" sz="1100" dirty="0"/>
              <a:t>, </a:t>
            </a:r>
            <a:r>
              <a:rPr lang="ko-KR" altLang="en-US" sz="1100" dirty="0"/>
              <a:t>평화헌법 개정 </a:t>
            </a:r>
            <a:r>
              <a:rPr lang="ko-KR" altLang="en-US" sz="1100" dirty="0" smtClean="0"/>
              <a:t>등</a:t>
            </a:r>
            <a:r>
              <a:rPr lang="en-US" altLang="ko-KR" sz="1100" dirty="0" smtClean="0"/>
              <a:t>…</a:t>
            </a:r>
            <a:r>
              <a:rPr lang="ko-KR" altLang="en-US" sz="1100" dirty="0" smtClean="0"/>
              <a:t> </a:t>
            </a:r>
            <a:endParaRPr lang="en-US" altLang="ko-KR" sz="1100" dirty="0" smtClean="0"/>
          </a:p>
          <a:p>
            <a:r>
              <a:rPr lang="ko-KR" altLang="en-US" sz="1100" dirty="0" smtClean="0"/>
              <a:t>굵직한 </a:t>
            </a:r>
            <a:r>
              <a:rPr lang="ko-KR" altLang="en-US" sz="1100" dirty="0"/>
              <a:t>사회적 </a:t>
            </a:r>
            <a:r>
              <a:rPr lang="ko-KR" altLang="en-US" sz="1100" dirty="0" smtClean="0"/>
              <a:t>변화의 소용돌이 </a:t>
            </a:r>
            <a:r>
              <a:rPr lang="ko-KR" altLang="en-US" sz="1100" dirty="0"/>
              <a:t>속에 놓이게 된다</a:t>
            </a:r>
            <a:r>
              <a:rPr lang="en-US" altLang="ko-KR" sz="1100" dirty="0" smtClean="0"/>
              <a:t>.  </a:t>
            </a:r>
            <a:r>
              <a:rPr lang="ko-KR" altLang="en-US" sz="1100" dirty="0"/>
              <a:t>하지만</a:t>
            </a:r>
            <a:r>
              <a:rPr lang="en-US" altLang="ko-KR" sz="1100" dirty="0"/>
              <a:t>, </a:t>
            </a:r>
            <a:r>
              <a:rPr lang="ko-KR" altLang="en-US" sz="1100" dirty="0"/>
              <a:t>일본경제가 이들 이슈가 </a:t>
            </a:r>
            <a:r>
              <a:rPr lang="ko-KR" altLang="en-US" sz="1100" dirty="0" smtClean="0"/>
              <a:t>몰고 올 </a:t>
            </a:r>
            <a:r>
              <a:rPr lang="ko-KR" altLang="en-US" sz="1100" dirty="0"/>
              <a:t>충격파를 </a:t>
            </a:r>
            <a:r>
              <a:rPr lang="ko-KR" altLang="en-US" sz="1100" dirty="0" smtClean="0"/>
              <a:t>견뎌내고</a:t>
            </a:r>
            <a:endParaRPr lang="en-US" altLang="ko-KR" sz="1100" dirty="0" smtClean="0"/>
          </a:p>
          <a:p>
            <a:r>
              <a:rPr lang="ko-KR" altLang="en-US" sz="1100" dirty="0" smtClean="0"/>
              <a:t>경기 </a:t>
            </a:r>
            <a:r>
              <a:rPr lang="ko-KR" altLang="en-US" sz="1100" dirty="0"/>
              <a:t>호황을 </a:t>
            </a:r>
            <a:r>
              <a:rPr lang="ko-KR" altLang="en-US" sz="1100" dirty="0" smtClean="0"/>
              <a:t>이어가기에는 대내외적인 </a:t>
            </a:r>
            <a:r>
              <a:rPr lang="ko-KR" altLang="en-US" sz="1100" dirty="0"/>
              <a:t>상황이나 조건이 </a:t>
            </a:r>
            <a:r>
              <a:rPr lang="ko-KR" altLang="en-US" sz="1100" dirty="0" smtClean="0"/>
              <a:t>만</a:t>
            </a:r>
            <a:r>
              <a:rPr lang="ko-KR" altLang="en-US" sz="1100" dirty="0"/>
              <a:t>만</a:t>
            </a:r>
            <a:r>
              <a:rPr lang="ko-KR" altLang="en-US" sz="1100" dirty="0" smtClean="0"/>
              <a:t>치 </a:t>
            </a:r>
            <a:r>
              <a:rPr lang="ko-KR" altLang="en-US" sz="1100" dirty="0"/>
              <a:t>않아 보인다</a:t>
            </a:r>
            <a:r>
              <a:rPr lang="en-US" altLang="ko-KR" sz="1100" dirty="0"/>
              <a:t>.</a:t>
            </a:r>
            <a:endParaRPr lang="ko-KR" altLang="en-US" sz="1100" dirty="0"/>
          </a:p>
        </p:txBody>
      </p:sp>
      <p:sp>
        <p:nvSpPr>
          <p:cNvPr id="4" name="직사각형 3"/>
          <p:cNvSpPr/>
          <p:nvPr/>
        </p:nvSpPr>
        <p:spPr>
          <a:xfrm>
            <a:off x="2692832" y="1957975"/>
            <a:ext cx="7600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b="1" dirty="0"/>
              <a:t>세계경제 신음</a:t>
            </a:r>
            <a:r>
              <a:rPr lang="en-US" altLang="ko-KR" b="1" dirty="0"/>
              <a:t>...</a:t>
            </a:r>
            <a:r>
              <a:rPr lang="ko-KR" altLang="en-US" b="1" dirty="0"/>
              <a:t>일본</a:t>
            </a:r>
            <a:r>
              <a:rPr lang="en-US" altLang="ko-KR" b="1" dirty="0"/>
              <a:t>·</a:t>
            </a:r>
            <a:r>
              <a:rPr lang="ko-KR" altLang="en-US" b="1" dirty="0"/>
              <a:t>독일 모두 </a:t>
            </a:r>
            <a:r>
              <a:rPr lang="ko-KR" altLang="en-US" b="1" dirty="0" err="1" smtClean="0"/>
              <a:t>역성장</a:t>
            </a:r>
            <a:endParaRPr lang="en-US" altLang="ko-KR" b="1" dirty="0" smtClean="0"/>
          </a:p>
          <a:p>
            <a:pPr fontAlgn="base"/>
            <a:endParaRPr lang="en-US" altLang="ko-KR" sz="1100" dirty="0" smtClean="0"/>
          </a:p>
          <a:p>
            <a:pPr fontAlgn="base"/>
            <a:r>
              <a:rPr lang="ko-KR" altLang="en-US" sz="1100" dirty="0" smtClean="0"/>
              <a:t>세계 </a:t>
            </a:r>
            <a:r>
              <a:rPr lang="ko-KR" altLang="en-US" sz="1100" dirty="0"/>
              <a:t>경제가 휘청거리고 있다</a:t>
            </a:r>
            <a:r>
              <a:rPr lang="en-US" altLang="ko-KR" sz="1100" dirty="0"/>
              <a:t>. </a:t>
            </a:r>
            <a:r>
              <a:rPr lang="ko-KR" altLang="en-US" sz="1100" dirty="0"/>
              <a:t>세계 </a:t>
            </a:r>
            <a:r>
              <a:rPr lang="en-US" altLang="ko-KR" sz="1100" dirty="0"/>
              <a:t>3, 4</a:t>
            </a:r>
            <a:r>
              <a:rPr lang="ko-KR" altLang="en-US" sz="1100" dirty="0"/>
              <a:t>위 </a:t>
            </a:r>
            <a:r>
              <a:rPr lang="ko-KR" altLang="en-US" sz="1100" dirty="0" err="1"/>
              <a:t>경제국인</a:t>
            </a:r>
            <a:r>
              <a:rPr lang="ko-KR" altLang="en-US" sz="1100" dirty="0"/>
              <a:t> 일본과 독일이 지난 </a:t>
            </a:r>
            <a:r>
              <a:rPr lang="en-US" altLang="ko-KR" sz="1100" dirty="0"/>
              <a:t>3</a:t>
            </a:r>
            <a:r>
              <a:rPr lang="ko-KR" altLang="en-US" sz="1100" dirty="0"/>
              <a:t>분기 모두 마이너스 경제성장률을 기록했다</a:t>
            </a:r>
            <a:r>
              <a:rPr lang="en-US" altLang="ko-KR" sz="1100" dirty="0"/>
              <a:t>.</a:t>
            </a:r>
            <a:endParaRPr lang="ko-KR" altLang="en-US" sz="1100" b="1" dirty="0"/>
          </a:p>
        </p:txBody>
      </p:sp>
      <p:sp>
        <p:nvSpPr>
          <p:cNvPr id="5" name="직사각형 4"/>
          <p:cNvSpPr/>
          <p:nvPr/>
        </p:nvSpPr>
        <p:spPr>
          <a:xfrm>
            <a:off x="2692829" y="3515312"/>
            <a:ext cx="524036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/>
              <a:t>日 취업박람회에 </a:t>
            </a:r>
            <a:r>
              <a:rPr lang="en-US" altLang="ko-KR" b="1" dirty="0"/>
              <a:t>2500</a:t>
            </a:r>
            <a:r>
              <a:rPr lang="ko-KR" altLang="en-US" b="1" dirty="0"/>
              <a:t>여명 몰려</a:t>
            </a:r>
            <a:r>
              <a:rPr lang="en-US" altLang="ko-KR" b="1" dirty="0"/>
              <a:t>…</a:t>
            </a:r>
            <a:r>
              <a:rPr lang="ko-KR" altLang="en-US" b="1" dirty="0" err="1"/>
              <a:t>닛산</a:t>
            </a:r>
            <a:r>
              <a:rPr lang="en-US" altLang="ko-KR" b="1" dirty="0"/>
              <a:t>·</a:t>
            </a:r>
            <a:r>
              <a:rPr lang="ko-KR" altLang="en-US" b="1" dirty="0" err="1"/>
              <a:t>라쿠텐</a:t>
            </a:r>
            <a:r>
              <a:rPr lang="ko-KR" altLang="en-US" b="1" dirty="0"/>
              <a:t> 등 </a:t>
            </a:r>
            <a:r>
              <a:rPr lang="en-US" altLang="ko-KR" b="1" dirty="0"/>
              <a:t>112</a:t>
            </a:r>
            <a:r>
              <a:rPr lang="ko-KR" altLang="en-US" b="1" dirty="0" smtClean="0"/>
              <a:t>社 현장면접</a:t>
            </a:r>
            <a:endParaRPr lang="en-US" altLang="ko-KR" b="1" dirty="0" smtClean="0"/>
          </a:p>
          <a:p>
            <a:endParaRPr lang="en-US" altLang="ko-KR" sz="1400" b="1" dirty="0"/>
          </a:p>
          <a:p>
            <a:r>
              <a:rPr lang="en-US" altLang="ko-KR" sz="1400" b="1" dirty="0"/>
              <a:t>"</a:t>
            </a:r>
            <a:r>
              <a:rPr lang="ko-KR" altLang="en-US" sz="1400" b="1" dirty="0"/>
              <a:t>일본어 의사소통 능력 필수</a:t>
            </a:r>
            <a:r>
              <a:rPr lang="en-US" altLang="ko-KR" sz="1400" b="1" dirty="0"/>
              <a:t>…</a:t>
            </a:r>
            <a:r>
              <a:rPr lang="ko-KR" altLang="en-US" sz="1400" b="1" dirty="0" err="1"/>
              <a:t>지방대</a:t>
            </a:r>
            <a:r>
              <a:rPr lang="ko-KR" altLang="en-US" sz="1400" b="1" dirty="0"/>
              <a:t> 인문계 여성도 환영</a:t>
            </a:r>
            <a:r>
              <a:rPr lang="en-US" altLang="ko-KR" sz="1400" b="1" dirty="0"/>
              <a:t>"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b="1" dirty="0"/>
              <a:t>한국 대기업보다 낮은 임금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낯선 문화</a:t>
            </a:r>
            <a:r>
              <a:rPr lang="en-US" altLang="ko-KR" sz="1400" b="1" dirty="0"/>
              <a:t>·</a:t>
            </a:r>
            <a:r>
              <a:rPr lang="ko-KR" altLang="en-US" sz="1400" b="1" dirty="0"/>
              <a:t>외로움 감수해야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705560" y="4621731"/>
            <a:ext cx="6970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구직난에 日 취업했다가</a:t>
            </a:r>
            <a:r>
              <a:rPr lang="en-US" altLang="ko-KR" b="1" dirty="0"/>
              <a:t>…</a:t>
            </a:r>
            <a:r>
              <a:rPr lang="ko-KR" altLang="en-US" b="1" dirty="0"/>
              <a:t>문화 차이에 결국 </a:t>
            </a:r>
            <a:r>
              <a:rPr lang="en-US" altLang="ko-KR" b="1" dirty="0"/>
              <a:t>'</a:t>
            </a:r>
            <a:r>
              <a:rPr lang="ko-KR" altLang="en-US" b="1" dirty="0"/>
              <a:t>국내 </a:t>
            </a:r>
            <a:r>
              <a:rPr lang="en-US" altLang="ko-KR" b="1" dirty="0"/>
              <a:t>U</a:t>
            </a:r>
            <a:r>
              <a:rPr lang="ko-KR" altLang="en-US" b="1" dirty="0" smtClean="0"/>
              <a:t>턴</a:t>
            </a:r>
            <a:endParaRPr lang="en-US" altLang="ko-KR" b="1" dirty="0" smtClean="0"/>
          </a:p>
          <a:p>
            <a:endParaRPr lang="en-US" altLang="ko-KR" sz="1100" b="1" dirty="0"/>
          </a:p>
          <a:p>
            <a:r>
              <a:rPr lang="ko-KR" altLang="en-US" sz="1100" dirty="0"/>
              <a:t>그러나 현지 부적응 등으로 </a:t>
            </a:r>
            <a:r>
              <a:rPr lang="en-US" altLang="ko-KR" sz="1100" dirty="0"/>
              <a:t>1~2</a:t>
            </a:r>
            <a:r>
              <a:rPr lang="ko-KR" altLang="en-US" sz="1100" dirty="0"/>
              <a:t>년 만에 국내로 ‘</a:t>
            </a:r>
            <a:r>
              <a:rPr lang="en-US" altLang="ko-KR" sz="1100" dirty="0"/>
              <a:t>U</a:t>
            </a:r>
            <a:r>
              <a:rPr lang="ko-KR" altLang="en-US" sz="1100" dirty="0"/>
              <a:t>턴’하는 취업자도 적지 않다는 게 취업 관계자들의 얘기다</a:t>
            </a:r>
            <a:r>
              <a:rPr lang="en-US" altLang="ko-KR" sz="1100" dirty="0"/>
              <a:t>.</a:t>
            </a:r>
            <a:endParaRPr lang="ko-KR" altLang="en-US" sz="1100" b="1" dirty="0"/>
          </a:p>
        </p:txBody>
      </p:sp>
      <p:pic>
        <p:nvPicPr>
          <p:cNvPr id="3074" name="Picture 2" descr="131558 ê¸°ì¬ì 0ë²ì§¸ ì´ë¯¸ì§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54559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.hani.co.kr/imgdb/original/2018/0914/00502819_20180914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0" y="663866"/>
            <a:ext cx="8662182" cy="5855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99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F7A9608C-F644-412B-99D2-5C08FB39B4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1244" y="3952751"/>
            <a:ext cx="1627892" cy="446817"/>
          </a:xfrm>
        </p:spPr>
        <p:txBody>
          <a:bodyPr>
            <a:noAutofit/>
          </a:bodyPr>
          <a:lstStyle/>
          <a:p>
            <a:r>
              <a:rPr lang="ja-JP" altLang="en-US" b="0" dirty="0"/>
              <a:t>ありがとう</a:t>
            </a:r>
            <a:endParaRPr lang="ko-KR" altLang="en-US" dirty="0"/>
          </a:p>
        </p:txBody>
      </p:sp>
      <p:pic>
        <p:nvPicPr>
          <p:cNvPr id="3" name="잉크 2">
            <a:extLst>
              <a:ext uri="{FF2B5EF4-FFF2-40B4-BE49-F238E27FC236}">
                <a16:creationId xmlns:a16="http://schemas.microsoft.com/office/drawing/2014/main" xmlns="" xmlns:aink="http://schemas.microsoft.com/office/drawing/2016/ink" xmlns:p14="http://schemas.microsoft.com/office/powerpoint/2010/main" xmlns:mc="http://schemas.openxmlformats.org/markup-compatibility/2006" id="{C9BCA780-BE2D-4320-A988-5D92F253A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89953" y="1127987"/>
            <a:ext cx="3060208" cy="17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9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화면 슬라이드 쇼(4:3)</PresentationFormat>
  <Paragraphs>64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4</cp:revision>
  <dcterms:created xsi:type="dcterms:W3CDTF">2018-11-28T16:16:20Z</dcterms:created>
  <dcterms:modified xsi:type="dcterms:W3CDTF">2018-11-28T16:20:46Z</dcterms:modified>
</cp:coreProperties>
</file>