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78" r:id="rId4"/>
    <p:sldId id="290" r:id="rId5"/>
    <p:sldId id="279" r:id="rId6"/>
    <p:sldId id="291" r:id="rId7"/>
    <p:sldId id="281" r:id="rId8"/>
    <p:sldId id="286" r:id="rId9"/>
    <p:sldId id="287" r:id="rId10"/>
    <p:sldId id="292" r:id="rId11"/>
    <p:sldId id="294" r:id="rId12"/>
    <p:sldId id="293" r:id="rId13"/>
    <p:sldId id="274" r:id="rId1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14" autoAdjust="0"/>
  </p:normalViewPr>
  <p:slideViewPr>
    <p:cSldViewPr snapToGrid="0">
      <p:cViewPr varScale="1">
        <p:scale>
          <a:sx n="116" d="100"/>
          <a:sy n="116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7BA10-896D-4834-9242-9D6C84DAB17A}" type="datetime4"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2019年5月6日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‹#›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30389980-3DE9-4702-8CE7-20043EFDAF6C}" type="datetime4">
              <a:rPr lang="ja-JP" altLang="en-US" smtClean="0"/>
              <a:pPr/>
              <a:t>2019年5月6日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8322CDD-9D6C-4F63-9EC2-64822662410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8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34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ja-JP" altLang="en-US" noProof="0" dirty="0"/>
          </a:p>
        </p:txBody>
      </p:sp>
      <p:sp>
        <p:nvSpPr>
          <p:cNvPr id="8" name="長方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FB43-FF33-4433-8C0F-DB0353BCE61E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A0612-9C27-434F-B193-50A56B9E14B8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1804-9DAB-4F5F-8B6D-951C8C5134AD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9" name="長方形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1784B691-AA5E-4D70-B4E7-9C0B083D0C33}" type="datetime4">
              <a:rPr lang="ja-JP" altLang="en-US" smtClean="0"/>
              <a:pPr/>
              <a:t>2019年5月6日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A088855C-E1E0-435F-A978-A28B6D2DA419}" type="datetime4">
              <a:rPr lang="ja-JP" altLang="en-US" smtClean="0"/>
              <a:pPr/>
              <a:t>2019年5月6日</a:t>
            </a:fld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ECF2E-1D83-4F9F-8234-FABF35C3AC5F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791AB-6DF6-4B33-9257-4648A9E15966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長方形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230DA2A8-3237-47E1-8F13-F409EF17ED36}" type="datetime4">
              <a:rPr lang="ja-JP" altLang="en-US" smtClean="0"/>
              <a:pPr/>
              <a:t>2019年5月6日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5A423E93-1D53-4172-B9DE-61506F1A718E}" type="datetime4">
              <a:rPr lang="ja-JP" altLang="en-US" smtClean="0"/>
              <a:pPr/>
              <a:t>2019年5月6日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1" name="長方形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9FFC949B-A79D-4038-8B8F-ECB78399B343}" type="datetime4">
              <a:rPr lang="ja-JP" altLang="en-US" smtClean="0"/>
              <a:t>2019年5月6日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長方形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18288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81muYPyUTp0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tqjCgaeq8" TargetMode="External"/><Relationship Id="rId2" Type="http://schemas.openxmlformats.org/officeDocument/2006/relationships/hyperlink" Target="https://www.youtube.com/watch?v=CTR0icnVKD8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일본의 관광자원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21401991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김형진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54313" y="553994"/>
            <a:ext cx="3591698" cy="1414849"/>
          </a:xfrm>
        </p:spPr>
        <p:txBody>
          <a:bodyPr anchor="ctr"/>
          <a:lstStyle/>
          <a:p>
            <a:r>
              <a:rPr lang="ko-KR" altLang="en-US" dirty="0" smtClean="0"/>
              <a:t>스키장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29599" y="1986241"/>
            <a:ext cx="3591697" cy="3545879"/>
          </a:xfrm>
        </p:spPr>
        <p:txBody>
          <a:bodyPr anchor="t"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일본의 </a:t>
            </a:r>
            <a:r>
              <a:rPr lang="ko-KR" altLang="en-US" dirty="0"/>
              <a:t>북구 지역은 적설량이 많아 스키를 즐기기에 </a:t>
            </a:r>
            <a:r>
              <a:rPr lang="ko-KR" altLang="en-US" dirty="0" smtClean="0"/>
              <a:t>최적의 </a:t>
            </a:r>
            <a:r>
              <a:rPr lang="ko-KR" altLang="en-US" dirty="0"/>
              <a:t>조건을 가지고 있다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오호츠크해에서 부는 기류의 영향으로 한 번에 </a:t>
            </a:r>
            <a:r>
              <a:rPr lang="en-US" altLang="ko-KR" dirty="0" smtClean="0"/>
              <a:t>10m </a:t>
            </a:r>
            <a:r>
              <a:rPr lang="ko-KR" altLang="en-US" dirty="0" smtClean="0"/>
              <a:t>혹은 그 이상으로 내리는 강설량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파우더 </a:t>
            </a:r>
            <a:r>
              <a:rPr lang="ko-KR" altLang="en-US" dirty="0" err="1"/>
              <a:t>스노우로</a:t>
            </a:r>
            <a:r>
              <a:rPr lang="ko-KR" altLang="en-US" dirty="0"/>
              <a:t> 불릴 정도로 눈의 질이 좋다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2" y="586732"/>
            <a:ext cx="3551768" cy="279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kaiya\Desktop\2019 1학기\과제\일본 사회와 관광\스키장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2" y="3385751"/>
            <a:ext cx="3551768" cy="27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iya\Desktop\2019 1학기\과제\일본 사회와 관광\스키장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0" y="586732"/>
            <a:ext cx="3551001" cy="27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iya\Desktop\2019 1학기\과제\일본 사회와 관광\스키장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0" y="3385751"/>
            <a:ext cx="3551001" cy="27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6075" y="570470"/>
            <a:ext cx="3591697" cy="1406611"/>
          </a:xfrm>
        </p:spPr>
        <p:txBody>
          <a:bodyPr anchor="ctr"/>
          <a:lstStyle/>
          <a:p>
            <a:r>
              <a:rPr lang="ko-KR" altLang="en-US" dirty="0" smtClean="0"/>
              <a:t>경마</a:t>
            </a:r>
            <a:endParaRPr lang="ko-KR" altLang="en-US" dirty="0"/>
          </a:p>
        </p:txBody>
      </p:sp>
      <p:pic>
        <p:nvPicPr>
          <p:cNvPr id="5" name="그림 개체 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1581664" y="589107"/>
            <a:ext cx="4646141" cy="284963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18735" y="2707105"/>
            <a:ext cx="3474720" cy="118872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파트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국가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국민적인 </a:t>
            </a:r>
            <a:r>
              <a:rPr lang="ko-KR" altLang="en-US" sz="2000" dirty="0" err="1" smtClean="0"/>
              <a:t>팬층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세계최대수익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다양한 놀이시설과 편의시설</a:t>
            </a:r>
            <a:endParaRPr lang="ko-KR" altLang="en-US" sz="2000" dirty="0"/>
          </a:p>
        </p:txBody>
      </p:sp>
      <p:pic>
        <p:nvPicPr>
          <p:cNvPr id="2050" name="Picture 2" descr="C:\Users\kaiya\Desktop\2019 1학기\과제\일본 사회와 관광\경마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3438740"/>
            <a:ext cx="3542270" cy="23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iya\Desktop\2019 1학기\과제\일본 사회와 관광\경마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3438741"/>
            <a:ext cx="3569943" cy="23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3654" y="5846850"/>
            <a:ext cx="406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https://www.youtube.com/watch?v=81muYPyUTp0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5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2437" y="553995"/>
            <a:ext cx="3565336" cy="1414848"/>
          </a:xfrm>
        </p:spPr>
        <p:txBody>
          <a:bodyPr anchor="ctr"/>
          <a:lstStyle/>
          <a:p>
            <a:r>
              <a:rPr lang="en-US" altLang="ko-KR" smtClean="0"/>
              <a:t>Ca</a:t>
            </a:r>
            <a:r>
              <a:rPr lang="ko-KR" altLang="en-US" smtClean="0"/>
              <a:t>지노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54313" y="2718486"/>
            <a:ext cx="3474720" cy="1899234"/>
          </a:xfrm>
        </p:spPr>
        <p:txBody>
          <a:bodyPr>
            <a:norm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www.youtube.com/watch?v=CTR0icnVKD8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https://www.youtube.com/watch?v=PJtqjCgaeq8</a:t>
            </a:r>
            <a:endParaRPr lang="ko-KR" altLang="en-US" dirty="0"/>
          </a:p>
        </p:txBody>
      </p:sp>
      <p:pic>
        <p:nvPicPr>
          <p:cNvPr id="7" name="그림 개체 틀 6"/>
          <p:cNvPicPr>
            <a:picLocks noGrp="1" noChangeAspect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411892" y="1334118"/>
            <a:ext cx="6858000" cy="4206240"/>
          </a:xfrm>
        </p:spPr>
      </p:pic>
    </p:spTree>
    <p:extLst>
      <p:ext uri="{BB962C8B-B14F-4D97-AF65-F5344CB8AC3E}">
        <p14:creationId xmlns:p14="http://schemas.microsoft.com/office/powerpoint/2010/main" val="27698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295400" y="2771273"/>
            <a:ext cx="9601200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ko-KR" altLang="en-US" sz="6600" dirty="0" smtClean="0"/>
              <a:t>감사합니</a:t>
            </a:r>
            <a:r>
              <a:rPr lang="ko-KR" altLang="en-US" sz="6600" dirty="0"/>
              <a:t>다</a:t>
            </a:r>
            <a:endParaRPr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rtl="0"/>
            <a:r>
              <a:rPr lang="ko-KR" altLang="en-US" sz="4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목차</a:t>
            </a:r>
            <a:endParaRPr lang="en-US" altLang="ja-JP" sz="4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sz="4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</a:t>
            </a:r>
            <a:endParaRPr lang="en-US" altLang="ko-KR" sz="4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/>
          </a:p>
          <a:p>
            <a:pPr rtl="0"/>
            <a:r>
              <a:rPr lang="ko-KR" altLang="en-US" sz="4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</a:t>
            </a:r>
            <a:endParaRPr lang="ja-JP" altLang="en-US" sz="4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개념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endParaRPr lang="en-US" altLang="ko-KR" sz="3200" dirty="0" smtClean="0"/>
          </a:p>
          <a:p>
            <a:pPr fontAlgn="base"/>
            <a:r>
              <a:rPr lang="ko-KR" altLang="en-US" sz="3200" dirty="0" smtClean="0"/>
              <a:t>관광자원이란 </a:t>
            </a:r>
            <a:r>
              <a:rPr lang="ko-KR" altLang="en-US" sz="3200" dirty="0"/>
              <a:t>관광의 주체인 관광객으로 하여금 관광동기나 관광의욕을 일으키게 하는 목적물인 관광대상을 가리키는 말이다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951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smtClean="0"/>
              <a:t>관광자원의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45720" indent="0">
              <a:buNone/>
            </a:pPr>
            <a:r>
              <a:rPr lang="ko-KR" altLang="en-US" sz="2800" b="1" dirty="0" smtClean="0">
                <a:latin typeface="맑은"/>
              </a:rPr>
              <a:t>           넓은 의미</a:t>
            </a:r>
            <a:endParaRPr lang="en-US" altLang="ko-KR" sz="2800" b="1" dirty="0" smtClean="0">
              <a:latin typeface="맑은"/>
            </a:endParaRPr>
          </a:p>
          <a:p>
            <a:r>
              <a:rPr lang="ko-KR" altLang="en-US" dirty="0" smtClean="0">
                <a:latin typeface="맑은"/>
              </a:rPr>
              <a:t>인간을 중심으로 둘러싸고 있는 삼라만상의 총체</a:t>
            </a:r>
            <a:r>
              <a:rPr lang="en-US" altLang="ko-KR" dirty="0" smtClean="0">
                <a:latin typeface="맑은"/>
              </a:rPr>
              <a:t>.</a:t>
            </a:r>
          </a:p>
          <a:p>
            <a:r>
              <a:rPr lang="ko-KR" altLang="en-US" dirty="0" smtClean="0">
                <a:latin typeface="맑은"/>
              </a:rPr>
              <a:t>모든 대상이 관광자원으로서의 가치를 지니고 있다고 말할 수 있다</a:t>
            </a:r>
            <a:r>
              <a:rPr lang="en-US" altLang="ko-KR" dirty="0" smtClean="0">
                <a:latin typeface="맑은"/>
              </a:rPr>
              <a:t>.</a:t>
            </a:r>
          </a:p>
          <a:p>
            <a:r>
              <a:rPr lang="ko-KR" altLang="en-US" dirty="0">
                <a:latin typeface="맑은"/>
              </a:rPr>
              <a:t>관광자원은 관광객의 주관에 의해 관광가치가 결정</a:t>
            </a:r>
            <a:endParaRPr lang="en-US" altLang="ko-KR" dirty="0" smtClean="0">
              <a:latin typeface="맑은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ko-KR" altLang="en-US" sz="2800" b="1" dirty="0" smtClean="0"/>
              <a:t>        좁은 의미</a:t>
            </a:r>
            <a:endParaRPr lang="en-US" altLang="ko-KR" sz="2800" b="1" dirty="0" smtClean="0"/>
          </a:p>
          <a:p>
            <a:r>
              <a:rPr lang="ko-KR" altLang="en-US" dirty="0" smtClean="0"/>
              <a:t>관광체계를 구성하는 기본 요소 중 하나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관광주체인 관광객에게 관광 동기나 관광 행위를 유발할 수 있는 매력과 유인성을 지닌 유</a:t>
            </a:r>
            <a:r>
              <a:rPr lang="en-US" altLang="ko-KR" dirty="0"/>
              <a:t>, </a:t>
            </a:r>
            <a:r>
              <a:rPr lang="ko-KR" altLang="en-US" dirty="0"/>
              <a:t>무형의 여러 대상물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3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기능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fontAlgn="base"/>
            <a:endParaRPr lang="en-US" altLang="ko-KR" sz="2800" dirty="0" smtClean="0"/>
          </a:p>
          <a:p>
            <a:pPr lvl="0" fontAlgn="base"/>
            <a:r>
              <a:rPr lang="ko-KR" altLang="en-US" sz="2800" dirty="0" smtClean="0"/>
              <a:t>주체인 </a:t>
            </a:r>
            <a:r>
              <a:rPr lang="ko-KR" altLang="en-US" sz="2800" dirty="0"/>
              <a:t>관광객을 유인하는 기능</a:t>
            </a:r>
          </a:p>
          <a:p>
            <a:pPr lvl="0" fontAlgn="base"/>
            <a:r>
              <a:rPr lang="ko-KR" altLang="en-US" sz="2800" dirty="0"/>
              <a:t>관광자원의 유형별 시장 세분화 기능 </a:t>
            </a:r>
          </a:p>
          <a:p>
            <a:pPr lvl="0" fontAlgn="base"/>
            <a:r>
              <a:rPr lang="ko-KR" altLang="en-US" sz="2800" dirty="0"/>
              <a:t>관광객과 관광지역 주민을 상호작용 시키는 기능 </a:t>
            </a:r>
          </a:p>
          <a:p>
            <a:pPr lvl="0" fontAlgn="base"/>
            <a:r>
              <a:rPr lang="ko-KR" altLang="en-US" sz="2800" dirty="0"/>
              <a:t>관광 수요에 따른 공급기능 </a:t>
            </a:r>
          </a:p>
          <a:p>
            <a:pPr lvl="0" fontAlgn="base"/>
            <a:r>
              <a:rPr lang="ko-KR" altLang="en-US" sz="2800" dirty="0"/>
              <a:t>자연적</a:t>
            </a:r>
            <a:r>
              <a:rPr lang="en-US" altLang="ko-KR" sz="2800" dirty="0"/>
              <a:t>, </a:t>
            </a:r>
            <a:r>
              <a:rPr lang="ko-KR" altLang="en-US" sz="2800" dirty="0"/>
              <a:t>문화적 환경의 보존</a:t>
            </a:r>
            <a:r>
              <a:rPr lang="en-US" altLang="ko-KR" sz="2800" dirty="0"/>
              <a:t>, </a:t>
            </a:r>
            <a:r>
              <a:rPr lang="ko-KR" altLang="en-US" sz="2800" dirty="0"/>
              <a:t>보호 </a:t>
            </a:r>
            <a:r>
              <a:rPr lang="ko-KR" altLang="en-US" sz="2800" dirty="0" smtClean="0"/>
              <a:t>기능</a:t>
            </a:r>
            <a:endParaRPr lang="ko-KR" altLang="en-US" sz="2800" dirty="0"/>
          </a:p>
          <a:p>
            <a:pPr fontAlgn="base"/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smtClean="0"/>
              <a:t>관광자원의 가치결정 요인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61173"/>
              </p:ext>
            </p:extLst>
          </p:nvPr>
        </p:nvGraphicFramePr>
        <p:xfrm>
          <a:off x="1032476" y="1005840"/>
          <a:ext cx="1012704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492"/>
                <a:gridCol w="8597556"/>
              </a:tblGrid>
              <a:tr h="6722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err="1" smtClean="0"/>
                        <a:t>접근성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관광객의 거주지에서 목적지까지의 근접성의 근거한 개념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smtClean="0"/>
                        <a:t>관광객의 행동에 영향을 줌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/>
                </a:tc>
              </a:tr>
              <a:tr h="6722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err="1" smtClean="0"/>
                        <a:t>매력성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관광객을 유인할 수 있는 흡인력으로 다양한 자원들이 집중되어 있을수록 </a:t>
                      </a:r>
                      <a:r>
                        <a:rPr lang="ko-KR" altLang="en-US" sz="2400" dirty="0" err="1" smtClean="0"/>
                        <a:t>매력성이</a:t>
                      </a:r>
                      <a:r>
                        <a:rPr lang="ko-KR" altLang="en-US" sz="2400" dirty="0" smtClean="0"/>
                        <a:t> 커짐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/>
                </a:tc>
              </a:tr>
              <a:tr h="6722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이미지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한 사람 또는 집단이 대상에 대해 갖고 있는 일련의 신념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smtClean="0"/>
                        <a:t>관광객의 관광지에 대한 이미지는 그들이 여행참여를 유도하는 가장 큰 역할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/>
                </a:tc>
              </a:tr>
              <a:tr h="6722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관광시설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관광시설 자체는 목적지의 단독적인 관광객 유인대상이 되지 못하지만 목적지의 관광자원의 가치를 향상 시키는 역할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/>
                </a:tc>
              </a:tr>
              <a:tr h="6722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하부구조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관광객이 관광지나 관광자원에 접근하는데 이용되는 교통수단과 시설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관광지에서 관광편의를 제공하는 전기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통신시설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상하수도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ko-KR" altLang="en-US" sz="2400" baseline="0" dirty="0" smtClean="0"/>
                        <a:t>시설</a:t>
                      </a:r>
                      <a:r>
                        <a:rPr lang="en-US" altLang="ko-KR" sz="2400" baseline="0" dirty="0" smtClean="0"/>
                        <a:t>, </a:t>
                      </a:r>
                      <a:r>
                        <a:rPr lang="ko-KR" altLang="en-US" sz="2400" baseline="0" dirty="0" smtClean="0"/>
                        <a:t>의료시설 등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3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</a:t>
            </a:r>
            <a:r>
              <a:rPr lang="ko-KR" altLang="en-US" dirty="0" smtClean="0"/>
              <a:t>분</a:t>
            </a:r>
            <a:r>
              <a:rPr lang="ko-KR" altLang="en-US" dirty="0"/>
              <a:t>류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관광자원을 </a:t>
            </a:r>
            <a:r>
              <a:rPr lang="ko-KR" altLang="en-US" sz="2800" dirty="0"/>
              <a:t>분류하는데 있어서 나라마다</a:t>
            </a:r>
            <a:r>
              <a:rPr lang="en-US" altLang="ko-KR" sz="2800" dirty="0"/>
              <a:t>, </a:t>
            </a:r>
            <a:r>
              <a:rPr lang="ko-KR" altLang="en-US" sz="2800" dirty="0"/>
              <a:t>학자마다 차이가 있다</a:t>
            </a:r>
            <a:r>
              <a:rPr lang="en-US" altLang="ko-KR" sz="2800" dirty="0" smtClean="0"/>
              <a:t>. </a:t>
            </a:r>
            <a:r>
              <a:rPr lang="ko-KR" altLang="en-US" sz="2800" dirty="0"/>
              <a:t>관광자원은 다양하여 그 한계나 범위를 지정하기 어렵고 어떠한 기준으로 분류를 하여야 할지</a:t>
            </a:r>
            <a:r>
              <a:rPr lang="en-US" altLang="ko-KR" sz="2800" dirty="0"/>
              <a:t>, </a:t>
            </a:r>
            <a:r>
              <a:rPr lang="ko-KR" altLang="en-US" sz="2800" dirty="0"/>
              <a:t>어떠한 관점에서 </a:t>
            </a:r>
            <a:r>
              <a:rPr lang="ko-KR" altLang="en-US" sz="2800" dirty="0" smtClean="0"/>
              <a:t>바라보아야 할 </a:t>
            </a:r>
            <a:r>
              <a:rPr lang="ko-KR" altLang="en-US" sz="2800" dirty="0"/>
              <a:t>것 인가 등 많은 어려움이 있다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7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분류 기준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1145"/>
              </p:ext>
            </p:extLst>
          </p:nvPr>
        </p:nvGraphicFramePr>
        <p:xfrm>
          <a:off x="746895" y="1350771"/>
          <a:ext cx="10538944" cy="4156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397"/>
                <a:gridCol w="6911547"/>
              </a:tblGrid>
              <a:tr h="58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분류기준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관광자원의 구성내용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입지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이용자 </a:t>
                      </a:r>
                      <a:r>
                        <a:rPr lang="ko-KR" altLang="en-US" dirty="0" err="1" smtClean="0"/>
                        <a:t>중심형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중간형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자원 </a:t>
                      </a:r>
                      <a:r>
                        <a:rPr lang="ko-KR" altLang="en-US" dirty="0" err="1" smtClean="0"/>
                        <a:t>중심형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분광체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개발방식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고밀도 위락지역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일반옥외 위락지역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자연환경지역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독특한 지역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원시지역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역사문화지역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자원의 생성과정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자연적 관광자원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인문적 관광자원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관광객 행동패턴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주유형</a:t>
                      </a:r>
                      <a:r>
                        <a:rPr lang="ko-KR" altLang="en-US" dirty="0" smtClean="0"/>
                        <a:t> 관광자원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체재형</a:t>
                      </a:r>
                      <a:r>
                        <a:rPr lang="ko-KR" altLang="en-US" dirty="0" smtClean="0"/>
                        <a:t> 관광자원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자원의 이용성격 및 토지이용단위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자연환경 의존형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문화자원 의존형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인공시설자원 의존형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60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자원의 가시성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유형관광자원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무형관광자원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위락관광자원이란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실내 또는 실외에서 다양한 스포츠에 대한 흥미를 유도하여 여가를 즐긴다</a:t>
            </a:r>
            <a:r>
              <a:rPr lang="en-US" altLang="ko-KR" sz="2800" dirty="0" smtClean="0"/>
              <a:t>. </a:t>
            </a:r>
          </a:p>
          <a:p>
            <a:pPr fontAlgn="base"/>
            <a:r>
              <a:rPr lang="ko-KR" altLang="en-US" sz="2800" dirty="0" smtClean="0"/>
              <a:t>공간적인 요소를 필요로 하며 활동을 전제로 하기 때문에 시간적 개념의 여가와는 구분된다</a:t>
            </a:r>
            <a:r>
              <a:rPr lang="en-US" altLang="ko-KR" sz="2800" dirty="0" smtClean="0"/>
              <a:t>.</a:t>
            </a:r>
          </a:p>
          <a:p>
            <a:pPr fontAlgn="base"/>
            <a:r>
              <a:rPr lang="ko-KR" altLang="en-US" sz="2800" dirty="0" smtClean="0"/>
              <a:t>사회적으로 문화의 발전과 오락적 재미를 제공한다</a:t>
            </a:r>
            <a:r>
              <a:rPr lang="en-US" altLang="ko-KR" sz="2800" dirty="0" smtClean="0"/>
              <a:t>.</a:t>
            </a:r>
          </a:p>
          <a:p>
            <a:pPr fontAlgn="base"/>
            <a:r>
              <a:rPr lang="ko-KR" altLang="en-US" sz="2800" dirty="0" smtClean="0"/>
              <a:t>캠프장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테마파크</a:t>
            </a:r>
            <a:r>
              <a:rPr lang="en-US" altLang="ko-KR" sz="2800" dirty="0" smtClean="0"/>
              <a:t>, </a:t>
            </a:r>
            <a:r>
              <a:rPr lang="en-US" altLang="ko-KR" sz="2800" dirty="0" smtClean="0"/>
              <a:t>CA</a:t>
            </a:r>
            <a:r>
              <a:rPr lang="ko-KR" altLang="en-US" sz="2800" dirty="0" err="1" smtClean="0"/>
              <a:t>지노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경마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등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30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459268_TF03031023.potx" id="{349FBB9C-520F-425D-8B79-DE62707BF242}" vid="{025E0076-390D-4DC3-B829-0D13E256E7FE}"/>
    </a:ext>
  </a:extLst>
</a:theme>
</file>

<file path=ppt/theme/theme2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445</TotalTime>
  <Words>400</Words>
  <Application>Microsoft Office PowerPoint</Application>
  <PresentationFormat>사용자 지정</PresentationFormat>
  <Paragraphs>87</Paragraphs>
  <Slides>13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TF03031023</vt:lpstr>
      <vt:lpstr>일본의 관광자원</vt:lpstr>
      <vt:lpstr>목차</vt:lpstr>
      <vt:lpstr>관광자원의 개념</vt:lpstr>
      <vt:lpstr>관광자원의 개념</vt:lpstr>
      <vt:lpstr>관광자원의 기능</vt:lpstr>
      <vt:lpstr>관광자원의 가치결정 요인</vt:lpstr>
      <vt:lpstr>관광자원의 분류</vt:lpstr>
      <vt:lpstr>관광자원의 분류 기준</vt:lpstr>
      <vt:lpstr>위락관광자원이란</vt:lpstr>
      <vt:lpstr>스키장</vt:lpstr>
      <vt:lpstr>경마</vt:lpstr>
      <vt:lpstr>Ca지노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</dc:title>
  <dc:creator>kaiya</dc:creator>
  <cp:lastModifiedBy>kaiya</cp:lastModifiedBy>
  <cp:revision>28</cp:revision>
  <dcterms:created xsi:type="dcterms:W3CDTF">2019-03-29T05:48:18Z</dcterms:created>
  <dcterms:modified xsi:type="dcterms:W3CDTF">2019-05-06T13:20:45Z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