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5" r:id="rId4"/>
    <p:sldId id="266" r:id="rId5"/>
    <p:sldId id="267" r:id="rId6"/>
    <p:sldId id="268" r:id="rId7"/>
    <p:sldId id="269" r:id="rId8"/>
    <p:sldId id="270" r:id="rId9"/>
    <p:sldId id="272" r:id="rId10"/>
    <p:sldId id="277" r:id="rId11"/>
    <p:sldId id="273" r:id="rId12"/>
    <p:sldId id="274" r:id="rId13"/>
    <p:sldId id="275" r:id="rId14"/>
    <p:sldId id="278" r:id="rId15"/>
    <p:sldId id="279" r:id="rId16"/>
    <p:sldId id="276" r:id="rId17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기본 구역" id="{253B6AD2-F43A-4E36-BF9F-7668AEEA9EFA}">
          <p14:sldIdLst>
            <p14:sldId id="256"/>
            <p14:sldId id="265"/>
            <p14:sldId id="257"/>
            <p14:sldId id="258"/>
            <p14:sldId id="259"/>
          </p14:sldIdLst>
        </p14:section>
        <p14:section name="제목 없는 구역" id="{E8A999CF-C032-4D26-A796-A1E90D8FB33C}">
          <p14:sldIdLst>
            <p14:sldId id="260"/>
            <p14:sldId id="262"/>
            <p14:sldId id="263"/>
            <p14:sldId id="264"/>
          </p14:sldIdLst>
        </p14:section>
      </p14:sectionLst>
    </p:ex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E6E6"/>
    <a:srgbClr val="F2F2F2"/>
    <a:srgbClr val="FFC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016" autoAdjust="0"/>
    <p:restoredTop sz="94660"/>
  </p:normalViewPr>
  <p:slideViewPr>
    <p:cSldViewPr snapToGrid="0">
      <p:cViewPr>
        <p:scale>
          <a:sx n="66" d="100"/>
          <a:sy n="66" d="100"/>
        </p:scale>
        <p:origin x="-632" y="-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autoTitleDeleted val="1"/>
    <c:plotArea>
      <c:layout/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외래관광객 수</c:v>
                </c:pt>
              </c:strCache>
            </c:strRef>
          </c:tx>
          <c:spPr>
            <a:effectLst/>
          </c:spPr>
          <c:cat>
            <c:numRef>
              <c:f>Sheet1!$A$2:$A$6</c:f>
              <c:numCache>
                <c:formatCode>General</c:formatCode>
                <c:ptCount val="5"/>
                <c:pt idx="0">
                  <c:v>1975</c:v>
                </c:pt>
                <c:pt idx="1">
                  <c:v>1988</c:v>
                </c:pt>
                <c:pt idx="2">
                  <c:v>1997</c:v>
                </c:pt>
                <c:pt idx="3">
                  <c:v>2007</c:v>
                </c:pt>
                <c:pt idx="4">
                  <c:v>2018</c:v>
                </c:pt>
              </c:numCache>
            </c:numRef>
          </c:cat>
          <c:val>
            <c:numRef>
              <c:f>Sheet1!$B$2:$B$6</c:f>
              <c:numCache>
                <c:formatCode>#,##0</c:formatCode>
                <c:ptCount val="5"/>
                <c:pt idx="0">
                  <c:v>632846</c:v>
                </c:pt>
                <c:pt idx="1">
                  <c:v>2340462</c:v>
                </c:pt>
                <c:pt idx="2">
                  <c:v>3908140</c:v>
                </c:pt>
                <c:pt idx="3">
                  <c:v>6448240</c:v>
                </c:pt>
                <c:pt idx="4">
                  <c:v>13345879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519-4268-8F67-0DE288CCFC8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열1</c:v>
                </c:pt>
              </c:strCache>
            </c:strRef>
          </c:tx>
          <c:spPr>
            <a:effectLst/>
          </c:spPr>
          <c:cat>
            <c:numRef>
              <c:f>Sheet1!$A$2:$A$6</c:f>
              <c:numCache>
                <c:formatCode>General</c:formatCode>
                <c:ptCount val="5"/>
                <c:pt idx="0">
                  <c:v>1975</c:v>
                </c:pt>
                <c:pt idx="1">
                  <c:v>1988</c:v>
                </c:pt>
                <c:pt idx="2">
                  <c:v>1997</c:v>
                </c:pt>
                <c:pt idx="3">
                  <c:v>2007</c:v>
                </c:pt>
                <c:pt idx="4">
                  <c:v>2018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519-4268-8F67-0DE288CCFC8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열2</c:v>
                </c:pt>
              </c:strCache>
            </c:strRef>
          </c:tx>
          <c:spPr>
            <a:effectLst/>
          </c:spPr>
          <c:cat>
            <c:numRef>
              <c:f>Sheet1!$A$2:$A$6</c:f>
              <c:numCache>
                <c:formatCode>General</c:formatCode>
                <c:ptCount val="5"/>
                <c:pt idx="0">
                  <c:v>1975</c:v>
                </c:pt>
                <c:pt idx="1">
                  <c:v>1988</c:v>
                </c:pt>
                <c:pt idx="2">
                  <c:v>1997</c:v>
                </c:pt>
                <c:pt idx="3">
                  <c:v>2007</c:v>
                </c:pt>
                <c:pt idx="4">
                  <c:v>2018</c:v>
                </c:pt>
              </c:numCache>
            </c:numRef>
          </c:cat>
          <c:val>
            <c:numRef>
              <c:f>Sheet1!$D$2:$D$6</c:f>
              <c:numCache>
                <c:formatCode>General</c:formatCode>
                <c:ptCount val="5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519-4268-8F67-0DE288CCFC82}"/>
            </c:ext>
          </c:extLst>
        </c:ser>
        <c:marker val="1"/>
        <c:axId val="68965504"/>
        <c:axId val="68967040"/>
      </c:lineChart>
      <c:catAx>
        <c:axId val="6896550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68967040"/>
        <c:crosses val="autoZero"/>
        <c:auto val="1"/>
        <c:lblAlgn val="ctr"/>
        <c:lblOffset val="100"/>
      </c:catAx>
      <c:valAx>
        <c:axId val="6896704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68965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legendEntry>
        <c:idx val="2"/>
        <c:delete val="1"/>
      </c:legendEntry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autoTitleDeleted val="1"/>
    <c:plotArea>
      <c:layout/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국내관광객 수</c:v>
                </c:pt>
              </c:strCache>
            </c:strRef>
          </c:tx>
          <c:spPr>
            <a:effectLst/>
          </c:spPr>
          <c:cat>
            <c:numRef>
              <c:f>Sheet1!$A$2:$A$6</c:f>
              <c:numCache>
                <c:formatCode>General</c:formatCode>
                <c:ptCount val="5"/>
                <c:pt idx="0">
                  <c:v>1975</c:v>
                </c:pt>
                <c:pt idx="1">
                  <c:v>1988</c:v>
                </c:pt>
                <c:pt idx="2">
                  <c:v>1998</c:v>
                </c:pt>
                <c:pt idx="3">
                  <c:v>2007</c:v>
                </c:pt>
                <c:pt idx="4">
                  <c:v>2018</c:v>
                </c:pt>
              </c:numCache>
            </c:numRef>
          </c:cat>
          <c:val>
            <c:numRef>
              <c:f>Sheet1!$B$2:$B$6</c:f>
              <c:numCache>
                <c:formatCode>#,##0</c:formatCode>
                <c:ptCount val="5"/>
                <c:pt idx="0">
                  <c:v>129378</c:v>
                </c:pt>
                <c:pt idx="1">
                  <c:v>725176</c:v>
                </c:pt>
                <c:pt idx="2">
                  <c:v>3066926</c:v>
                </c:pt>
                <c:pt idx="3">
                  <c:v>13324977</c:v>
                </c:pt>
                <c:pt idx="4">
                  <c:v>28695983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519-4268-8F67-0DE288CCFC8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열1</c:v>
                </c:pt>
              </c:strCache>
            </c:strRef>
          </c:tx>
          <c:spPr>
            <a:effectLst/>
          </c:spPr>
          <c:cat>
            <c:numRef>
              <c:f>Sheet1!$A$2:$A$6</c:f>
              <c:numCache>
                <c:formatCode>General</c:formatCode>
                <c:ptCount val="5"/>
                <c:pt idx="0">
                  <c:v>1975</c:v>
                </c:pt>
                <c:pt idx="1">
                  <c:v>1988</c:v>
                </c:pt>
                <c:pt idx="2">
                  <c:v>1998</c:v>
                </c:pt>
                <c:pt idx="3">
                  <c:v>2007</c:v>
                </c:pt>
                <c:pt idx="4">
                  <c:v>2018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519-4268-8F67-0DE288CCFC8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열2</c:v>
                </c:pt>
              </c:strCache>
            </c:strRef>
          </c:tx>
          <c:spPr>
            <a:effectLst/>
          </c:spPr>
          <c:cat>
            <c:numRef>
              <c:f>Sheet1!$A$2:$A$6</c:f>
              <c:numCache>
                <c:formatCode>General</c:formatCode>
                <c:ptCount val="5"/>
                <c:pt idx="0">
                  <c:v>1975</c:v>
                </c:pt>
                <c:pt idx="1">
                  <c:v>1988</c:v>
                </c:pt>
                <c:pt idx="2">
                  <c:v>1998</c:v>
                </c:pt>
                <c:pt idx="3">
                  <c:v>2007</c:v>
                </c:pt>
                <c:pt idx="4">
                  <c:v>2018</c:v>
                </c:pt>
              </c:numCache>
            </c:numRef>
          </c:cat>
          <c:val>
            <c:numRef>
              <c:f>Sheet1!$D$2:$D$6</c:f>
              <c:numCache>
                <c:formatCode>General</c:formatCode>
                <c:ptCount val="5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519-4268-8F67-0DE288CCFC82}"/>
            </c:ext>
          </c:extLst>
        </c:ser>
        <c:marker val="1"/>
        <c:axId val="234513536"/>
        <c:axId val="234515072"/>
      </c:lineChart>
      <c:catAx>
        <c:axId val="23451353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234515072"/>
        <c:crosses val="autoZero"/>
        <c:auto val="1"/>
        <c:lblAlgn val="ctr"/>
        <c:lblOffset val="100"/>
      </c:catAx>
      <c:valAx>
        <c:axId val="23451507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2345135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legendEntry>
        <c:idx val="2"/>
        <c:delete val="1"/>
      </c:legendEntry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7C885-D6FE-4A1E-96CE-66FC21ED415C}" type="datetimeFigureOut">
              <a:rPr lang="ko-KR" altLang="en-US" smtClean="0"/>
              <a:pPr/>
              <a:t>2019-05-21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9D95D-048A-4405-848B-128D23A7E9B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984047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7C885-D6FE-4A1E-96CE-66FC21ED415C}" type="datetimeFigureOut">
              <a:rPr lang="ko-KR" altLang="en-US" smtClean="0"/>
              <a:pPr/>
              <a:t>2019-05-21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9D95D-048A-4405-848B-128D23A7E9B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6075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7C885-D6FE-4A1E-96CE-66FC21ED415C}" type="datetimeFigureOut">
              <a:rPr lang="ko-KR" altLang="en-US" smtClean="0"/>
              <a:pPr/>
              <a:t>2019-05-21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9D95D-048A-4405-848B-128D23A7E9B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4216517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7C885-D6FE-4A1E-96CE-66FC21ED415C}" type="datetimeFigureOut">
              <a:rPr lang="ko-KR" altLang="en-US" smtClean="0"/>
              <a:pPr/>
              <a:t>2019-05-21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9D95D-048A-4405-848B-128D23A7E9B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793686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7C885-D6FE-4A1E-96CE-66FC21ED415C}" type="datetimeFigureOut">
              <a:rPr lang="ko-KR" altLang="en-US" smtClean="0"/>
              <a:pPr/>
              <a:t>2019-05-21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9D95D-048A-4405-848B-128D23A7E9B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159724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7C885-D6FE-4A1E-96CE-66FC21ED415C}" type="datetimeFigureOut">
              <a:rPr lang="ko-KR" altLang="en-US" smtClean="0"/>
              <a:pPr/>
              <a:t>2019-05-21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9D95D-048A-4405-848B-128D23A7E9B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786681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7C885-D6FE-4A1E-96CE-66FC21ED415C}" type="datetimeFigureOut">
              <a:rPr lang="ko-KR" altLang="en-US" smtClean="0"/>
              <a:pPr/>
              <a:t>2019-05-21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9D95D-048A-4405-848B-128D23A7E9B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850066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7C885-D6FE-4A1E-96CE-66FC21ED415C}" type="datetimeFigureOut">
              <a:rPr lang="ko-KR" altLang="en-US" smtClean="0"/>
              <a:pPr/>
              <a:t>2019-05-21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9D95D-048A-4405-848B-128D23A7E9B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868508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7C885-D6FE-4A1E-96CE-66FC21ED415C}" type="datetimeFigureOut">
              <a:rPr lang="ko-KR" altLang="en-US" smtClean="0"/>
              <a:pPr/>
              <a:t>2019-05-21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9D95D-048A-4405-848B-128D23A7E9B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143081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7C885-D6FE-4A1E-96CE-66FC21ED415C}" type="datetimeFigureOut">
              <a:rPr lang="ko-KR" altLang="en-US" smtClean="0"/>
              <a:pPr/>
              <a:t>2019-05-21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9D95D-048A-4405-848B-128D23A7E9B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452548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7C885-D6FE-4A1E-96CE-66FC21ED415C}" type="datetimeFigureOut">
              <a:rPr lang="ko-KR" altLang="en-US" smtClean="0"/>
              <a:pPr/>
              <a:t>2019-05-21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9D95D-048A-4405-848B-128D23A7E9B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411485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7C885-D6FE-4A1E-96CE-66FC21ED415C}" type="datetimeFigureOut">
              <a:rPr lang="ko-KR" altLang="en-US" smtClean="0"/>
              <a:pPr/>
              <a:t>2019-05-21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59D95D-048A-4405-848B-128D23A7E9B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999013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3532094" y="2474259"/>
            <a:ext cx="5127812" cy="19094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800" dirty="0" smtClean="0"/>
              <a:t>한국 관광 현황</a:t>
            </a:r>
            <a:endParaRPr lang="ko-KR" altLang="en-US" sz="4800" dirty="0"/>
          </a:p>
        </p:txBody>
      </p:sp>
      <p:sp>
        <p:nvSpPr>
          <p:cNvPr id="5" name="타원 4"/>
          <p:cNvSpPr/>
          <p:nvPr/>
        </p:nvSpPr>
        <p:spPr>
          <a:xfrm>
            <a:off x="3554509" y="2079715"/>
            <a:ext cx="347634" cy="347634"/>
          </a:xfrm>
          <a:prstGeom prst="ellipse">
            <a:avLst/>
          </a:prstGeom>
          <a:solidFill>
            <a:srgbClr val="FFC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타원 5"/>
          <p:cNvSpPr/>
          <p:nvPr/>
        </p:nvSpPr>
        <p:spPr>
          <a:xfrm>
            <a:off x="3092573" y="2194012"/>
            <a:ext cx="695268" cy="695268"/>
          </a:xfrm>
          <a:prstGeom prst="ellipse">
            <a:avLst/>
          </a:prstGeom>
          <a:solidFill>
            <a:srgbClr val="E7E6E6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타원 6"/>
          <p:cNvSpPr/>
          <p:nvPr/>
        </p:nvSpPr>
        <p:spPr>
          <a:xfrm rot="3497557">
            <a:off x="8764865" y="3706114"/>
            <a:ext cx="229602" cy="229602"/>
          </a:xfrm>
          <a:prstGeom prst="ellipse">
            <a:avLst/>
          </a:prstGeom>
          <a:solidFill>
            <a:schemeClr val="accent3">
              <a:lumMod val="40000"/>
              <a:lumOff val="6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타원 7"/>
          <p:cNvSpPr/>
          <p:nvPr/>
        </p:nvSpPr>
        <p:spPr>
          <a:xfrm rot="3497557">
            <a:off x="8273336" y="3951741"/>
            <a:ext cx="695268" cy="695268"/>
          </a:xfrm>
          <a:prstGeom prst="ellipse">
            <a:avLst/>
          </a:prstGeom>
          <a:solidFill>
            <a:srgbClr val="FFC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6949440" y="4389121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2**02**0 </a:t>
            </a:r>
            <a:r>
              <a:rPr lang="ko-KR" altLang="en-US" dirty="0" smtClean="0"/>
              <a:t>김</a:t>
            </a:r>
            <a:r>
              <a:rPr lang="en-US" altLang="ko-KR" dirty="0" smtClean="0"/>
              <a:t>*</a:t>
            </a:r>
            <a:r>
              <a:rPr lang="ko-KR" altLang="en-US" dirty="0" smtClean="0"/>
              <a:t>연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370607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85623" y="548808"/>
            <a:ext cx="396775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400" b="1" dirty="0" smtClean="0">
                <a:latin typeface="Noto Sans CJK KR Black" panose="020B0A00000000000000" pitchFamily="34" charset="-127"/>
                <a:ea typeface="Noto Sans CJK KR Black" panose="020B0A00000000000000" pitchFamily="34" charset="-127"/>
              </a:rPr>
              <a:t>한국 관광 현황</a:t>
            </a:r>
            <a:endParaRPr lang="ko-KR" altLang="en-US" sz="4400" b="1" dirty="0">
              <a:latin typeface="Noto Sans CJK KR Black" panose="020B0A00000000000000" pitchFamily="34" charset="-127"/>
              <a:ea typeface="Noto Sans CJK KR Black" panose="020B0A00000000000000" pitchFamily="34" charset="-127"/>
            </a:endParaRPr>
          </a:p>
        </p:txBody>
      </p:sp>
      <p:sp>
        <p:nvSpPr>
          <p:cNvPr id="30" name="타원 29"/>
          <p:cNvSpPr/>
          <p:nvPr/>
        </p:nvSpPr>
        <p:spPr>
          <a:xfrm>
            <a:off x="787774" y="2404980"/>
            <a:ext cx="468000" cy="468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직사각형 1"/>
          <p:cNvSpPr/>
          <p:nvPr/>
        </p:nvSpPr>
        <p:spPr>
          <a:xfrm>
            <a:off x="1354790" y="2404980"/>
            <a:ext cx="4598894" cy="5749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ko-KR" sz="2400" dirty="0" smtClean="0">
                <a:latin typeface="Noto Sans CJK KR Thin" panose="020B0200000000000000" pitchFamily="34" charset="-127"/>
                <a:ea typeface="Noto Sans CJK KR Thin" panose="020B0200000000000000" pitchFamily="34" charset="-127"/>
              </a:rPr>
              <a:t>1</a:t>
            </a:r>
            <a:r>
              <a:rPr lang="ko-KR" altLang="en-US" sz="2400" dirty="0" smtClean="0">
                <a:latin typeface="Noto Sans CJK KR Thin" panose="020B0200000000000000" pitchFamily="34" charset="-127"/>
                <a:ea typeface="Noto Sans CJK KR Thin" panose="020B0200000000000000" pitchFamily="34" charset="-127"/>
              </a:rPr>
              <a:t>인 여행객 증가</a:t>
            </a:r>
            <a:endParaRPr lang="en-US" altLang="ko-KR" sz="2400" dirty="0">
              <a:latin typeface="Noto Sans CJK KR Thin" panose="020B0200000000000000" pitchFamily="34" charset="-127"/>
              <a:ea typeface="Noto Sans CJK KR Thin" panose="020B0200000000000000" pitchFamily="34" charset="-127"/>
            </a:endParaRPr>
          </a:p>
        </p:txBody>
      </p:sp>
      <p:sp>
        <p:nvSpPr>
          <p:cNvPr id="31" name="타원 30"/>
          <p:cNvSpPr/>
          <p:nvPr/>
        </p:nvSpPr>
        <p:spPr>
          <a:xfrm>
            <a:off x="787774" y="3835193"/>
            <a:ext cx="468000" cy="468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직사각형 36"/>
          <p:cNvSpPr/>
          <p:nvPr/>
        </p:nvSpPr>
        <p:spPr>
          <a:xfrm>
            <a:off x="1354790" y="3841528"/>
            <a:ext cx="4598894" cy="5749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ko-KR" altLang="en-US" sz="2400" dirty="0" smtClean="0">
                <a:latin typeface="Noto Sans CJK KR Thin" panose="020B0200000000000000" pitchFamily="34" charset="-127"/>
                <a:ea typeface="Noto Sans CJK KR Thin" panose="020B0200000000000000" pitchFamily="34" charset="-127"/>
              </a:rPr>
              <a:t>한국관광공사의 </a:t>
            </a:r>
            <a:r>
              <a:rPr lang="en-US" altLang="ko-KR" sz="2400" dirty="0" smtClean="0">
                <a:latin typeface="Noto Sans CJK KR Thin" panose="020B0200000000000000" pitchFamily="34" charset="-127"/>
                <a:ea typeface="Noto Sans CJK KR Thin" panose="020B0200000000000000" pitchFamily="34" charset="-127"/>
              </a:rPr>
              <a:t>‘</a:t>
            </a:r>
            <a:r>
              <a:rPr lang="ko-KR" altLang="en-US" sz="2400" dirty="0" smtClean="0">
                <a:latin typeface="Noto Sans CJK KR Thin" panose="020B0200000000000000" pitchFamily="34" charset="-127"/>
                <a:ea typeface="Noto Sans CJK KR Thin" panose="020B0200000000000000" pitchFamily="34" charset="-127"/>
              </a:rPr>
              <a:t>여행주간</a:t>
            </a:r>
            <a:r>
              <a:rPr lang="en-US" altLang="ko-KR" sz="2400" dirty="0" smtClean="0">
                <a:latin typeface="Noto Sans CJK KR Thin" panose="020B0200000000000000" pitchFamily="34" charset="-127"/>
                <a:ea typeface="Noto Sans CJK KR Thin" panose="020B0200000000000000" pitchFamily="34" charset="-127"/>
              </a:rPr>
              <a:t>’</a:t>
            </a:r>
            <a:r>
              <a:rPr lang="ko-KR" altLang="en-US" sz="2400" dirty="0" smtClean="0">
                <a:latin typeface="Noto Sans CJK KR Thin" panose="020B0200000000000000" pitchFamily="34" charset="-127"/>
                <a:ea typeface="Noto Sans CJK KR Thin" panose="020B0200000000000000" pitchFamily="34" charset="-127"/>
              </a:rPr>
              <a:t> 실시</a:t>
            </a:r>
            <a:endParaRPr lang="en-US" altLang="ko-KR" sz="2400" dirty="0">
              <a:latin typeface="Noto Sans CJK KR Thin" panose="020B0200000000000000" pitchFamily="34" charset="-127"/>
              <a:ea typeface="Noto Sans CJK KR Thin" panose="020B0200000000000000" pitchFamily="34" charset="-127"/>
            </a:endParaRPr>
          </a:p>
        </p:txBody>
      </p:sp>
      <p:sp>
        <p:nvSpPr>
          <p:cNvPr id="18" name="타원 17"/>
          <p:cNvSpPr/>
          <p:nvPr/>
        </p:nvSpPr>
        <p:spPr>
          <a:xfrm>
            <a:off x="787774" y="5050366"/>
            <a:ext cx="468000" cy="468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/>
          <p:cNvSpPr/>
          <p:nvPr/>
        </p:nvSpPr>
        <p:spPr>
          <a:xfrm>
            <a:off x="1354790" y="5056701"/>
            <a:ext cx="4598894" cy="5749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ko-KR" altLang="en-US" sz="2400" dirty="0" err="1" smtClean="0">
                <a:latin typeface="Noto Sans CJK KR Thin" panose="020B0200000000000000" pitchFamily="34" charset="-127"/>
                <a:ea typeface="Noto Sans CJK KR Thin" panose="020B0200000000000000" pitchFamily="34" charset="-127"/>
              </a:rPr>
              <a:t>코레일</a:t>
            </a:r>
            <a:r>
              <a:rPr lang="ko-KR" altLang="en-US" sz="2400" dirty="0" smtClean="0">
                <a:latin typeface="Noto Sans CJK KR Thin" panose="020B0200000000000000" pitchFamily="34" charset="-127"/>
                <a:ea typeface="Noto Sans CJK KR Thin" panose="020B0200000000000000" pitchFamily="34" charset="-127"/>
              </a:rPr>
              <a:t> </a:t>
            </a:r>
            <a:r>
              <a:rPr lang="en-US" altLang="ko-KR" sz="2400" dirty="0" smtClean="0">
                <a:latin typeface="Noto Sans CJK KR Thin" panose="020B0200000000000000" pitchFamily="34" charset="-127"/>
                <a:ea typeface="Noto Sans CJK KR Thin" panose="020B0200000000000000" pitchFamily="34" charset="-127"/>
              </a:rPr>
              <a:t>‘</a:t>
            </a:r>
            <a:r>
              <a:rPr lang="ko-KR" altLang="en-US" sz="2400" dirty="0" smtClean="0">
                <a:latin typeface="Noto Sans CJK KR Thin" panose="020B0200000000000000" pitchFamily="34" charset="-127"/>
                <a:ea typeface="Noto Sans CJK KR Thin" panose="020B0200000000000000" pitchFamily="34" charset="-127"/>
              </a:rPr>
              <a:t>내일로</a:t>
            </a:r>
            <a:r>
              <a:rPr lang="en-US" altLang="ko-KR" sz="2400" dirty="0" smtClean="0">
                <a:latin typeface="Noto Sans CJK KR Thin" panose="020B0200000000000000" pitchFamily="34" charset="-127"/>
                <a:ea typeface="Noto Sans CJK KR Thin" panose="020B0200000000000000" pitchFamily="34" charset="-127"/>
              </a:rPr>
              <a:t>’</a:t>
            </a:r>
            <a:endParaRPr lang="en-US" altLang="ko-KR" sz="2400" dirty="0">
              <a:latin typeface="Noto Sans CJK KR Thin" panose="020B0200000000000000" pitchFamily="34" charset="-127"/>
              <a:ea typeface="Noto Sans CJK KR Thin" panose="020B0200000000000000" pitchFamily="34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4873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85623" y="375558"/>
            <a:ext cx="396775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400" b="1" dirty="0" smtClean="0">
                <a:latin typeface="Noto Sans CJK KR Black" panose="020B0A00000000000000" pitchFamily="34" charset="-127"/>
                <a:ea typeface="Noto Sans CJK KR Black" panose="020B0A00000000000000" pitchFamily="34" charset="-127"/>
              </a:rPr>
              <a:t>한국 관광 현황</a:t>
            </a:r>
            <a:endParaRPr lang="ko-KR" altLang="en-US" sz="4400" b="1" dirty="0">
              <a:latin typeface="Noto Sans CJK KR Black" panose="020B0A00000000000000" pitchFamily="34" charset="-127"/>
              <a:ea typeface="Noto Sans CJK KR Black" panose="020B0A00000000000000" pitchFamily="34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18008" y="1144999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400" dirty="0" smtClean="0">
                <a:latin typeface="Noto Sans CJK KR Light" panose="020B0300000000000000" pitchFamily="34" charset="-127"/>
                <a:ea typeface="Noto Sans CJK KR Light" panose="020B0300000000000000" pitchFamily="34" charset="-127"/>
              </a:rPr>
              <a:t>외래관광객</a:t>
            </a:r>
            <a:endParaRPr lang="ko-KR" altLang="en-US" sz="2400" dirty="0">
              <a:latin typeface="Noto Sans CJK KR Light" panose="020B0300000000000000" pitchFamily="34" charset="-127"/>
              <a:ea typeface="Noto Sans CJK KR Light" panose="020B0300000000000000" pitchFamily="34" charset="-127"/>
            </a:endParaRPr>
          </a:p>
        </p:txBody>
      </p:sp>
      <p:sp>
        <p:nvSpPr>
          <p:cNvPr id="16" name="타원 15"/>
          <p:cNvSpPr/>
          <p:nvPr/>
        </p:nvSpPr>
        <p:spPr>
          <a:xfrm>
            <a:off x="954744" y="1523211"/>
            <a:ext cx="347634" cy="347634"/>
          </a:xfrm>
          <a:prstGeom prst="ellipse">
            <a:avLst/>
          </a:prstGeom>
          <a:solidFill>
            <a:srgbClr val="FFC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타원 16"/>
          <p:cNvSpPr/>
          <p:nvPr/>
        </p:nvSpPr>
        <p:spPr>
          <a:xfrm>
            <a:off x="492808" y="1637508"/>
            <a:ext cx="695268" cy="695268"/>
          </a:xfrm>
          <a:prstGeom prst="ellipse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타원 17"/>
          <p:cNvSpPr/>
          <p:nvPr/>
        </p:nvSpPr>
        <p:spPr>
          <a:xfrm rot="3497557">
            <a:off x="11671697" y="6307311"/>
            <a:ext cx="347634" cy="347634"/>
          </a:xfrm>
          <a:prstGeom prst="ellipse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타원 18"/>
          <p:cNvSpPr/>
          <p:nvPr/>
        </p:nvSpPr>
        <p:spPr>
          <a:xfrm rot="3497557">
            <a:off x="10940766" y="5655035"/>
            <a:ext cx="695268" cy="695268"/>
          </a:xfrm>
          <a:prstGeom prst="ellipse">
            <a:avLst/>
          </a:prstGeom>
          <a:solidFill>
            <a:srgbClr val="FFC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27371" y="1921042"/>
            <a:ext cx="501015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7334450" y="2954956"/>
            <a:ext cx="359984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smtClean="0"/>
              <a:t>쇼핑 위주의 관광</a:t>
            </a:r>
            <a:endParaRPr lang="en-US" altLang="ko-KR" sz="2800" dirty="0" smtClean="0"/>
          </a:p>
          <a:p>
            <a:endParaRPr lang="en-US" altLang="ko-KR" sz="2800" dirty="0" smtClean="0"/>
          </a:p>
          <a:p>
            <a:r>
              <a:rPr lang="ko-KR" altLang="en-US" sz="2800" dirty="0" smtClean="0"/>
              <a:t>수도권 위주의 관광</a:t>
            </a:r>
            <a:endParaRPr lang="ko-KR" alt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194272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85623" y="375558"/>
            <a:ext cx="396775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400" b="1" dirty="0" smtClean="0">
                <a:latin typeface="Noto Sans CJK KR Black" panose="020B0A00000000000000" pitchFamily="34" charset="-127"/>
                <a:ea typeface="Noto Sans CJK KR Black" panose="020B0A00000000000000" pitchFamily="34" charset="-127"/>
              </a:rPr>
              <a:t>한국 관광 현황</a:t>
            </a:r>
            <a:endParaRPr lang="ko-KR" altLang="en-US" sz="4400" b="1" dirty="0">
              <a:latin typeface="Noto Sans CJK KR Black" panose="020B0A00000000000000" pitchFamily="34" charset="-127"/>
              <a:ea typeface="Noto Sans CJK KR Black" panose="020B0A00000000000000" pitchFamily="34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18008" y="1144999"/>
            <a:ext cx="20313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400" dirty="0" smtClean="0">
                <a:latin typeface="Noto Sans CJK KR Light" panose="020B0300000000000000" pitchFamily="34" charset="-127"/>
                <a:ea typeface="Noto Sans CJK KR Light" panose="020B0300000000000000" pitchFamily="34" charset="-127"/>
              </a:rPr>
              <a:t>내국인관광객</a:t>
            </a:r>
            <a:endParaRPr lang="ko-KR" altLang="en-US" sz="2400" dirty="0">
              <a:latin typeface="Noto Sans CJK KR Light" panose="020B0300000000000000" pitchFamily="34" charset="-127"/>
              <a:ea typeface="Noto Sans CJK KR Light" panose="020B0300000000000000" pitchFamily="34" charset="-127"/>
            </a:endParaRPr>
          </a:p>
        </p:txBody>
      </p:sp>
      <p:sp>
        <p:nvSpPr>
          <p:cNvPr id="16" name="타원 15"/>
          <p:cNvSpPr/>
          <p:nvPr/>
        </p:nvSpPr>
        <p:spPr>
          <a:xfrm>
            <a:off x="954744" y="1523211"/>
            <a:ext cx="347634" cy="347634"/>
          </a:xfrm>
          <a:prstGeom prst="ellipse">
            <a:avLst/>
          </a:prstGeom>
          <a:solidFill>
            <a:srgbClr val="FFC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타원 16"/>
          <p:cNvSpPr/>
          <p:nvPr/>
        </p:nvSpPr>
        <p:spPr>
          <a:xfrm>
            <a:off x="492808" y="1637508"/>
            <a:ext cx="695268" cy="695268"/>
          </a:xfrm>
          <a:prstGeom prst="ellipse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타원 17"/>
          <p:cNvSpPr/>
          <p:nvPr/>
        </p:nvSpPr>
        <p:spPr>
          <a:xfrm rot="3497557">
            <a:off x="11671697" y="6307311"/>
            <a:ext cx="347634" cy="347634"/>
          </a:xfrm>
          <a:prstGeom prst="ellipse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타원 18"/>
          <p:cNvSpPr/>
          <p:nvPr/>
        </p:nvSpPr>
        <p:spPr>
          <a:xfrm rot="3497557">
            <a:off x="10940766" y="5655035"/>
            <a:ext cx="695268" cy="695268"/>
          </a:xfrm>
          <a:prstGeom prst="ellipse">
            <a:avLst/>
          </a:prstGeom>
          <a:solidFill>
            <a:srgbClr val="FFC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7334450" y="2954956"/>
            <a:ext cx="3599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smtClean="0"/>
              <a:t>여행 일수 증가</a:t>
            </a:r>
            <a:endParaRPr lang="en-US" altLang="ko-KR" sz="2800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17257" y="1601003"/>
            <a:ext cx="8772602" cy="4799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94272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85623" y="375558"/>
            <a:ext cx="396775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400" b="1" dirty="0" smtClean="0">
                <a:latin typeface="Noto Sans CJK KR Black" panose="020B0A00000000000000" pitchFamily="34" charset="-127"/>
                <a:ea typeface="Noto Sans CJK KR Black" panose="020B0A00000000000000" pitchFamily="34" charset="-127"/>
              </a:rPr>
              <a:t>한국 관광 현황</a:t>
            </a:r>
            <a:endParaRPr lang="ko-KR" altLang="en-US" sz="4400" b="1" dirty="0">
              <a:latin typeface="Noto Sans CJK KR Black" panose="020B0A00000000000000" pitchFamily="34" charset="-127"/>
              <a:ea typeface="Noto Sans CJK KR Black" panose="020B0A00000000000000" pitchFamily="34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18008" y="1144999"/>
            <a:ext cx="20313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400" dirty="0" smtClean="0">
                <a:latin typeface="Noto Sans CJK KR Light" panose="020B0300000000000000" pitchFamily="34" charset="-127"/>
                <a:ea typeface="Noto Sans CJK KR Light" panose="020B0300000000000000" pitchFamily="34" charset="-127"/>
              </a:rPr>
              <a:t>내국인관광객</a:t>
            </a:r>
            <a:endParaRPr lang="ko-KR" altLang="en-US" sz="2400" dirty="0">
              <a:latin typeface="Noto Sans CJK KR Light" panose="020B0300000000000000" pitchFamily="34" charset="-127"/>
              <a:ea typeface="Noto Sans CJK KR Light" panose="020B0300000000000000" pitchFamily="34" charset="-127"/>
            </a:endParaRPr>
          </a:p>
        </p:txBody>
      </p:sp>
      <p:sp>
        <p:nvSpPr>
          <p:cNvPr id="16" name="타원 15"/>
          <p:cNvSpPr/>
          <p:nvPr/>
        </p:nvSpPr>
        <p:spPr>
          <a:xfrm>
            <a:off x="954744" y="1523211"/>
            <a:ext cx="347634" cy="347634"/>
          </a:xfrm>
          <a:prstGeom prst="ellipse">
            <a:avLst/>
          </a:prstGeom>
          <a:solidFill>
            <a:srgbClr val="FFC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타원 16"/>
          <p:cNvSpPr/>
          <p:nvPr/>
        </p:nvSpPr>
        <p:spPr>
          <a:xfrm>
            <a:off x="492808" y="1637508"/>
            <a:ext cx="695268" cy="695268"/>
          </a:xfrm>
          <a:prstGeom prst="ellipse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타원 17"/>
          <p:cNvSpPr/>
          <p:nvPr/>
        </p:nvSpPr>
        <p:spPr>
          <a:xfrm rot="3497557">
            <a:off x="11671697" y="6307311"/>
            <a:ext cx="347634" cy="347634"/>
          </a:xfrm>
          <a:prstGeom prst="ellipse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타원 18"/>
          <p:cNvSpPr/>
          <p:nvPr/>
        </p:nvSpPr>
        <p:spPr>
          <a:xfrm rot="3497557">
            <a:off x="10940766" y="5655035"/>
            <a:ext cx="695268" cy="695268"/>
          </a:xfrm>
          <a:prstGeom prst="ellipse">
            <a:avLst/>
          </a:prstGeom>
          <a:solidFill>
            <a:srgbClr val="FFC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7334450" y="2954956"/>
            <a:ext cx="3599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smtClean="0"/>
              <a:t>여행 일수 증가</a:t>
            </a:r>
            <a:endParaRPr lang="en-US" altLang="ko-KR" sz="28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09904" y="1658353"/>
            <a:ext cx="8458634" cy="4645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94272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85623" y="548808"/>
            <a:ext cx="396775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400" b="1" dirty="0" smtClean="0">
                <a:latin typeface="Noto Sans CJK KR Black" panose="020B0A00000000000000" pitchFamily="34" charset="-127"/>
                <a:ea typeface="Noto Sans CJK KR Black" panose="020B0A00000000000000" pitchFamily="34" charset="-127"/>
              </a:rPr>
              <a:t>한국 관광 현황</a:t>
            </a:r>
            <a:endParaRPr lang="ko-KR" altLang="en-US" sz="4400" b="1" dirty="0">
              <a:latin typeface="Noto Sans CJK KR Black" panose="020B0A00000000000000" pitchFamily="34" charset="-127"/>
              <a:ea typeface="Noto Sans CJK KR Black" panose="020B0A00000000000000" pitchFamily="34" charset="-127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083" y="-18257"/>
            <a:ext cx="5037523" cy="6876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94873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85623" y="548808"/>
            <a:ext cx="396775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400" b="1" dirty="0" smtClean="0">
                <a:latin typeface="Noto Sans CJK KR Black" panose="020B0A00000000000000" pitchFamily="34" charset="-127"/>
                <a:ea typeface="Noto Sans CJK KR Black" panose="020B0A00000000000000" pitchFamily="34" charset="-127"/>
              </a:rPr>
              <a:t>한국 관광 현황</a:t>
            </a:r>
            <a:endParaRPr lang="ko-KR" altLang="en-US" sz="4400" b="1" dirty="0">
              <a:latin typeface="Noto Sans CJK KR Black" panose="020B0A00000000000000" pitchFamily="34" charset="-127"/>
              <a:ea typeface="Noto Sans CJK KR Black" panose="020B0A00000000000000" pitchFamily="34" charset="-127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61012" y="0"/>
            <a:ext cx="502768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94873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84595" y="375558"/>
            <a:ext cx="509626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400" b="1" dirty="0" smtClean="0">
                <a:latin typeface="Noto Sans CJK KR Black" panose="020B0A00000000000000" pitchFamily="34" charset="-127"/>
                <a:ea typeface="Noto Sans CJK KR Black" panose="020B0A00000000000000" pitchFamily="34" charset="-127"/>
              </a:rPr>
              <a:t>한국 관광의 문제점</a:t>
            </a:r>
            <a:endParaRPr lang="ko-KR" altLang="en-US" sz="4400" b="1" dirty="0">
              <a:latin typeface="Noto Sans CJK KR Black" panose="020B0A00000000000000" pitchFamily="34" charset="-127"/>
              <a:ea typeface="Noto Sans CJK KR Black" panose="020B0A00000000000000" pitchFamily="34" charset="-127"/>
            </a:endParaRPr>
          </a:p>
        </p:txBody>
      </p:sp>
      <p:sp>
        <p:nvSpPr>
          <p:cNvPr id="30" name="타원 29"/>
          <p:cNvSpPr/>
          <p:nvPr/>
        </p:nvSpPr>
        <p:spPr>
          <a:xfrm>
            <a:off x="787774" y="2376105"/>
            <a:ext cx="468000" cy="468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타원 32"/>
          <p:cNvSpPr/>
          <p:nvPr/>
        </p:nvSpPr>
        <p:spPr>
          <a:xfrm>
            <a:off x="6221631" y="2376105"/>
            <a:ext cx="468000" cy="468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직사각형 1"/>
          <p:cNvSpPr/>
          <p:nvPr/>
        </p:nvSpPr>
        <p:spPr>
          <a:xfrm>
            <a:off x="1354790" y="2376105"/>
            <a:ext cx="4598894" cy="1128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ko-KR" altLang="en-US" sz="2400" dirty="0" smtClean="0">
                <a:latin typeface="Noto Sans CJK KR Thin" panose="020B0200000000000000" pitchFamily="34" charset="-127"/>
                <a:ea typeface="Noto Sans CJK KR Thin" panose="020B0200000000000000" pitchFamily="34" charset="-127"/>
              </a:rPr>
              <a:t>외래관광객의 수도권 위주의 관광</a:t>
            </a:r>
            <a:endParaRPr lang="en-US" altLang="ko-KR" sz="2400" dirty="0" smtClean="0">
              <a:latin typeface="Noto Sans CJK KR Thin" panose="020B0200000000000000" pitchFamily="34" charset="-127"/>
              <a:ea typeface="Noto Sans CJK KR Thin" panose="020B0200000000000000" pitchFamily="34" charset="-127"/>
            </a:endParaRPr>
          </a:p>
        </p:txBody>
      </p:sp>
      <p:sp>
        <p:nvSpPr>
          <p:cNvPr id="39" name="직사각형 38"/>
          <p:cNvSpPr/>
          <p:nvPr/>
        </p:nvSpPr>
        <p:spPr>
          <a:xfrm>
            <a:off x="6805331" y="2376105"/>
            <a:ext cx="4598894" cy="5749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ko-KR" altLang="en-US" sz="2400" dirty="0" smtClean="0">
                <a:latin typeface="Noto Sans CJK KR Thin" panose="020B0200000000000000" pitchFamily="34" charset="-127"/>
                <a:ea typeface="Noto Sans CJK KR Thin" panose="020B0200000000000000" pitchFamily="34" charset="-127"/>
              </a:rPr>
              <a:t>독창적 한국의 색 부족</a:t>
            </a:r>
            <a:endParaRPr lang="en-US" altLang="ko-KR" sz="2400" dirty="0">
              <a:latin typeface="Noto Sans CJK KR Thin" panose="020B0200000000000000" pitchFamily="34" charset="-127"/>
              <a:ea typeface="Noto Sans CJK KR Thin" panose="020B0200000000000000" pitchFamily="34" charset="-127"/>
            </a:endParaRPr>
          </a:p>
        </p:txBody>
      </p:sp>
      <p:sp>
        <p:nvSpPr>
          <p:cNvPr id="31" name="타원 30"/>
          <p:cNvSpPr/>
          <p:nvPr/>
        </p:nvSpPr>
        <p:spPr>
          <a:xfrm>
            <a:off x="787774" y="3806318"/>
            <a:ext cx="468000" cy="468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타원 33"/>
          <p:cNvSpPr/>
          <p:nvPr/>
        </p:nvSpPr>
        <p:spPr>
          <a:xfrm>
            <a:off x="6221631" y="3806318"/>
            <a:ext cx="468000" cy="468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직사각형 36"/>
          <p:cNvSpPr/>
          <p:nvPr/>
        </p:nvSpPr>
        <p:spPr>
          <a:xfrm>
            <a:off x="1354790" y="3812653"/>
            <a:ext cx="4598894" cy="5749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ko-KR" altLang="en-US" sz="2400" dirty="0" smtClean="0">
                <a:latin typeface="Noto Sans CJK KR Thin" panose="020B0200000000000000" pitchFamily="34" charset="-127"/>
                <a:ea typeface="Noto Sans CJK KR Thin" panose="020B0200000000000000" pitchFamily="34" charset="-127"/>
              </a:rPr>
              <a:t>관광 인프라 부족</a:t>
            </a:r>
            <a:endParaRPr lang="en-US" altLang="ko-KR" sz="2400" dirty="0">
              <a:latin typeface="Noto Sans CJK KR Thin" panose="020B0200000000000000" pitchFamily="34" charset="-127"/>
              <a:ea typeface="Noto Sans CJK KR Thin" panose="020B0200000000000000" pitchFamily="34" charset="-127"/>
            </a:endParaRPr>
          </a:p>
        </p:txBody>
      </p:sp>
      <p:sp>
        <p:nvSpPr>
          <p:cNvPr id="40" name="직사각형 39"/>
          <p:cNvSpPr/>
          <p:nvPr/>
        </p:nvSpPr>
        <p:spPr>
          <a:xfrm>
            <a:off x="6805331" y="3812653"/>
            <a:ext cx="4598894" cy="5749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ko-KR" altLang="en-US" sz="2400" dirty="0" smtClean="0">
                <a:latin typeface="Noto Sans CJK KR Thin" panose="020B0200000000000000" pitchFamily="34" charset="-127"/>
                <a:ea typeface="Noto Sans CJK KR Thin" panose="020B0200000000000000" pitchFamily="34" charset="-127"/>
              </a:rPr>
              <a:t>관광 자원 부족</a:t>
            </a:r>
            <a:endParaRPr lang="en-US" altLang="ko-KR" sz="2400" dirty="0">
              <a:latin typeface="Noto Sans CJK KR Thin" panose="020B0200000000000000" pitchFamily="34" charset="-127"/>
              <a:ea typeface="Noto Sans CJK KR Thin" panose="020B0200000000000000" pitchFamily="34" charset="-127"/>
            </a:endParaRPr>
          </a:p>
        </p:txBody>
      </p:sp>
      <p:sp>
        <p:nvSpPr>
          <p:cNvPr id="32" name="타원 31"/>
          <p:cNvSpPr/>
          <p:nvPr/>
        </p:nvSpPr>
        <p:spPr>
          <a:xfrm>
            <a:off x="787774" y="5242866"/>
            <a:ext cx="468000" cy="468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직사각형 37"/>
          <p:cNvSpPr/>
          <p:nvPr/>
        </p:nvSpPr>
        <p:spPr>
          <a:xfrm>
            <a:off x="1354790" y="5249201"/>
            <a:ext cx="4598894" cy="5749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ko-KR" altLang="en-US" sz="2400" dirty="0" smtClean="0">
                <a:latin typeface="Noto Sans CJK KR Thin" panose="020B0200000000000000" pitchFamily="34" charset="-127"/>
                <a:ea typeface="Noto Sans CJK KR Thin" panose="020B0200000000000000" pitchFamily="34" charset="-127"/>
              </a:rPr>
              <a:t>홍보 부족</a:t>
            </a:r>
            <a:endParaRPr lang="en-US" altLang="ko-KR" sz="2400" dirty="0">
              <a:latin typeface="Noto Sans CJK KR Thin" panose="020B0200000000000000" pitchFamily="34" charset="-127"/>
              <a:ea typeface="Noto Sans CJK KR Thin" panose="020B0200000000000000" pitchFamily="34" charset="-127"/>
            </a:endParaRPr>
          </a:p>
        </p:txBody>
      </p:sp>
      <p:sp>
        <p:nvSpPr>
          <p:cNvPr id="13" name="타원 12"/>
          <p:cNvSpPr/>
          <p:nvPr/>
        </p:nvSpPr>
        <p:spPr>
          <a:xfrm>
            <a:off x="6238876" y="5242866"/>
            <a:ext cx="468000" cy="468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/>
          <p:cNvSpPr/>
          <p:nvPr/>
        </p:nvSpPr>
        <p:spPr>
          <a:xfrm>
            <a:off x="6805892" y="5249201"/>
            <a:ext cx="4598894" cy="5749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ko-KR" altLang="en-US" sz="2400" dirty="0" smtClean="0">
                <a:latin typeface="Noto Sans CJK KR Thin" panose="020B0200000000000000" pitchFamily="34" charset="-127"/>
                <a:ea typeface="Noto Sans CJK KR Thin" panose="020B0200000000000000" pitchFamily="34" charset="-127"/>
              </a:rPr>
              <a:t>중국 관광객에 의존</a:t>
            </a:r>
            <a:endParaRPr lang="en-US" altLang="ko-KR" sz="2400" dirty="0">
              <a:latin typeface="Noto Sans CJK KR Thin" panose="020B0200000000000000" pitchFamily="34" charset="-127"/>
              <a:ea typeface="Noto Sans CJK KR Thin" panose="020B0200000000000000" pitchFamily="34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4873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00614" y="779808"/>
            <a:ext cx="3967753" cy="76944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ko-KR" altLang="en-US" sz="4400" b="1" dirty="0" smtClean="0">
                <a:latin typeface="Noto Sans CJK KR Black" panose="020B0A00000000000000" pitchFamily="34" charset="-127"/>
                <a:ea typeface="Noto Sans CJK KR Black" panose="020B0A00000000000000" pitchFamily="34" charset="-127"/>
              </a:rPr>
              <a:t>한국 관광 현황</a:t>
            </a:r>
            <a:endParaRPr lang="ko-KR" altLang="en-US" sz="4400" b="1" dirty="0">
              <a:latin typeface="Noto Sans CJK KR Black" panose="020B0A00000000000000" pitchFamily="34" charset="-127"/>
              <a:ea typeface="Noto Sans CJK KR Black" panose="020B0A00000000000000" pitchFamily="34" charset="-127"/>
            </a:endParaRPr>
          </a:p>
        </p:txBody>
      </p:sp>
      <p:sp>
        <p:nvSpPr>
          <p:cNvPr id="6" name="모서리가 둥근 직사각형 5"/>
          <p:cNvSpPr/>
          <p:nvPr/>
        </p:nvSpPr>
        <p:spPr>
          <a:xfrm>
            <a:off x="2037672" y="2375924"/>
            <a:ext cx="2628901" cy="3435654"/>
          </a:xfrm>
          <a:prstGeom prst="roundRect">
            <a:avLst>
              <a:gd name="adj" fmla="val 1323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모서리가 둥근 직사각형 6"/>
          <p:cNvSpPr/>
          <p:nvPr/>
        </p:nvSpPr>
        <p:spPr>
          <a:xfrm>
            <a:off x="4772274" y="2375924"/>
            <a:ext cx="2628000" cy="3435654"/>
          </a:xfrm>
          <a:prstGeom prst="roundRect">
            <a:avLst>
              <a:gd name="adj" fmla="val 1323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모서리가 둥근 직사각형 8"/>
          <p:cNvSpPr/>
          <p:nvPr/>
        </p:nvSpPr>
        <p:spPr>
          <a:xfrm>
            <a:off x="7505975" y="2375924"/>
            <a:ext cx="2628901" cy="3435654"/>
          </a:xfrm>
          <a:prstGeom prst="roundRect">
            <a:avLst>
              <a:gd name="adj" fmla="val 1323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2" name="그룹 11"/>
          <p:cNvGrpSpPr/>
          <p:nvPr/>
        </p:nvGrpSpPr>
        <p:grpSpPr>
          <a:xfrm>
            <a:off x="2698097" y="3249520"/>
            <a:ext cx="1531124" cy="1518594"/>
            <a:chOff x="1400223" y="2758645"/>
            <a:chExt cx="1531124" cy="1518594"/>
          </a:xfrm>
        </p:grpSpPr>
        <p:sp>
          <p:nvSpPr>
            <p:cNvPr id="10" name="TextBox 9"/>
            <p:cNvSpPr txBox="1"/>
            <p:nvPr/>
          </p:nvSpPr>
          <p:spPr>
            <a:xfrm>
              <a:off x="1406571" y="2758645"/>
              <a:ext cx="1524776" cy="83099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ko-KR" altLang="en-US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oto Sans CJK KR Medium" panose="020B0600000000000000" pitchFamily="34" charset="-127"/>
                  <a:ea typeface="Noto Sans CJK KR Medium" panose="020B0600000000000000" pitchFamily="34" charset="-127"/>
                </a:rPr>
                <a:t>해방 이후</a:t>
              </a:r>
              <a:endParaRPr lang="en-US" altLang="ko-K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</a:endParaRPr>
            </a:p>
            <a:p>
              <a:pPr algn="ctr"/>
              <a:r>
                <a:rPr lang="ko-KR" altLang="en-US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oto Sans CJK KR Medium" panose="020B0600000000000000" pitchFamily="34" charset="-127"/>
                  <a:ea typeface="Noto Sans CJK KR Medium" panose="020B0600000000000000" pitchFamily="34" charset="-127"/>
                </a:rPr>
                <a:t>한국 관광</a:t>
              </a:r>
              <a:endParaRPr lang="ko-KR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400223" y="3538575"/>
              <a:ext cx="1300356" cy="73866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endPara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oto Sans CJK KR Thin" panose="020B0200000000000000" pitchFamily="34" charset="-127"/>
                <a:ea typeface="Noto Sans CJK KR Thin" panose="020B0200000000000000" pitchFamily="34" charset="-127"/>
              </a:endParaRPr>
            </a:p>
            <a:p>
              <a:pPr algn="ctr"/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oto Sans CJK KR Thin" panose="020B0200000000000000" pitchFamily="34" charset="-127"/>
                  <a:ea typeface="Noto Sans CJK KR Thin" panose="020B0200000000000000" pitchFamily="34" charset="-127"/>
                </a:rPr>
                <a:t>1950</a:t>
              </a:r>
              <a:r>
                <a:rPr lang="ko-KR" alt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oto Sans CJK KR Thin" panose="020B0200000000000000" pitchFamily="34" charset="-127"/>
                  <a:ea typeface="Noto Sans CJK KR Thin" panose="020B0200000000000000" pitchFamily="34" charset="-127"/>
                </a:rPr>
                <a:t>년대부터</a:t>
              </a:r>
              <a:endPara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oto Sans CJK KR Thin" panose="020B0200000000000000" pitchFamily="34" charset="-127"/>
                <a:ea typeface="Noto Sans CJK KR Thin" panose="020B0200000000000000" pitchFamily="34" charset="-127"/>
              </a:endParaRPr>
            </a:p>
            <a:p>
              <a:pPr algn="ctr"/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oto Sans CJK KR Thin" panose="020B0200000000000000" pitchFamily="34" charset="-127"/>
                  <a:ea typeface="Noto Sans CJK KR Thin" panose="020B0200000000000000" pitchFamily="34" charset="-127"/>
                </a:rPr>
                <a:t>2010</a:t>
              </a:r>
              <a:r>
                <a:rPr lang="ko-KR" alt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oto Sans CJK KR Thin" panose="020B0200000000000000" pitchFamily="34" charset="-127"/>
                  <a:ea typeface="Noto Sans CJK KR Thin" panose="020B0200000000000000" pitchFamily="34" charset="-127"/>
                </a:rPr>
                <a:t>년대까지</a:t>
              </a:r>
              <a:endPara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oto Sans CJK KR Thin" panose="020B0200000000000000" pitchFamily="34" charset="-127"/>
                <a:ea typeface="Noto Sans CJK KR Thin" panose="020B0200000000000000" pitchFamily="34" charset="-127"/>
              </a:endParaRPr>
            </a:p>
          </p:txBody>
        </p:sp>
      </p:grpSp>
      <p:grpSp>
        <p:nvGrpSpPr>
          <p:cNvPr id="13" name="그룹 12"/>
          <p:cNvGrpSpPr/>
          <p:nvPr/>
        </p:nvGrpSpPr>
        <p:grpSpPr>
          <a:xfrm>
            <a:off x="5432249" y="3249520"/>
            <a:ext cx="1531124" cy="1518594"/>
            <a:chOff x="1400223" y="2758645"/>
            <a:chExt cx="1531124" cy="1518594"/>
          </a:xfrm>
        </p:grpSpPr>
        <p:sp>
          <p:nvSpPr>
            <p:cNvPr id="14" name="TextBox 13"/>
            <p:cNvSpPr txBox="1"/>
            <p:nvPr/>
          </p:nvSpPr>
          <p:spPr>
            <a:xfrm>
              <a:off x="1406571" y="2758645"/>
              <a:ext cx="1524776" cy="83099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ko-KR" altLang="en-US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oto Sans CJK KR Medium" panose="020B0600000000000000" pitchFamily="34" charset="-127"/>
                  <a:ea typeface="Noto Sans CJK KR Medium" panose="020B0600000000000000" pitchFamily="34" charset="-127"/>
                </a:rPr>
                <a:t>한국 관광</a:t>
              </a:r>
              <a:endParaRPr lang="en-US" altLang="ko-K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</a:endParaRPr>
            </a:p>
            <a:p>
              <a:pPr algn="ctr"/>
              <a:r>
                <a:rPr lang="ko-KR" altLang="en-US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oto Sans CJK KR Medium" panose="020B0600000000000000" pitchFamily="34" charset="-127"/>
                  <a:ea typeface="Noto Sans CJK KR Medium" panose="020B0600000000000000" pitchFamily="34" charset="-127"/>
                </a:rPr>
                <a:t>현황</a:t>
              </a:r>
              <a:endParaRPr lang="ko-KR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400223" y="3538575"/>
              <a:ext cx="1082348" cy="73866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endPara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oto Sans CJK KR Thin" panose="020B0200000000000000" pitchFamily="34" charset="-127"/>
                <a:ea typeface="Noto Sans CJK KR Thin" panose="020B0200000000000000" pitchFamily="34" charset="-127"/>
              </a:endParaRPr>
            </a:p>
            <a:p>
              <a:pPr algn="ctr"/>
              <a:r>
                <a:rPr lang="ko-KR" alt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oto Sans CJK KR Thin" panose="020B0200000000000000" pitchFamily="34" charset="-127"/>
                  <a:ea typeface="Noto Sans CJK KR Thin" panose="020B0200000000000000" pitchFamily="34" charset="-127"/>
                </a:rPr>
                <a:t>외래관광객</a:t>
              </a:r>
              <a:endPara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oto Sans CJK KR Thin" panose="020B0200000000000000" pitchFamily="34" charset="-127"/>
                <a:ea typeface="Noto Sans CJK KR Thin" panose="020B0200000000000000" pitchFamily="34" charset="-127"/>
              </a:endParaRPr>
            </a:p>
            <a:p>
              <a:pPr algn="ctr"/>
              <a:r>
                <a:rPr lang="ko-KR" alt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oto Sans CJK KR Thin" panose="020B0200000000000000" pitchFamily="34" charset="-127"/>
                  <a:ea typeface="Noto Sans CJK KR Thin" panose="020B0200000000000000" pitchFamily="34" charset="-127"/>
                </a:rPr>
                <a:t>국민관광객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CJK KR Thin" panose="020B0200000000000000" pitchFamily="34" charset="-127"/>
                <a:ea typeface="Noto Sans CJK KR Thin" panose="020B0200000000000000" pitchFamily="34" charset="-127"/>
              </a:endParaRPr>
            </a:p>
          </p:txBody>
        </p:sp>
      </p:grpSp>
      <p:grpSp>
        <p:nvGrpSpPr>
          <p:cNvPr id="16" name="그룹 15"/>
          <p:cNvGrpSpPr/>
          <p:nvPr/>
        </p:nvGrpSpPr>
        <p:grpSpPr>
          <a:xfrm>
            <a:off x="8166400" y="3249520"/>
            <a:ext cx="1531124" cy="1087707"/>
            <a:chOff x="1400223" y="2758645"/>
            <a:chExt cx="1531124" cy="1087707"/>
          </a:xfrm>
        </p:grpSpPr>
        <p:sp>
          <p:nvSpPr>
            <p:cNvPr id="17" name="TextBox 16"/>
            <p:cNvSpPr txBox="1"/>
            <p:nvPr/>
          </p:nvSpPr>
          <p:spPr>
            <a:xfrm>
              <a:off x="1406571" y="2758645"/>
              <a:ext cx="1524776" cy="83099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ko-KR" altLang="en-US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oto Sans CJK KR Medium" panose="020B0600000000000000" pitchFamily="34" charset="-127"/>
                  <a:ea typeface="Noto Sans CJK KR Medium" panose="020B0600000000000000" pitchFamily="34" charset="-127"/>
                </a:rPr>
                <a:t>한국 관광</a:t>
              </a:r>
              <a:endParaRPr lang="en-US" altLang="ko-K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</a:endParaRPr>
            </a:p>
            <a:p>
              <a:pPr algn="ctr"/>
              <a:r>
                <a:rPr lang="ko-KR" altLang="en-US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oto Sans CJK KR Medium" panose="020B0600000000000000" pitchFamily="34" charset="-127"/>
                  <a:ea typeface="Noto Sans CJK KR Medium" panose="020B0600000000000000" pitchFamily="34" charset="-127"/>
                </a:rPr>
                <a:t>문제점</a:t>
              </a:r>
              <a:endParaRPr lang="ko-KR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400223" y="3538575"/>
              <a:ext cx="184731" cy="30777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CJK KR Thin" panose="020B0200000000000000" pitchFamily="34" charset="-127"/>
                <a:ea typeface="Noto Sans CJK KR Thin" panose="020B0200000000000000" pitchFamily="34" charset="-127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465168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36467" y="423684"/>
            <a:ext cx="529503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400" b="1" smtClean="0">
                <a:latin typeface="Noto Sans CJK KR Black" panose="020B0A00000000000000" pitchFamily="34" charset="-127"/>
                <a:ea typeface="Noto Sans CJK KR Black" panose="020B0A00000000000000" pitchFamily="34" charset="-127"/>
              </a:rPr>
              <a:t>해방 이후 한국 관광</a:t>
            </a:r>
            <a:endParaRPr lang="ko-KR" altLang="en-US" sz="4400" b="1" dirty="0">
              <a:latin typeface="Noto Sans CJK KR Black" panose="020B0A00000000000000" pitchFamily="34" charset="-127"/>
              <a:ea typeface="Noto Sans CJK KR Black" panose="020B0A00000000000000" pitchFamily="34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6778" y="1664763"/>
            <a:ext cx="16914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800" dirty="0" smtClean="0">
                <a:latin typeface="Noto Sans CJK KR Light" panose="020B0300000000000000" pitchFamily="34" charset="-127"/>
                <a:ea typeface="Noto Sans CJK KR Light" panose="020B0300000000000000" pitchFamily="34" charset="-127"/>
              </a:rPr>
              <a:t>1950</a:t>
            </a:r>
            <a:r>
              <a:rPr lang="ko-KR" altLang="en-US" sz="2800" dirty="0" smtClean="0">
                <a:latin typeface="Noto Sans CJK KR Light" panose="020B0300000000000000" pitchFamily="34" charset="-127"/>
                <a:ea typeface="Noto Sans CJK KR Light" panose="020B0300000000000000" pitchFamily="34" charset="-127"/>
              </a:rPr>
              <a:t>년대</a:t>
            </a:r>
            <a:endParaRPr lang="ko-KR" altLang="en-US" sz="2800" dirty="0">
              <a:latin typeface="Noto Sans CJK KR Light" panose="020B0300000000000000" pitchFamily="34" charset="-127"/>
              <a:ea typeface="Noto Sans CJK KR Light" panose="020B0300000000000000" pitchFamily="34" charset="-127"/>
            </a:endParaRPr>
          </a:p>
        </p:txBody>
      </p:sp>
      <p:sp>
        <p:nvSpPr>
          <p:cNvPr id="16" name="타원 15"/>
          <p:cNvSpPr/>
          <p:nvPr/>
        </p:nvSpPr>
        <p:spPr>
          <a:xfrm>
            <a:off x="954744" y="1523211"/>
            <a:ext cx="347634" cy="347634"/>
          </a:xfrm>
          <a:prstGeom prst="ellipse">
            <a:avLst/>
          </a:prstGeom>
          <a:solidFill>
            <a:srgbClr val="FFC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타원 16"/>
          <p:cNvSpPr/>
          <p:nvPr/>
        </p:nvSpPr>
        <p:spPr>
          <a:xfrm>
            <a:off x="492808" y="1637508"/>
            <a:ext cx="695268" cy="695268"/>
          </a:xfrm>
          <a:prstGeom prst="ellipse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타원 17"/>
          <p:cNvSpPr/>
          <p:nvPr/>
        </p:nvSpPr>
        <p:spPr>
          <a:xfrm rot="3497557">
            <a:off x="11671697" y="6307311"/>
            <a:ext cx="347634" cy="347634"/>
          </a:xfrm>
          <a:prstGeom prst="ellipse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모서리가 둥근 직사각형 7"/>
          <p:cNvSpPr/>
          <p:nvPr/>
        </p:nvSpPr>
        <p:spPr>
          <a:xfrm>
            <a:off x="683394" y="2375924"/>
            <a:ext cx="5236143" cy="3435654"/>
          </a:xfrm>
          <a:prstGeom prst="roundRect">
            <a:avLst>
              <a:gd name="adj" fmla="val 1323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106907" y="4841507"/>
            <a:ext cx="43506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400" b="1" dirty="0" smtClean="0">
                <a:solidFill>
                  <a:srgbClr val="FFC000"/>
                </a:solidFill>
              </a:rPr>
              <a:t>관광 암흑기</a:t>
            </a:r>
            <a:endParaRPr lang="en-US" altLang="ko-KR" sz="4400" b="1" dirty="0" smtClean="0">
              <a:solidFill>
                <a:srgbClr val="FFC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55033" y="2829828"/>
            <a:ext cx="41099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 smtClean="0"/>
              <a:t>- 1950-53 </a:t>
            </a:r>
            <a:r>
              <a:rPr lang="ko-KR" altLang="en-US" sz="3200" dirty="0" smtClean="0"/>
              <a:t>한국전쟁</a:t>
            </a:r>
            <a:endParaRPr lang="en-US" altLang="ko-KR" sz="3200" dirty="0" smtClean="0"/>
          </a:p>
          <a:p>
            <a:r>
              <a:rPr lang="en-US" altLang="ko-KR" sz="3200" dirty="0" smtClean="0"/>
              <a:t>- </a:t>
            </a:r>
            <a:r>
              <a:rPr lang="ko-KR" altLang="en-US" sz="3200" dirty="0" smtClean="0"/>
              <a:t>전쟁복구산업</a:t>
            </a:r>
            <a:endParaRPr lang="en-US" altLang="ko-KR" sz="3200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7051081" y="1643908"/>
            <a:ext cx="16914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800" dirty="0" smtClean="0">
                <a:latin typeface="Noto Sans CJK KR Light" panose="020B0300000000000000" pitchFamily="34" charset="-127"/>
                <a:ea typeface="Noto Sans CJK KR Light" panose="020B0300000000000000" pitchFamily="34" charset="-127"/>
              </a:rPr>
              <a:t>1960</a:t>
            </a:r>
            <a:r>
              <a:rPr lang="ko-KR" altLang="en-US" sz="2800" dirty="0" smtClean="0">
                <a:latin typeface="Noto Sans CJK KR Light" panose="020B0300000000000000" pitchFamily="34" charset="-127"/>
                <a:ea typeface="Noto Sans CJK KR Light" panose="020B0300000000000000" pitchFamily="34" charset="-127"/>
              </a:rPr>
              <a:t>년대</a:t>
            </a:r>
            <a:endParaRPr lang="ko-KR" altLang="en-US" sz="2800" dirty="0">
              <a:latin typeface="Noto Sans CJK KR Light" panose="020B0300000000000000" pitchFamily="34" charset="-127"/>
              <a:ea typeface="Noto Sans CJK KR Light" panose="020B0300000000000000" pitchFamily="34" charset="-127"/>
            </a:endParaRPr>
          </a:p>
        </p:txBody>
      </p:sp>
      <p:sp>
        <p:nvSpPr>
          <p:cNvPr id="15" name="타원 14"/>
          <p:cNvSpPr/>
          <p:nvPr/>
        </p:nvSpPr>
        <p:spPr>
          <a:xfrm>
            <a:off x="6709047" y="1502356"/>
            <a:ext cx="347634" cy="347634"/>
          </a:xfrm>
          <a:prstGeom prst="ellipse">
            <a:avLst/>
          </a:prstGeom>
          <a:solidFill>
            <a:srgbClr val="FFC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타원 19"/>
          <p:cNvSpPr/>
          <p:nvPr/>
        </p:nvSpPr>
        <p:spPr>
          <a:xfrm>
            <a:off x="6247111" y="1616653"/>
            <a:ext cx="695268" cy="695268"/>
          </a:xfrm>
          <a:prstGeom prst="ellipse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모서리가 둥근 직사각형 20"/>
          <p:cNvSpPr/>
          <p:nvPr/>
        </p:nvSpPr>
        <p:spPr>
          <a:xfrm>
            <a:off x="6437697" y="2355069"/>
            <a:ext cx="5236143" cy="3435654"/>
          </a:xfrm>
          <a:prstGeom prst="roundRect">
            <a:avLst>
              <a:gd name="adj" fmla="val 1323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630204" y="4984281"/>
            <a:ext cx="48431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b="1" dirty="0" smtClean="0">
                <a:solidFill>
                  <a:srgbClr val="FFC000"/>
                </a:solidFill>
              </a:rPr>
              <a:t>제도적 기반을 다짐</a:t>
            </a:r>
            <a:endParaRPr lang="en-US" altLang="ko-KR" sz="4000" b="1" dirty="0" smtClean="0">
              <a:solidFill>
                <a:srgbClr val="FFC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574055" y="2808973"/>
            <a:ext cx="481263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 smtClean="0"/>
              <a:t>- 1961 </a:t>
            </a:r>
            <a:r>
              <a:rPr lang="ko-KR" altLang="en-US" sz="3200" dirty="0" smtClean="0"/>
              <a:t>관광사업진흥법 제정</a:t>
            </a:r>
            <a:endParaRPr lang="en-US" altLang="ko-KR" sz="3200" dirty="0" smtClean="0"/>
          </a:p>
          <a:p>
            <a:r>
              <a:rPr lang="en-US" altLang="ko-KR" sz="3200" dirty="0" smtClean="0"/>
              <a:t>- 1962 </a:t>
            </a:r>
            <a:r>
              <a:rPr lang="ko-KR" altLang="en-US" sz="3200" dirty="0" smtClean="0"/>
              <a:t>한국관광공사 설립</a:t>
            </a:r>
            <a:r>
              <a:rPr lang="en-US" altLang="ko-KR" sz="3200" dirty="0" smtClean="0"/>
              <a:t> </a:t>
            </a:r>
          </a:p>
        </p:txBody>
      </p:sp>
      <p:sp>
        <p:nvSpPr>
          <p:cNvPr id="19" name="타원 18"/>
          <p:cNvSpPr/>
          <p:nvPr/>
        </p:nvSpPr>
        <p:spPr>
          <a:xfrm rot="3497557">
            <a:off x="10940766" y="5655035"/>
            <a:ext cx="695268" cy="695268"/>
          </a:xfrm>
          <a:prstGeom prst="ellipse">
            <a:avLst/>
          </a:prstGeom>
          <a:solidFill>
            <a:srgbClr val="FFC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94272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36467" y="423684"/>
            <a:ext cx="529503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400" b="1" smtClean="0">
                <a:latin typeface="Noto Sans CJK KR Black" panose="020B0A00000000000000" pitchFamily="34" charset="-127"/>
                <a:ea typeface="Noto Sans CJK KR Black" panose="020B0A00000000000000" pitchFamily="34" charset="-127"/>
              </a:rPr>
              <a:t>해방 이후 한국 관광</a:t>
            </a:r>
            <a:endParaRPr lang="ko-KR" altLang="en-US" sz="4400" b="1" dirty="0">
              <a:latin typeface="Noto Sans CJK KR Black" panose="020B0A00000000000000" pitchFamily="34" charset="-127"/>
              <a:ea typeface="Noto Sans CJK KR Black" panose="020B0A00000000000000" pitchFamily="34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6778" y="1664763"/>
            <a:ext cx="16914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800" dirty="0" smtClean="0">
                <a:latin typeface="Noto Sans CJK KR Light" panose="020B0300000000000000" pitchFamily="34" charset="-127"/>
                <a:ea typeface="Noto Sans CJK KR Light" panose="020B0300000000000000" pitchFamily="34" charset="-127"/>
              </a:rPr>
              <a:t>1970</a:t>
            </a:r>
            <a:r>
              <a:rPr lang="ko-KR" altLang="en-US" sz="2800" dirty="0" smtClean="0">
                <a:latin typeface="Noto Sans CJK KR Light" panose="020B0300000000000000" pitchFamily="34" charset="-127"/>
                <a:ea typeface="Noto Sans CJK KR Light" panose="020B0300000000000000" pitchFamily="34" charset="-127"/>
              </a:rPr>
              <a:t>년대</a:t>
            </a:r>
            <a:endParaRPr lang="ko-KR" altLang="en-US" sz="2800" dirty="0">
              <a:latin typeface="Noto Sans CJK KR Light" panose="020B0300000000000000" pitchFamily="34" charset="-127"/>
              <a:ea typeface="Noto Sans CJK KR Light" panose="020B0300000000000000" pitchFamily="34" charset="-127"/>
            </a:endParaRPr>
          </a:p>
        </p:txBody>
      </p:sp>
      <p:sp>
        <p:nvSpPr>
          <p:cNvPr id="16" name="타원 15"/>
          <p:cNvSpPr/>
          <p:nvPr/>
        </p:nvSpPr>
        <p:spPr>
          <a:xfrm>
            <a:off x="954744" y="1523211"/>
            <a:ext cx="347634" cy="347634"/>
          </a:xfrm>
          <a:prstGeom prst="ellipse">
            <a:avLst/>
          </a:prstGeom>
          <a:solidFill>
            <a:srgbClr val="FFC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타원 16"/>
          <p:cNvSpPr/>
          <p:nvPr/>
        </p:nvSpPr>
        <p:spPr>
          <a:xfrm>
            <a:off x="492808" y="1637508"/>
            <a:ext cx="695268" cy="695268"/>
          </a:xfrm>
          <a:prstGeom prst="ellipse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타원 17"/>
          <p:cNvSpPr/>
          <p:nvPr/>
        </p:nvSpPr>
        <p:spPr>
          <a:xfrm rot="3497557">
            <a:off x="11671697" y="6307311"/>
            <a:ext cx="347634" cy="347634"/>
          </a:xfrm>
          <a:prstGeom prst="ellipse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모서리가 둥근 직사각형 7"/>
          <p:cNvSpPr/>
          <p:nvPr/>
        </p:nvSpPr>
        <p:spPr>
          <a:xfrm>
            <a:off x="683394" y="2375924"/>
            <a:ext cx="5236143" cy="3435654"/>
          </a:xfrm>
          <a:prstGeom prst="roundRect">
            <a:avLst>
              <a:gd name="adj" fmla="val 1323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12271" y="4899258"/>
            <a:ext cx="52072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400" b="1" dirty="0" smtClean="0">
                <a:solidFill>
                  <a:srgbClr val="FFC000"/>
                </a:solidFill>
              </a:rPr>
              <a:t>적극적 지원과 육성</a:t>
            </a:r>
            <a:endParaRPr lang="en-US" altLang="ko-KR" sz="4400" b="1" dirty="0" smtClean="0">
              <a:solidFill>
                <a:srgbClr val="FFC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55033" y="2829828"/>
            <a:ext cx="41099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ko-KR" altLang="en-US" sz="3200" dirty="0" smtClean="0"/>
              <a:t> 관광기본법 제정</a:t>
            </a:r>
            <a:endParaRPr lang="en-US" altLang="ko-KR" sz="3200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7051081" y="1643908"/>
            <a:ext cx="16914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800" dirty="0" smtClean="0">
                <a:latin typeface="Noto Sans CJK KR Light" panose="020B0300000000000000" pitchFamily="34" charset="-127"/>
                <a:ea typeface="Noto Sans CJK KR Light" panose="020B0300000000000000" pitchFamily="34" charset="-127"/>
              </a:rPr>
              <a:t>1980</a:t>
            </a:r>
            <a:r>
              <a:rPr lang="ko-KR" altLang="en-US" sz="2800" dirty="0" smtClean="0">
                <a:latin typeface="Noto Sans CJK KR Light" panose="020B0300000000000000" pitchFamily="34" charset="-127"/>
                <a:ea typeface="Noto Sans CJK KR Light" panose="020B0300000000000000" pitchFamily="34" charset="-127"/>
              </a:rPr>
              <a:t>년대</a:t>
            </a:r>
            <a:endParaRPr lang="ko-KR" altLang="en-US" sz="2800" dirty="0">
              <a:latin typeface="Noto Sans CJK KR Light" panose="020B0300000000000000" pitchFamily="34" charset="-127"/>
              <a:ea typeface="Noto Sans CJK KR Light" panose="020B0300000000000000" pitchFamily="34" charset="-127"/>
            </a:endParaRPr>
          </a:p>
        </p:txBody>
      </p:sp>
      <p:sp>
        <p:nvSpPr>
          <p:cNvPr id="15" name="타원 14"/>
          <p:cNvSpPr/>
          <p:nvPr/>
        </p:nvSpPr>
        <p:spPr>
          <a:xfrm>
            <a:off x="6709047" y="1502356"/>
            <a:ext cx="347634" cy="347634"/>
          </a:xfrm>
          <a:prstGeom prst="ellipse">
            <a:avLst/>
          </a:prstGeom>
          <a:solidFill>
            <a:srgbClr val="FFC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타원 19"/>
          <p:cNvSpPr/>
          <p:nvPr/>
        </p:nvSpPr>
        <p:spPr>
          <a:xfrm>
            <a:off x="6247111" y="1616653"/>
            <a:ext cx="695268" cy="695268"/>
          </a:xfrm>
          <a:prstGeom prst="ellipse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모서리가 둥근 직사각형 20"/>
          <p:cNvSpPr/>
          <p:nvPr/>
        </p:nvSpPr>
        <p:spPr>
          <a:xfrm>
            <a:off x="6437697" y="2355069"/>
            <a:ext cx="5236143" cy="3435654"/>
          </a:xfrm>
          <a:prstGeom prst="roundRect">
            <a:avLst>
              <a:gd name="adj" fmla="val 1323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399197" y="4984281"/>
            <a:ext cx="52954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b="1" dirty="0" smtClean="0">
                <a:solidFill>
                  <a:srgbClr val="FFC000"/>
                </a:solidFill>
              </a:rPr>
              <a:t>관광에 대한 인식 변화</a:t>
            </a:r>
            <a:endParaRPr lang="en-US" altLang="ko-KR" sz="4000" b="1" dirty="0" smtClean="0">
              <a:solidFill>
                <a:srgbClr val="FFC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574055" y="2808973"/>
            <a:ext cx="48126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 smtClean="0"/>
              <a:t>- 86 </a:t>
            </a:r>
            <a:r>
              <a:rPr lang="ko-KR" altLang="en-US" sz="3200" dirty="0" smtClean="0"/>
              <a:t>아시안게임</a:t>
            </a:r>
            <a:r>
              <a:rPr lang="en-US" altLang="ko-KR" sz="3200" dirty="0" smtClean="0"/>
              <a:t>, 88 </a:t>
            </a:r>
            <a:r>
              <a:rPr lang="ko-KR" altLang="en-US" sz="3200" dirty="0" smtClean="0"/>
              <a:t>올림픽 성공적 개최</a:t>
            </a:r>
            <a:endParaRPr lang="en-US" altLang="ko-KR" sz="3200" dirty="0" smtClean="0"/>
          </a:p>
          <a:p>
            <a:r>
              <a:rPr lang="en-US" altLang="ko-KR" sz="3200" dirty="0" smtClean="0"/>
              <a:t>- 89 </a:t>
            </a:r>
            <a:r>
              <a:rPr lang="ko-KR" altLang="en-US" sz="3200" dirty="0" smtClean="0"/>
              <a:t>해외여행전면자유화</a:t>
            </a:r>
            <a:endParaRPr lang="en-US" altLang="ko-KR" sz="3200" dirty="0" smtClean="0"/>
          </a:p>
        </p:txBody>
      </p:sp>
      <p:sp>
        <p:nvSpPr>
          <p:cNvPr id="19" name="타원 18"/>
          <p:cNvSpPr/>
          <p:nvPr/>
        </p:nvSpPr>
        <p:spPr>
          <a:xfrm rot="3497557">
            <a:off x="10940766" y="5655035"/>
            <a:ext cx="695268" cy="695268"/>
          </a:xfrm>
          <a:prstGeom prst="ellipse">
            <a:avLst/>
          </a:prstGeom>
          <a:solidFill>
            <a:srgbClr val="FFC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94272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36467" y="423684"/>
            <a:ext cx="529503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400" b="1" smtClean="0">
                <a:latin typeface="Noto Sans CJK KR Black" panose="020B0A00000000000000" pitchFamily="34" charset="-127"/>
                <a:ea typeface="Noto Sans CJK KR Black" panose="020B0A00000000000000" pitchFamily="34" charset="-127"/>
              </a:rPr>
              <a:t>해방 이후 한국 관광</a:t>
            </a:r>
            <a:endParaRPr lang="ko-KR" altLang="en-US" sz="4400" b="1" dirty="0">
              <a:latin typeface="Noto Sans CJK KR Black" panose="020B0A00000000000000" pitchFamily="34" charset="-127"/>
              <a:ea typeface="Noto Sans CJK KR Black" panose="020B0A00000000000000" pitchFamily="34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6778" y="1664763"/>
            <a:ext cx="16914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800" dirty="0" smtClean="0">
                <a:latin typeface="Noto Sans CJK KR Light" panose="020B0300000000000000" pitchFamily="34" charset="-127"/>
                <a:ea typeface="Noto Sans CJK KR Light" panose="020B0300000000000000" pitchFamily="34" charset="-127"/>
              </a:rPr>
              <a:t>1990</a:t>
            </a:r>
            <a:r>
              <a:rPr lang="ko-KR" altLang="en-US" sz="2800" dirty="0" smtClean="0">
                <a:latin typeface="Noto Sans CJK KR Light" panose="020B0300000000000000" pitchFamily="34" charset="-127"/>
                <a:ea typeface="Noto Sans CJK KR Light" panose="020B0300000000000000" pitchFamily="34" charset="-127"/>
              </a:rPr>
              <a:t>년대</a:t>
            </a:r>
            <a:endParaRPr lang="ko-KR" altLang="en-US" sz="2800" dirty="0">
              <a:latin typeface="Noto Sans CJK KR Light" panose="020B0300000000000000" pitchFamily="34" charset="-127"/>
              <a:ea typeface="Noto Sans CJK KR Light" panose="020B0300000000000000" pitchFamily="34" charset="-127"/>
            </a:endParaRPr>
          </a:p>
        </p:txBody>
      </p:sp>
      <p:sp>
        <p:nvSpPr>
          <p:cNvPr id="16" name="타원 15"/>
          <p:cNvSpPr/>
          <p:nvPr/>
        </p:nvSpPr>
        <p:spPr>
          <a:xfrm>
            <a:off x="954744" y="1523211"/>
            <a:ext cx="347634" cy="347634"/>
          </a:xfrm>
          <a:prstGeom prst="ellipse">
            <a:avLst/>
          </a:prstGeom>
          <a:solidFill>
            <a:srgbClr val="FFC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타원 16"/>
          <p:cNvSpPr/>
          <p:nvPr/>
        </p:nvSpPr>
        <p:spPr>
          <a:xfrm>
            <a:off x="492808" y="1637508"/>
            <a:ext cx="695268" cy="695268"/>
          </a:xfrm>
          <a:prstGeom prst="ellipse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타원 17"/>
          <p:cNvSpPr/>
          <p:nvPr/>
        </p:nvSpPr>
        <p:spPr>
          <a:xfrm rot="3497557">
            <a:off x="11671697" y="6307311"/>
            <a:ext cx="347634" cy="347634"/>
          </a:xfrm>
          <a:prstGeom prst="ellipse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모서리가 둥근 직사각형 7"/>
          <p:cNvSpPr/>
          <p:nvPr/>
        </p:nvSpPr>
        <p:spPr>
          <a:xfrm>
            <a:off x="683394" y="2375924"/>
            <a:ext cx="5236143" cy="3435654"/>
          </a:xfrm>
          <a:prstGeom prst="roundRect">
            <a:avLst>
              <a:gd name="adj" fmla="val 1323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155033" y="2829828"/>
            <a:ext cx="41099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 smtClean="0"/>
              <a:t>- </a:t>
            </a:r>
            <a:r>
              <a:rPr lang="ko-KR" altLang="en-US" sz="3200" dirty="0" smtClean="0"/>
              <a:t>지역별 관광 개발</a:t>
            </a:r>
            <a:endParaRPr lang="en-US" altLang="ko-KR" sz="3200" dirty="0" smtClean="0"/>
          </a:p>
          <a:p>
            <a:r>
              <a:rPr lang="en-US" altLang="ko-KR" sz="3200" dirty="0" smtClean="0"/>
              <a:t>- </a:t>
            </a:r>
            <a:r>
              <a:rPr lang="ko-KR" altLang="en-US" sz="3200" dirty="0" smtClean="0"/>
              <a:t>관광 관련 규제 완화 및 절차 간소화</a:t>
            </a:r>
            <a:endParaRPr lang="en-US" altLang="ko-KR" sz="3200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7051081" y="1643908"/>
            <a:ext cx="16914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800" dirty="0" smtClean="0">
                <a:latin typeface="Noto Sans CJK KR Light" panose="020B0300000000000000" pitchFamily="34" charset="-127"/>
                <a:ea typeface="Noto Sans CJK KR Light" panose="020B0300000000000000" pitchFamily="34" charset="-127"/>
              </a:rPr>
              <a:t>2000</a:t>
            </a:r>
            <a:r>
              <a:rPr lang="ko-KR" altLang="en-US" sz="2800" dirty="0" smtClean="0">
                <a:latin typeface="Noto Sans CJK KR Light" panose="020B0300000000000000" pitchFamily="34" charset="-127"/>
                <a:ea typeface="Noto Sans CJK KR Light" panose="020B0300000000000000" pitchFamily="34" charset="-127"/>
              </a:rPr>
              <a:t>년대</a:t>
            </a:r>
            <a:endParaRPr lang="ko-KR" altLang="en-US" sz="2800" dirty="0">
              <a:latin typeface="Noto Sans CJK KR Light" panose="020B0300000000000000" pitchFamily="34" charset="-127"/>
              <a:ea typeface="Noto Sans CJK KR Light" panose="020B0300000000000000" pitchFamily="34" charset="-127"/>
            </a:endParaRPr>
          </a:p>
        </p:txBody>
      </p:sp>
      <p:sp>
        <p:nvSpPr>
          <p:cNvPr id="15" name="타원 14"/>
          <p:cNvSpPr/>
          <p:nvPr/>
        </p:nvSpPr>
        <p:spPr>
          <a:xfrm>
            <a:off x="6709047" y="1502356"/>
            <a:ext cx="347634" cy="347634"/>
          </a:xfrm>
          <a:prstGeom prst="ellipse">
            <a:avLst/>
          </a:prstGeom>
          <a:solidFill>
            <a:srgbClr val="FFC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타원 19"/>
          <p:cNvSpPr/>
          <p:nvPr/>
        </p:nvSpPr>
        <p:spPr>
          <a:xfrm>
            <a:off x="6247111" y="1616653"/>
            <a:ext cx="695268" cy="695268"/>
          </a:xfrm>
          <a:prstGeom prst="ellipse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모서리가 둥근 직사각형 20"/>
          <p:cNvSpPr/>
          <p:nvPr/>
        </p:nvSpPr>
        <p:spPr>
          <a:xfrm>
            <a:off x="6437697" y="2355069"/>
            <a:ext cx="5236143" cy="3435654"/>
          </a:xfrm>
          <a:prstGeom prst="roundRect">
            <a:avLst>
              <a:gd name="adj" fmla="val 1323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930191" y="3116981"/>
            <a:ext cx="42062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 smtClean="0"/>
              <a:t>- </a:t>
            </a:r>
            <a:r>
              <a:rPr lang="ko-KR" altLang="en-US" sz="3200" dirty="0" smtClean="0"/>
              <a:t>한류</a:t>
            </a:r>
            <a:endParaRPr lang="en-US" altLang="ko-KR" sz="3200" dirty="0" smtClean="0"/>
          </a:p>
          <a:p>
            <a:r>
              <a:rPr lang="en-US" altLang="ko-KR" sz="3200" dirty="0" smtClean="0"/>
              <a:t>- 2007 </a:t>
            </a:r>
            <a:r>
              <a:rPr lang="ko-KR" altLang="en-US" sz="3200" dirty="0" err="1" smtClean="0"/>
              <a:t>넛크레커</a:t>
            </a:r>
            <a:r>
              <a:rPr lang="ko-KR" altLang="en-US" sz="3200" dirty="0" smtClean="0"/>
              <a:t> 현상</a:t>
            </a:r>
            <a:endParaRPr lang="en-US" altLang="ko-KR" sz="3200" dirty="0" smtClean="0"/>
          </a:p>
        </p:txBody>
      </p:sp>
      <p:sp>
        <p:nvSpPr>
          <p:cNvPr id="19" name="타원 18"/>
          <p:cNvSpPr/>
          <p:nvPr/>
        </p:nvSpPr>
        <p:spPr>
          <a:xfrm rot="3497557">
            <a:off x="10940766" y="5655035"/>
            <a:ext cx="695268" cy="695268"/>
          </a:xfrm>
          <a:prstGeom prst="ellipse">
            <a:avLst/>
          </a:prstGeom>
          <a:solidFill>
            <a:srgbClr val="FFC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94272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36467" y="423684"/>
            <a:ext cx="529503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400" b="1" smtClean="0">
                <a:latin typeface="Noto Sans CJK KR Black" panose="020B0A00000000000000" pitchFamily="34" charset="-127"/>
                <a:ea typeface="Noto Sans CJK KR Black" panose="020B0A00000000000000" pitchFamily="34" charset="-127"/>
              </a:rPr>
              <a:t>해방 이후 한국 관광</a:t>
            </a:r>
            <a:endParaRPr lang="ko-KR" altLang="en-US" sz="4400" b="1" dirty="0">
              <a:latin typeface="Noto Sans CJK KR Black" panose="020B0A00000000000000" pitchFamily="34" charset="-127"/>
              <a:ea typeface="Noto Sans CJK KR Black" panose="020B0A00000000000000" pitchFamily="34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6778" y="1664763"/>
            <a:ext cx="16914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800" dirty="0" smtClean="0">
                <a:latin typeface="Noto Sans CJK KR Light" panose="020B0300000000000000" pitchFamily="34" charset="-127"/>
                <a:ea typeface="Noto Sans CJK KR Light" panose="020B0300000000000000" pitchFamily="34" charset="-127"/>
              </a:rPr>
              <a:t>2010</a:t>
            </a:r>
            <a:r>
              <a:rPr lang="ko-KR" altLang="en-US" sz="2800" dirty="0" smtClean="0">
                <a:latin typeface="Noto Sans CJK KR Light" panose="020B0300000000000000" pitchFamily="34" charset="-127"/>
                <a:ea typeface="Noto Sans CJK KR Light" panose="020B0300000000000000" pitchFamily="34" charset="-127"/>
              </a:rPr>
              <a:t>년대</a:t>
            </a:r>
            <a:endParaRPr lang="ko-KR" altLang="en-US" sz="2800" dirty="0">
              <a:latin typeface="Noto Sans CJK KR Light" panose="020B0300000000000000" pitchFamily="34" charset="-127"/>
              <a:ea typeface="Noto Sans CJK KR Light" panose="020B0300000000000000" pitchFamily="34" charset="-127"/>
            </a:endParaRPr>
          </a:p>
        </p:txBody>
      </p:sp>
      <p:sp>
        <p:nvSpPr>
          <p:cNvPr id="16" name="타원 15"/>
          <p:cNvSpPr/>
          <p:nvPr/>
        </p:nvSpPr>
        <p:spPr>
          <a:xfrm>
            <a:off x="954744" y="1523211"/>
            <a:ext cx="347634" cy="347634"/>
          </a:xfrm>
          <a:prstGeom prst="ellipse">
            <a:avLst/>
          </a:prstGeom>
          <a:solidFill>
            <a:srgbClr val="FFC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타원 16"/>
          <p:cNvSpPr/>
          <p:nvPr/>
        </p:nvSpPr>
        <p:spPr>
          <a:xfrm>
            <a:off x="492808" y="1637508"/>
            <a:ext cx="695268" cy="695268"/>
          </a:xfrm>
          <a:prstGeom prst="ellipse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타원 17"/>
          <p:cNvSpPr/>
          <p:nvPr/>
        </p:nvSpPr>
        <p:spPr>
          <a:xfrm rot="3497557">
            <a:off x="11671697" y="6307311"/>
            <a:ext cx="347634" cy="347634"/>
          </a:xfrm>
          <a:prstGeom prst="ellipse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모서리가 둥근 직사각형 7"/>
          <p:cNvSpPr/>
          <p:nvPr/>
        </p:nvSpPr>
        <p:spPr>
          <a:xfrm>
            <a:off x="683394" y="2375924"/>
            <a:ext cx="10886172" cy="3435654"/>
          </a:xfrm>
          <a:prstGeom prst="roundRect">
            <a:avLst>
              <a:gd name="adj" fmla="val 1323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549657" y="4841507"/>
            <a:ext cx="64007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400" b="1" dirty="0" smtClean="0">
                <a:solidFill>
                  <a:srgbClr val="FFC000"/>
                </a:solidFill>
              </a:rPr>
              <a:t>관광 인프라 확충</a:t>
            </a:r>
            <a:endParaRPr lang="en-US" altLang="ko-KR" sz="4400" b="1" dirty="0" smtClean="0">
              <a:solidFill>
                <a:srgbClr val="FFC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97783" y="2829828"/>
            <a:ext cx="41099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 smtClean="0"/>
              <a:t>- </a:t>
            </a:r>
            <a:r>
              <a:rPr lang="ko-KR" altLang="en-US" sz="3200" dirty="0" smtClean="0"/>
              <a:t>융합</a:t>
            </a:r>
            <a:r>
              <a:rPr lang="en-US" altLang="ko-KR" sz="3200" dirty="0" smtClean="0"/>
              <a:t>, </a:t>
            </a:r>
            <a:r>
              <a:rPr lang="ko-KR" altLang="en-US" sz="3200" dirty="0" smtClean="0"/>
              <a:t>복합 산업</a:t>
            </a:r>
            <a:endParaRPr lang="en-US" altLang="ko-KR" sz="3200" dirty="0" smtClean="0"/>
          </a:p>
          <a:p>
            <a:r>
              <a:rPr lang="en-US" altLang="ko-KR" sz="3200" dirty="0" smtClean="0"/>
              <a:t>- </a:t>
            </a:r>
            <a:r>
              <a:rPr lang="ko-KR" altLang="en-US" sz="3200" dirty="0" smtClean="0"/>
              <a:t>고부가가치산업</a:t>
            </a:r>
            <a:endParaRPr lang="en-US" altLang="ko-KR" sz="3200" dirty="0" smtClean="0"/>
          </a:p>
        </p:txBody>
      </p:sp>
      <p:sp>
        <p:nvSpPr>
          <p:cNvPr id="19" name="타원 18"/>
          <p:cNvSpPr/>
          <p:nvPr/>
        </p:nvSpPr>
        <p:spPr>
          <a:xfrm rot="3497557">
            <a:off x="10940766" y="5655035"/>
            <a:ext cx="695268" cy="695268"/>
          </a:xfrm>
          <a:prstGeom prst="ellipse">
            <a:avLst/>
          </a:prstGeom>
          <a:solidFill>
            <a:srgbClr val="FFC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94272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53623" y="375558"/>
            <a:ext cx="69878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400" b="1" smtClean="0">
                <a:latin typeface="Noto Sans CJK KR Black" panose="020B0A00000000000000" pitchFamily="34" charset="-127"/>
                <a:ea typeface="Noto Sans CJK KR Black" panose="020B0A00000000000000" pitchFamily="34" charset="-127"/>
              </a:rPr>
              <a:t>연도별 외래관광객 입국 </a:t>
            </a:r>
            <a:r>
              <a:rPr lang="ko-KR" altLang="en-US" sz="4400" b="1" dirty="0" smtClean="0">
                <a:latin typeface="Noto Sans CJK KR Black" panose="020B0A00000000000000" pitchFamily="34" charset="-127"/>
                <a:ea typeface="Noto Sans CJK KR Black" panose="020B0A00000000000000" pitchFamily="34" charset="-127"/>
              </a:rPr>
              <a:t>수</a:t>
            </a:r>
            <a:endParaRPr lang="en-US" altLang="ko-KR" sz="4400" b="1" dirty="0" smtClean="0">
              <a:latin typeface="Noto Sans CJK KR Black" panose="020B0A00000000000000" pitchFamily="34" charset="-127"/>
              <a:ea typeface="Noto Sans CJK KR Black" panose="020B0A00000000000000" pitchFamily="34" charset="-127"/>
            </a:endParaRPr>
          </a:p>
        </p:txBody>
      </p:sp>
      <p:sp>
        <p:nvSpPr>
          <p:cNvPr id="16" name="타원 15"/>
          <p:cNvSpPr/>
          <p:nvPr/>
        </p:nvSpPr>
        <p:spPr>
          <a:xfrm>
            <a:off x="954744" y="1523211"/>
            <a:ext cx="347634" cy="347634"/>
          </a:xfrm>
          <a:prstGeom prst="ellipse">
            <a:avLst/>
          </a:prstGeom>
          <a:solidFill>
            <a:srgbClr val="FFC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타원 16"/>
          <p:cNvSpPr/>
          <p:nvPr/>
        </p:nvSpPr>
        <p:spPr>
          <a:xfrm>
            <a:off x="492808" y="1637508"/>
            <a:ext cx="695268" cy="695268"/>
          </a:xfrm>
          <a:prstGeom prst="ellipse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타원 17"/>
          <p:cNvSpPr/>
          <p:nvPr/>
        </p:nvSpPr>
        <p:spPr>
          <a:xfrm rot="3497557">
            <a:off x="11671697" y="6307311"/>
            <a:ext cx="347634" cy="347634"/>
          </a:xfrm>
          <a:prstGeom prst="ellipse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타원 18"/>
          <p:cNvSpPr/>
          <p:nvPr/>
        </p:nvSpPr>
        <p:spPr>
          <a:xfrm rot="3497557">
            <a:off x="10940766" y="5655035"/>
            <a:ext cx="695268" cy="695268"/>
          </a:xfrm>
          <a:prstGeom prst="ellipse">
            <a:avLst/>
          </a:prstGeom>
          <a:solidFill>
            <a:srgbClr val="FFC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8" name="차트 7"/>
          <p:cNvGraphicFramePr/>
          <p:nvPr>
            <p:extLst>
              <p:ext uri="{D42A27DB-BD31-4B8C-83A1-F6EECF244321}">
                <p14:modId xmlns="" xmlns:p14="http://schemas.microsoft.com/office/powerpoint/2010/main" val="3344826175"/>
              </p:ext>
            </p:extLst>
          </p:nvPr>
        </p:nvGraphicFramePr>
        <p:xfrm>
          <a:off x="1518023" y="1441241"/>
          <a:ext cx="9155953" cy="40136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887571" y="5755907"/>
            <a:ext cx="64007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400" b="1" dirty="0" smtClean="0">
                <a:solidFill>
                  <a:srgbClr val="FFC000"/>
                </a:solidFill>
              </a:rPr>
              <a:t>외래관광객 수 상승</a:t>
            </a:r>
            <a:endParaRPr lang="en-US" altLang="ko-KR" sz="4400" b="1" dirty="0" smtClean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4272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53623" y="375558"/>
            <a:ext cx="698781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400" b="1" dirty="0" smtClean="0">
                <a:latin typeface="Noto Sans CJK KR Black" panose="020B0A00000000000000" pitchFamily="34" charset="-127"/>
                <a:ea typeface="Noto Sans CJK KR Black" panose="020B0A00000000000000" pitchFamily="34" charset="-127"/>
              </a:rPr>
              <a:t>연도별 국내관광객 출국 수</a:t>
            </a:r>
            <a:endParaRPr lang="en-US" altLang="ko-KR" sz="4400" b="1" dirty="0" smtClean="0">
              <a:latin typeface="Noto Sans CJK KR Black" panose="020B0A00000000000000" pitchFamily="34" charset="-127"/>
              <a:ea typeface="Noto Sans CJK KR Black" panose="020B0A00000000000000" pitchFamily="34" charset="-127"/>
            </a:endParaRPr>
          </a:p>
        </p:txBody>
      </p:sp>
      <p:sp>
        <p:nvSpPr>
          <p:cNvPr id="16" name="타원 15"/>
          <p:cNvSpPr/>
          <p:nvPr/>
        </p:nvSpPr>
        <p:spPr>
          <a:xfrm>
            <a:off x="954744" y="1523211"/>
            <a:ext cx="347634" cy="347634"/>
          </a:xfrm>
          <a:prstGeom prst="ellipse">
            <a:avLst/>
          </a:prstGeom>
          <a:solidFill>
            <a:srgbClr val="FFC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타원 16"/>
          <p:cNvSpPr/>
          <p:nvPr/>
        </p:nvSpPr>
        <p:spPr>
          <a:xfrm>
            <a:off x="492808" y="1637508"/>
            <a:ext cx="695268" cy="695268"/>
          </a:xfrm>
          <a:prstGeom prst="ellipse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타원 17"/>
          <p:cNvSpPr/>
          <p:nvPr/>
        </p:nvSpPr>
        <p:spPr>
          <a:xfrm rot="3497557">
            <a:off x="11671697" y="6307311"/>
            <a:ext cx="347634" cy="347634"/>
          </a:xfrm>
          <a:prstGeom prst="ellipse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타원 18"/>
          <p:cNvSpPr/>
          <p:nvPr/>
        </p:nvSpPr>
        <p:spPr>
          <a:xfrm rot="3497557">
            <a:off x="10940766" y="5655035"/>
            <a:ext cx="695268" cy="695268"/>
          </a:xfrm>
          <a:prstGeom prst="ellipse">
            <a:avLst/>
          </a:prstGeom>
          <a:solidFill>
            <a:srgbClr val="FFC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8" name="차트 7"/>
          <p:cNvGraphicFramePr/>
          <p:nvPr>
            <p:extLst>
              <p:ext uri="{D42A27DB-BD31-4B8C-83A1-F6EECF244321}">
                <p14:modId xmlns="" xmlns:p14="http://schemas.microsoft.com/office/powerpoint/2010/main" val="3344826175"/>
              </p:ext>
            </p:extLst>
          </p:nvPr>
        </p:nvGraphicFramePr>
        <p:xfrm>
          <a:off x="1518023" y="1441241"/>
          <a:ext cx="9155953" cy="40136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887571" y="5755907"/>
            <a:ext cx="64007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 smtClean="0">
                <a:solidFill>
                  <a:srgbClr val="FFC000"/>
                </a:solidFill>
              </a:rPr>
              <a:t>1989</a:t>
            </a:r>
            <a:r>
              <a:rPr lang="ko-KR" altLang="en-US" sz="4400" b="1" dirty="0" smtClean="0">
                <a:solidFill>
                  <a:srgbClr val="FFC000"/>
                </a:solidFill>
              </a:rPr>
              <a:t>년도</a:t>
            </a:r>
            <a:r>
              <a:rPr lang="en-US" altLang="ko-KR" sz="4400" b="1" dirty="0" smtClean="0">
                <a:solidFill>
                  <a:srgbClr val="FFC000"/>
                </a:solidFill>
              </a:rPr>
              <a:t> </a:t>
            </a:r>
            <a:r>
              <a:rPr lang="ko-KR" altLang="en-US" sz="4400" b="1" dirty="0" smtClean="0">
                <a:solidFill>
                  <a:srgbClr val="FFC000"/>
                </a:solidFill>
              </a:rPr>
              <a:t>이후 상승</a:t>
            </a:r>
            <a:endParaRPr lang="en-US" altLang="ko-KR" sz="4400" b="1" dirty="0" smtClean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4272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85623" y="548808"/>
            <a:ext cx="396775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400" b="1" dirty="0" smtClean="0">
                <a:latin typeface="Noto Sans CJK KR Black" panose="020B0A00000000000000" pitchFamily="34" charset="-127"/>
                <a:ea typeface="Noto Sans CJK KR Black" panose="020B0A00000000000000" pitchFamily="34" charset="-127"/>
              </a:rPr>
              <a:t>한국 관광 현황</a:t>
            </a:r>
            <a:endParaRPr lang="ko-KR" altLang="en-US" sz="4400" b="1" dirty="0">
              <a:latin typeface="Noto Sans CJK KR Black" panose="020B0A00000000000000" pitchFamily="34" charset="-127"/>
              <a:ea typeface="Noto Sans CJK KR Black" panose="020B0A00000000000000" pitchFamily="34" charset="-127"/>
            </a:endParaRPr>
          </a:p>
        </p:txBody>
      </p:sp>
      <p:sp>
        <p:nvSpPr>
          <p:cNvPr id="30" name="타원 29"/>
          <p:cNvSpPr/>
          <p:nvPr/>
        </p:nvSpPr>
        <p:spPr>
          <a:xfrm>
            <a:off x="787774" y="3030605"/>
            <a:ext cx="468000" cy="468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직사각형 1"/>
          <p:cNvSpPr/>
          <p:nvPr/>
        </p:nvSpPr>
        <p:spPr>
          <a:xfrm>
            <a:off x="1354790" y="3030605"/>
            <a:ext cx="4598894" cy="5749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ko-KR" altLang="en-US" sz="2400" dirty="0" err="1" smtClean="0">
                <a:latin typeface="Noto Sans CJK KR Thin" panose="020B0200000000000000" pitchFamily="34" charset="-127"/>
                <a:ea typeface="Noto Sans CJK KR Thin" panose="020B0200000000000000" pitchFamily="34" charset="-127"/>
              </a:rPr>
              <a:t>체류형</a:t>
            </a:r>
            <a:r>
              <a:rPr lang="ko-KR" altLang="en-US" sz="2400" dirty="0" smtClean="0">
                <a:latin typeface="Noto Sans CJK KR Thin" panose="020B0200000000000000" pitchFamily="34" charset="-127"/>
                <a:ea typeface="Noto Sans CJK KR Thin" panose="020B0200000000000000" pitchFamily="34" charset="-127"/>
              </a:rPr>
              <a:t> 관광 </a:t>
            </a:r>
            <a:r>
              <a:rPr lang="en-US" altLang="ko-KR" sz="2400" dirty="0" smtClean="0">
                <a:latin typeface="Noto Sans CJK KR Thin" panose="020B0200000000000000" pitchFamily="34" charset="-127"/>
                <a:ea typeface="Noto Sans CJK KR Thin" panose="020B0200000000000000" pitchFamily="34" charset="-127"/>
              </a:rPr>
              <a:t>&lt; </a:t>
            </a:r>
            <a:r>
              <a:rPr lang="ko-KR" altLang="en-US" sz="2400" dirty="0" smtClean="0">
                <a:latin typeface="Noto Sans CJK KR Thin" panose="020B0200000000000000" pitchFamily="34" charset="-127"/>
                <a:ea typeface="Noto Sans CJK KR Thin" panose="020B0200000000000000" pitchFamily="34" charset="-127"/>
              </a:rPr>
              <a:t>쇼핑 위주 관광</a:t>
            </a:r>
            <a:endParaRPr lang="en-US" altLang="ko-KR" sz="2400" dirty="0">
              <a:latin typeface="Noto Sans CJK KR Thin" panose="020B0200000000000000" pitchFamily="34" charset="-127"/>
              <a:ea typeface="Noto Sans CJK KR Thin" panose="020B0200000000000000" pitchFamily="34" charset="-127"/>
            </a:endParaRPr>
          </a:p>
        </p:txBody>
      </p:sp>
      <p:sp>
        <p:nvSpPr>
          <p:cNvPr id="31" name="타원 30"/>
          <p:cNvSpPr/>
          <p:nvPr/>
        </p:nvSpPr>
        <p:spPr>
          <a:xfrm>
            <a:off x="787774" y="4460818"/>
            <a:ext cx="468000" cy="468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직사각형 36"/>
          <p:cNvSpPr/>
          <p:nvPr/>
        </p:nvSpPr>
        <p:spPr>
          <a:xfrm>
            <a:off x="1354790" y="4467153"/>
            <a:ext cx="4598894" cy="5749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ko-KR" altLang="en-US" sz="2400" dirty="0" smtClean="0">
                <a:latin typeface="Noto Sans CJK KR Thin" panose="020B0200000000000000" pitchFamily="34" charset="-127"/>
                <a:ea typeface="Noto Sans CJK KR Thin" panose="020B0200000000000000" pitchFamily="34" charset="-127"/>
              </a:rPr>
              <a:t>수도권 위주의 관광</a:t>
            </a:r>
            <a:endParaRPr lang="en-US" altLang="ko-KR" sz="2400" dirty="0">
              <a:latin typeface="Noto Sans CJK KR Thin" panose="020B0200000000000000" pitchFamily="34" charset="-127"/>
              <a:ea typeface="Noto Sans CJK KR Thin" panose="020B0200000000000000" pitchFamily="34" charset="-127"/>
            </a:endParaRPr>
          </a:p>
        </p:txBody>
      </p:sp>
      <p:sp>
        <p:nvSpPr>
          <p:cNvPr id="32" name="타원 31"/>
          <p:cNvSpPr/>
          <p:nvPr/>
        </p:nvSpPr>
        <p:spPr>
          <a:xfrm>
            <a:off x="6572558" y="3144540"/>
            <a:ext cx="468000" cy="468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직사각형 37"/>
          <p:cNvSpPr/>
          <p:nvPr/>
        </p:nvSpPr>
        <p:spPr>
          <a:xfrm>
            <a:off x="7139574" y="3150875"/>
            <a:ext cx="4598894" cy="5749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ko-KR" altLang="en-US" sz="2400" dirty="0" smtClean="0">
                <a:latin typeface="Noto Sans CJK KR Thin" panose="020B0200000000000000" pitchFamily="34" charset="-127"/>
                <a:ea typeface="Noto Sans CJK KR Thin" panose="020B0200000000000000" pitchFamily="34" charset="-127"/>
              </a:rPr>
              <a:t>대한민국 국민의 해외여행 선호</a:t>
            </a:r>
            <a:endParaRPr lang="en-US" altLang="ko-KR" sz="2400" dirty="0">
              <a:latin typeface="Noto Sans CJK KR Thin" panose="020B0200000000000000" pitchFamily="34" charset="-127"/>
              <a:ea typeface="Noto Sans CJK KR Thin" panose="020B0200000000000000" pitchFamily="34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99049" y="2146009"/>
            <a:ext cx="28103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200" dirty="0" smtClean="0">
                <a:latin typeface="Noto Sans CJK KR Light" panose="020B0300000000000000" pitchFamily="34" charset="-127"/>
                <a:ea typeface="Noto Sans CJK KR Light" panose="020B0300000000000000" pitchFamily="34" charset="-127"/>
              </a:rPr>
              <a:t>&lt;</a:t>
            </a:r>
            <a:r>
              <a:rPr lang="ko-KR" altLang="en-US" sz="3200" dirty="0" smtClean="0">
                <a:latin typeface="Noto Sans CJK KR Light" panose="020B0300000000000000" pitchFamily="34" charset="-127"/>
                <a:ea typeface="Noto Sans CJK KR Light" panose="020B0300000000000000" pitchFamily="34" charset="-127"/>
              </a:rPr>
              <a:t>외래관광객</a:t>
            </a:r>
            <a:r>
              <a:rPr lang="en-US" altLang="ko-KR" sz="3200" dirty="0" smtClean="0">
                <a:latin typeface="Noto Sans CJK KR Light" panose="020B0300000000000000" pitchFamily="34" charset="-127"/>
                <a:ea typeface="Noto Sans CJK KR Light" panose="020B0300000000000000" pitchFamily="34" charset="-127"/>
              </a:rPr>
              <a:t>&gt;</a:t>
            </a:r>
            <a:endParaRPr lang="ko-KR" altLang="en-US" sz="3200" dirty="0">
              <a:latin typeface="Noto Sans CJK KR Light" panose="020B0300000000000000" pitchFamily="34" charset="-127"/>
              <a:ea typeface="Noto Sans CJK KR Light" panose="020B0300000000000000" pitchFamily="34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97263" y="2146009"/>
            <a:ext cx="32207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200" dirty="0" smtClean="0">
                <a:latin typeface="Noto Sans CJK KR Light" panose="020B0300000000000000" pitchFamily="34" charset="-127"/>
                <a:ea typeface="Noto Sans CJK KR Light" panose="020B0300000000000000" pitchFamily="34" charset="-127"/>
              </a:rPr>
              <a:t>&lt;</a:t>
            </a:r>
            <a:r>
              <a:rPr lang="ko-KR" altLang="en-US" sz="3200" dirty="0" smtClean="0">
                <a:latin typeface="Noto Sans CJK KR Light" panose="020B0300000000000000" pitchFamily="34" charset="-127"/>
                <a:ea typeface="Noto Sans CJK KR Light" panose="020B0300000000000000" pitchFamily="34" charset="-127"/>
              </a:rPr>
              <a:t>내국인관광객</a:t>
            </a:r>
            <a:r>
              <a:rPr lang="en-US" altLang="ko-KR" sz="3200" dirty="0" smtClean="0">
                <a:latin typeface="Noto Sans CJK KR Light" panose="020B0300000000000000" pitchFamily="34" charset="-127"/>
                <a:ea typeface="Noto Sans CJK KR Light" panose="020B0300000000000000" pitchFamily="34" charset="-127"/>
              </a:rPr>
              <a:t>&gt;</a:t>
            </a:r>
            <a:endParaRPr lang="ko-KR" altLang="en-US" sz="3200" dirty="0">
              <a:latin typeface="Noto Sans CJK KR Light" panose="020B0300000000000000" pitchFamily="34" charset="-127"/>
              <a:ea typeface="Noto Sans CJK KR Light" panose="020B0300000000000000" pitchFamily="34" charset="-127"/>
            </a:endParaRPr>
          </a:p>
        </p:txBody>
      </p:sp>
      <p:sp>
        <p:nvSpPr>
          <p:cNvPr id="18" name="타원 17"/>
          <p:cNvSpPr/>
          <p:nvPr/>
        </p:nvSpPr>
        <p:spPr>
          <a:xfrm>
            <a:off x="787774" y="5675991"/>
            <a:ext cx="468000" cy="468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/>
          <p:cNvSpPr/>
          <p:nvPr/>
        </p:nvSpPr>
        <p:spPr>
          <a:xfrm>
            <a:off x="1354790" y="5682326"/>
            <a:ext cx="4598894" cy="5749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ko-KR" altLang="en-US" sz="2400" dirty="0" smtClean="0">
                <a:latin typeface="Noto Sans CJK KR Thin" panose="020B0200000000000000" pitchFamily="34" charset="-127"/>
                <a:ea typeface="Noto Sans CJK KR Thin" panose="020B0200000000000000" pitchFamily="34" charset="-127"/>
              </a:rPr>
              <a:t>여행 일수 증가</a:t>
            </a:r>
            <a:endParaRPr lang="en-US" altLang="ko-KR" sz="2400" dirty="0">
              <a:latin typeface="Noto Sans CJK KR Thin" panose="020B0200000000000000" pitchFamily="34" charset="-127"/>
              <a:ea typeface="Noto Sans CJK KR Thin" panose="020B0200000000000000" pitchFamily="34" charset="-127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7120322" y="4467153"/>
            <a:ext cx="4598894" cy="5749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en-US" altLang="ko-KR" sz="2400" dirty="0">
              <a:latin typeface="Noto Sans CJK KR Thin" panose="020B0200000000000000" pitchFamily="34" charset="-127"/>
              <a:ea typeface="Noto Sans CJK KR Thin" panose="020B0200000000000000" pitchFamily="34" charset="-127"/>
            </a:endParaRPr>
          </a:p>
        </p:txBody>
      </p:sp>
      <p:sp>
        <p:nvSpPr>
          <p:cNvPr id="22" name="타원 21"/>
          <p:cNvSpPr/>
          <p:nvPr/>
        </p:nvSpPr>
        <p:spPr>
          <a:xfrm>
            <a:off x="6572557" y="4460818"/>
            <a:ext cx="468000" cy="468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/>
          <p:cNvSpPr/>
          <p:nvPr/>
        </p:nvSpPr>
        <p:spPr>
          <a:xfrm>
            <a:off x="7139573" y="4467153"/>
            <a:ext cx="4598894" cy="5749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ko-KR" altLang="en-US" sz="2400" dirty="0" smtClean="0">
                <a:latin typeface="Noto Sans CJK KR Thin" panose="020B0200000000000000" pitchFamily="34" charset="-127"/>
                <a:ea typeface="Noto Sans CJK KR Thin" panose="020B0200000000000000" pitchFamily="34" charset="-127"/>
              </a:rPr>
              <a:t>여행 일수 증가</a:t>
            </a:r>
            <a:endParaRPr lang="en-US" altLang="ko-KR" sz="2400" dirty="0">
              <a:latin typeface="Noto Sans CJK KR Thin" panose="020B0200000000000000" pitchFamily="34" charset="-127"/>
              <a:ea typeface="Noto Sans CJK KR Thin" panose="020B0200000000000000" pitchFamily="34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4873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238</Words>
  <Application>Microsoft Office PowerPoint</Application>
  <PresentationFormat>사용자 지정</PresentationFormat>
  <Paragraphs>80</Paragraphs>
  <Slides>16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17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조경은</dc:creator>
  <cp:lastModifiedBy>Windows User</cp:lastModifiedBy>
  <cp:revision>34</cp:revision>
  <dcterms:created xsi:type="dcterms:W3CDTF">2018-11-08T08:27:11Z</dcterms:created>
  <dcterms:modified xsi:type="dcterms:W3CDTF">2019-05-21T00:23:06Z</dcterms:modified>
</cp:coreProperties>
</file>