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7" r:id="rId5"/>
  </p:sldMasterIdLst>
  <p:notesMasterIdLst>
    <p:notesMasterId r:id="rId69"/>
  </p:notesMasterIdLst>
  <p:sldIdLst>
    <p:sldId id="256" r:id="rId6"/>
    <p:sldId id="257" r:id="rId7"/>
    <p:sldId id="259" r:id="rId8"/>
    <p:sldId id="258" r:id="rId9"/>
    <p:sldId id="268" r:id="rId10"/>
    <p:sldId id="260" r:id="rId11"/>
    <p:sldId id="261" r:id="rId12"/>
    <p:sldId id="262" r:id="rId13"/>
    <p:sldId id="263" r:id="rId14"/>
    <p:sldId id="264" r:id="rId15"/>
    <p:sldId id="269" r:id="rId16"/>
    <p:sldId id="270" r:id="rId17"/>
    <p:sldId id="271" r:id="rId18"/>
    <p:sldId id="272" r:id="rId19"/>
    <p:sldId id="273" r:id="rId20"/>
    <p:sldId id="300" r:id="rId21"/>
    <p:sldId id="304" r:id="rId22"/>
    <p:sldId id="319" r:id="rId23"/>
    <p:sldId id="312" r:id="rId24"/>
    <p:sldId id="289" r:id="rId25"/>
    <p:sldId id="305" r:id="rId26"/>
    <p:sldId id="327" r:id="rId27"/>
    <p:sldId id="326" r:id="rId28"/>
    <p:sldId id="328" r:id="rId29"/>
    <p:sldId id="324" r:id="rId30"/>
    <p:sldId id="325" r:id="rId31"/>
    <p:sldId id="314" r:id="rId32"/>
    <p:sldId id="323" r:id="rId33"/>
    <p:sldId id="313" r:id="rId34"/>
    <p:sldId id="318" r:id="rId35"/>
    <p:sldId id="306" r:id="rId36"/>
    <p:sldId id="299" r:id="rId37"/>
    <p:sldId id="329" r:id="rId38"/>
    <p:sldId id="330" r:id="rId39"/>
    <p:sldId id="331" r:id="rId40"/>
    <p:sldId id="332" r:id="rId41"/>
    <p:sldId id="333" r:id="rId42"/>
    <p:sldId id="334" r:id="rId43"/>
    <p:sldId id="335" r:id="rId44"/>
    <p:sldId id="336" r:id="rId45"/>
    <p:sldId id="337" r:id="rId46"/>
    <p:sldId id="265" r:id="rId47"/>
    <p:sldId id="266" r:id="rId48"/>
    <p:sldId id="267" r:id="rId49"/>
    <p:sldId id="338" r:id="rId50"/>
    <p:sldId id="339" r:id="rId51"/>
    <p:sldId id="340" r:id="rId52"/>
    <p:sldId id="341" r:id="rId53"/>
    <p:sldId id="342" r:id="rId54"/>
    <p:sldId id="343" r:id="rId55"/>
    <p:sldId id="344" r:id="rId56"/>
    <p:sldId id="345" r:id="rId57"/>
    <p:sldId id="284" r:id="rId58"/>
    <p:sldId id="285" r:id="rId59"/>
    <p:sldId id="287" r:id="rId60"/>
    <p:sldId id="297" r:id="rId61"/>
    <p:sldId id="278" r:id="rId62"/>
    <p:sldId id="292" r:id="rId63"/>
    <p:sldId id="293" r:id="rId64"/>
    <p:sldId id="294" r:id="rId65"/>
    <p:sldId id="295" r:id="rId66"/>
    <p:sldId id="296" r:id="rId67"/>
    <p:sldId id="286" r:id="rId6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1807AC47-91ED-445F-87FB-0372B89CBFEC}">
          <p14:sldIdLst>
            <p14:sldId id="256"/>
            <p14:sldId id="257"/>
            <p14:sldId id="259"/>
            <p14:sldId id="258"/>
            <p14:sldId id="268"/>
            <p14:sldId id="260"/>
            <p14:sldId id="261"/>
            <p14:sldId id="262"/>
            <p14:sldId id="263"/>
            <p14:sldId id="264"/>
            <p14:sldId id="269"/>
            <p14:sldId id="270"/>
            <p14:sldId id="271"/>
            <p14:sldId id="272"/>
            <p14:sldId id="273"/>
            <p14:sldId id="300"/>
            <p14:sldId id="304"/>
            <p14:sldId id="319"/>
            <p14:sldId id="312"/>
            <p14:sldId id="289"/>
            <p14:sldId id="305"/>
            <p14:sldId id="327"/>
            <p14:sldId id="326"/>
            <p14:sldId id="328"/>
            <p14:sldId id="324"/>
            <p14:sldId id="325"/>
            <p14:sldId id="314"/>
            <p14:sldId id="323"/>
            <p14:sldId id="313"/>
            <p14:sldId id="318"/>
            <p14:sldId id="306"/>
            <p14:sldId id="299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265"/>
            <p14:sldId id="266"/>
            <p14:sldId id="26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284"/>
            <p14:sldId id="285"/>
            <p14:sldId id="287"/>
            <p14:sldId id="297"/>
            <p14:sldId id="278"/>
            <p14:sldId id="292"/>
            <p14:sldId id="293"/>
            <p14:sldId id="294"/>
            <p14:sldId id="295"/>
            <p14:sldId id="296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8" autoAdjust="0"/>
    <p:restoredTop sz="94660"/>
  </p:normalViewPr>
  <p:slideViewPr>
    <p:cSldViewPr>
      <p:cViewPr varScale="1">
        <p:scale>
          <a:sx n="108" d="100"/>
          <a:sy n="108" d="100"/>
        </p:scale>
        <p:origin x="90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A1FC9-24C3-4311-A637-135FCAEA99FE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FD6CC-9871-4694-925D-FC518585B7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0982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FD6CC-9871-4694-925D-FC518585B72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1202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C562BB-DACB-4090-9EB0-C718CC4DFD5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487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C75F0-4FDF-431C-B6B2-41F992E67A7C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2019-09-29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D8A1D-F5E3-4971-B0EE-D6B8EE5A56B1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606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C75F0-4FDF-431C-B6B2-41F992E67A7C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나눔명조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2019-09-29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나눔명조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나눔명조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D8A1D-F5E3-4971-B0EE-D6B8EE5A56B1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나눔명조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나눔명조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676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8B0F83-45F5-4C8A-AA61-612D85D8C201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685800"/>
              <a:t>2019-09-29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6D0F7CF-A268-459D-99D9-BC4652302CB1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21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8B0F83-45F5-4C8A-AA61-612D85D8C201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685800"/>
              <a:t>2019-09-29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6D0F7CF-A268-459D-99D9-BC4652302CB1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86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C75F0-4FDF-431C-B6B2-41F992E67A7C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2019-09-29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D8A1D-F5E3-4971-B0EE-D6B8EE5A56B1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582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C75F0-4FDF-431C-B6B2-41F992E67A7C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2019-09-29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D8A1D-F5E3-4971-B0EE-D6B8EE5A56B1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27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93C75F0-4FDF-431C-B6B2-41F992E67A7C}" type="datetimeFigureOut">
              <a:rPr lang="ko-KR" altLang="en-US" smtClean="0"/>
              <a:pPr/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9" name="그림 8" descr="blu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2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blu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C75F0-4FDF-431C-B6B2-41F992E67A7C}" type="datetimeFigureOut">
              <a:rPr lang="ko-KR" altLang="en-US" smtClean="0"/>
              <a:pPr/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1653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573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b="0" kern="1200">
          <a:solidFill>
            <a:schemeClr val="bg2">
              <a:lumMod val="25000"/>
            </a:schemeClr>
          </a:solidFill>
          <a:latin typeface="+mn-ea"/>
          <a:ea typeface="+mn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None/>
        <a:defRPr sz="32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None/>
        <a:defRPr sz="28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4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0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0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78B0F83-45F5-4C8A-AA61-612D85D8C201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0F7CF-A268-459D-99D9-BC4652302C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4175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l" defTabSz="342900" rtl="0" eaLnBrk="1" latinLnBrk="1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1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1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1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1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1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1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1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1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1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C75F0-4FDF-431C-B6B2-41F992E67A7C}" type="datetimeFigureOut">
              <a:rPr lang="ko-KR" altLang="en-US" smtClean="0"/>
              <a:pPr/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248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hyperlink" Target="https://www.youtube.com/watch?v=hZItYPzlom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hangeul.naver.com/font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hangeul.naver.com/font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youtube.com/watch?v=QyzxFLF00cM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YOGClmmeao" TargetMode="External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메이지</a:t>
            </a:r>
            <a:r>
              <a:rPr lang="en-US" altLang="ko-KR" dirty="0"/>
              <a:t>, </a:t>
            </a:r>
            <a:r>
              <a:rPr lang="ko-KR" altLang="en-US" dirty="0" err="1"/>
              <a:t>다이쇼</a:t>
            </a:r>
            <a:r>
              <a:rPr lang="ko-KR" altLang="en-US" dirty="0"/>
              <a:t> 시대의 정치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막말 정치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en-US" altLang="ko-KR" sz="2000" dirty="0">
                <a:solidFill>
                  <a:schemeClr val="tx1"/>
                </a:solidFill>
              </a:rPr>
              <a:t>21</a:t>
            </a:r>
            <a:r>
              <a:rPr lang="ko-KR" altLang="en-US" sz="2000" dirty="0">
                <a:solidFill>
                  <a:schemeClr val="tx1"/>
                </a:solidFill>
              </a:rPr>
              <a:t>○</a:t>
            </a:r>
            <a:r>
              <a:rPr lang="en-US" altLang="ko-KR" sz="2000" dirty="0">
                <a:solidFill>
                  <a:schemeClr val="tx1"/>
                </a:solidFill>
              </a:rPr>
              <a:t>01</a:t>
            </a:r>
            <a:r>
              <a:rPr lang="ko-KR" altLang="en-US" sz="2000" dirty="0">
                <a:solidFill>
                  <a:schemeClr val="tx1"/>
                </a:solidFill>
              </a:rPr>
              <a:t>○</a:t>
            </a:r>
            <a:r>
              <a:rPr lang="en-US" altLang="ko-KR" sz="2000" dirty="0">
                <a:solidFill>
                  <a:schemeClr val="tx1"/>
                </a:solidFill>
              </a:rPr>
              <a:t>9</a:t>
            </a:r>
            <a:r>
              <a:rPr lang="ko-KR" altLang="en-US" sz="2000" dirty="0">
                <a:solidFill>
                  <a:schemeClr val="tx1"/>
                </a:solidFill>
              </a:rPr>
              <a:t>○</a:t>
            </a:r>
            <a:endParaRPr lang="en-US" altLang="ko-KR" sz="2000" dirty="0">
              <a:solidFill>
                <a:schemeClr val="tx1"/>
              </a:solidFill>
            </a:endParaRPr>
          </a:p>
          <a:p>
            <a:r>
              <a:rPr lang="ko-KR" altLang="en-US" sz="2000" dirty="0">
                <a:solidFill>
                  <a:schemeClr val="tx1"/>
                </a:solidFill>
              </a:rPr>
              <a:t>김○진</a:t>
            </a:r>
          </a:p>
        </p:txBody>
      </p:sp>
    </p:spTree>
    <p:extLst>
      <p:ext uri="{BB962C8B-B14F-4D97-AF65-F5344CB8AC3E}">
        <p14:creationId xmlns:p14="http://schemas.microsoft.com/office/powerpoint/2010/main" val="3552418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42042C-7DE5-45E6-99F7-10FBBB84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존황양이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E458DAA-47C0-476D-A87A-4117D7C75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천황의 이름을 높이고</a:t>
            </a:r>
            <a:r>
              <a:rPr lang="en-US" altLang="ko-KR" dirty="0"/>
              <a:t>(</a:t>
            </a:r>
            <a:r>
              <a:rPr lang="ko-KR" altLang="en-US" dirty="0" err="1"/>
              <a:t>존황</a:t>
            </a:r>
            <a:r>
              <a:rPr lang="en-US" altLang="ko-KR" dirty="0"/>
              <a:t>), </a:t>
            </a:r>
            <a:r>
              <a:rPr lang="ko-KR" altLang="en-US" dirty="0"/>
              <a:t>외세를 배격</a:t>
            </a:r>
            <a:r>
              <a:rPr lang="en-US" altLang="ko-KR" dirty="0"/>
              <a:t>(</a:t>
            </a:r>
            <a:r>
              <a:rPr lang="ko-KR" altLang="en-US" dirty="0"/>
              <a:t>양이</a:t>
            </a:r>
            <a:r>
              <a:rPr lang="en-US" altLang="ko-KR" dirty="0"/>
              <a:t>)</a:t>
            </a:r>
            <a:r>
              <a:rPr lang="ko-KR" altLang="en-US" dirty="0"/>
              <a:t>하자는 이론</a:t>
            </a:r>
            <a:endParaRPr lang="en-US" altLang="ko-KR" dirty="0"/>
          </a:p>
          <a:p>
            <a:r>
              <a:rPr lang="ko-KR" altLang="en-US" dirty="0"/>
              <a:t>사쓰마</a:t>
            </a:r>
            <a:r>
              <a:rPr lang="en-US" altLang="ko-KR" dirty="0"/>
              <a:t>, </a:t>
            </a:r>
            <a:r>
              <a:rPr lang="ko-KR" altLang="en-US" dirty="0"/>
              <a:t>조슈 등 </a:t>
            </a:r>
            <a:r>
              <a:rPr lang="ko-KR" altLang="en-US" dirty="0" err="1"/>
              <a:t>웅번에서</a:t>
            </a:r>
            <a:r>
              <a:rPr lang="ko-KR" altLang="en-US" dirty="0"/>
              <a:t> 발흥</a:t>
            </a:r>
            <a:endParaRPr lang="en-US" altLang="ko-KR" dirty="0"/>
          </a:p>
          <a:p>
            <a:r>
              <a:rPr lang="ko-KR" altLang="en-US" dirty="0"/>
              <a:t>사실상 명분과 주장으로 이루어진 표어</a:t>
            </a:r>
            <a:endParaRPr lang="en-US" altLang="ko-KR" dirty="0"/>
          </a:p>
          <a:p>
            <a:r>
              <a:rPr lang="ko-KR" altLang="en-US" dirty="0"/>
              <a:t>사이가 좋지 않은 막부가 외세에 굴복한데에 대한 반발</a:t>
            </a:r>
            <a:endParaRPr lang="en-US" altLang="ko-KR" dirty="0"/>
          </a:p>
          <a:p>
            <a:r>
              <a:rPr lang="ko-KR" altLang="en-US" dirty="0"/>
              <a:t>권력의 재편과 외세를 몰아내는 양이가 본심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4776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3A943A4E-1287-41AF-8862-308B58F80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양이론의 포기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D3B0370-A581-4A26-BA33-C5EF6D7CD4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사쓰에이</a:t>
            </a:r>
            <a:r>
              <a:rPr lang="ko-KR" altLang="en-US" dirty="0"/>
              <a:t> 전쟁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C901999-7BF8-4212-93F1-6CD44786ED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 err="1"/>
              <a:t>사쓰마번이</a:t>
            </a:r>
            <a:r>
              <a:rPr lang="ko-KR" altLang="en-US" dirty="0"/>
              <a:t> 서양 기술의 우수성을 깨닫고 양이에서 개화 중심으로 입장을 변경</a:t>
            </a:r>
            <a:endParaRPr lang="en-US" altLang="ko-KR" dirty="0"/>
          </a:p>
          <a:p>
            <a:r>
              <a:rPr lang="ko-KR" altLang="en-US" dirty="0"/>
              <a:t>영국은 </a:t>
            </a:r>
            <a:r>
              <a:rPr lang="ko-KR" altLang="en-US" dirty="0" err="1"/>
              <a:t>사쓰마번의</a:t>
            </a:r>
            <a:r>
              <a:rPr lang="ko-KR" altLang="en-US" dirty="0"/>
              <a:t> 군사력을 높게 평가</a:t>
            </a:r>
            <a:endParaRPr lang="en-US" altLang="ko-KR" dirty="0"/>
          </a:p>
          <a:p>
            <a:r>
              <a:rPr lang="ko-KR" altLang="en-US" dirty="0"/>
              <a:t>프랑스 견제를 목적으로 막부를 지지하던 입장을 변경</a:t>
            </a:r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C1034FDC-87EA-47C3-BDA5-9D47F1ADC6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ko-KR" altLang="en-US" dirty="0" err="1"/>
              <a:t>시모노세키</a:t>
            </a:r>
            <a:r>
              <a:rPr lang="ko-KR" altLang="en-US" dirty="0"/>
              <a:t> 전쟁</a:t>
            </a:r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E406460D-D870-4E1B-9910-BA934258B8C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ko-KR" altLang="en-US" dirty="0"/>
              <a:t>조슈는 서양을 배워야 한다며 </a:t>
            </a:r>
            <a:r>
              <a:rPr lang="ko-KR" altLang="en-US" dirty="0" err="1"/>
              <a:t>사쓰마와</a:t>
            </a:r>
            <a:r>
              <a:rPr lang="ko-KR" altLang="en-US" dirty="0"/>
              <a:t> 같은 입장으로 선회</a:t>
            </a:r>
            <a:endParaRPr lang="en-US" altLang="ko-KR" dirty="0"/>
          </a:p>
          <a:p>
            <a:r>
              <a:rPr lang="ko-KR" altLang="en-US" dirty="0"/>
              <a:t>배상금은 </a:t>
            </a:r>
            <a:r>
              <a:rPr lang="ko-KR" altLang="en-US" dirty="0" err="1"/>
              <a:t>에도막부가</a:t>
            </a:r>
            <a:r>
              <a:rPr lang="ko-KR" altLang="en-US" dirty="0"/>
              <a:t> 지불</a:t>
            </a:r>
            <a:endParaRPr lang="en-US" altLang="ko-KR" dirty="0"/>
          </a:p>
          <a:p>
            <a:r>
              <a:rPr lang="ko-KR" altLang="en-US" dirty="0"/>
              <a:t>막부에 허락 없이 </a:t>
            </a:r>
            <a:r>
              <a:rPr lang="ko-KR" altLang="en-US" dirty="0" err="1"/>
              <a:t>시모노세키</a:t>
            </a:r>
            <a:r>
              <a:rPr lang="ko-KR" altLang="en-US" dirty="0"/>
              <a:t> 항구를 개방</a:t>
            </a:r>
          </a:p>
        </p:txBody>
      </p:sp>
    </p:spTree>
    <p:extLst>
      <p:ext uri="{BB962C8B-B14F-4D97-AF65-F5344CB8AC3E}">
        <p14:creationId xmlns:p14="http://schemas.microsoft.com/office/powerpoint/2010/main" val="214644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8B26CF-8A71-4B1B-89CE-69E8DED3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삿초동맹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F8C69B1-466C-4675-836A-F7ACCC218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r>
              <a:rPr lang="ko-KR" altLang="en-US" sz="2500" dirty="0"/>
              <a:t>사쓰마 번과 조슈 번이 맺은 정치적</a:t>
            </a:r>
            <a:r>
              <a:rPr lang="en-US" altLang="ko-KR" sz="2500" dirty="0"/>
              <a:t>, </a:t>
            </a:r>
            <a:r>
              <a:rPr lang="ko-KR" altLang="en-US" sz="2500" dirty="0"/>
              <a:t>군사적 동맹</a:t>
            </a:r>
            <a:endParaRPr lang="en-US" altLang="ko-KR" sz="2500" dirty="0"/>
          </a:p>
          <a:p>
            <a:r>
              <a:rPr lang="ko-KR" altLang="en-US" sz="2500" dirty="0"/>
              <a:t>사쓰마 번은 </a:t>
            </a:r>
            <a:r>
              <a:rPr lang="ko-KR" altLang="en-US" sz="2500" dirty="0" err="1"/>
              <a:t>친막부</a:t>
            </a:r>
            <a:r>
              <a:rPr lang="ko-KR" altLang="en-US" sz="2500" dirty="0"/>
              <a:t> 온건 개혁파</a:t>
            </a:r>
            <a:endParaRPr lang="en-US" altLang="ko-KR" sz="2500" dirty="0"/>
          </a:p>
          <a:p>
            <a:r>
              <a:rPr lang="ko-KR" altLang="en-US" sz="2500" dirty="0"/>
              <a:t>조슈 번은 </a:t>
            </a:r>
            <a:r>
              <a:rPr lang="ko-KR" altLang="en-US" sz="2500" dirty="0" err="1"/>
              <a:t>반막부</a:t>
            </a:r>
            <a:r>
              <a:rPr lang="ko-KR" altLang="en-US" sz="2500" dirty="0"/>
              <a:t> 급진 개혁파</a:t>
            </a:r>
            <a:endParaRPr lang="en-US" altLang="ko-KR" sz="2500" dirty="0"/>
          </a:p>
          <a:p>
            <a:r>
              <a:rPr lang="ko-KR" altLang="en-US" sz="2500" dirty="0"/>
              <a:t>사쓰마 번이 조슈를 정치적으로 매장</a:t>
            </a:r>
            <a:r>
              <a:rPr lang="en-US" altLang="ko-KR" sz="2500" dirty="0"/>
              <a:t>(</a:t>
            </a:r>
            <a:r>
              <a:rPr lang="ko-KR" altLang="en-US" sz="2500" dirty="0"/>
              <a:t>금문의 변</a:t>
            </a:r>
            <a:r>
              <a:rPr lang="en-US" altLang="ko-KR" sz="2500" dirty="0"/>
              <a:t>)</a:t>
            </a:r>
          </a:p>
          <a:p>
            <a:r>
              <a:rPr lang="ko-KR" altLang="en-US" sz="2500" dirty="0"/>
              <a:t>사카모토 </a:t>
            </a:r>
            <a:r>
              <a:rPr lang="ko-KR" altLang="en-US" sz="2500" dirty="0" err="1"/>
              <a:t>료마의</a:t>
            </a:r>
            <a:r>
              <a:rPr lang="ko-KR" altLang="en-US" sz="2500" dirty="0"/>
              <a:t> 중재로 극적으로 동맹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2EF200E-4796-437D-9FB1-AA429AF34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0"/>
            <a:ext cx="4481392" cy="301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5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D66CFA-83F2-42A5-961B-095E87703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대정봉환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FED8C6B-DF3D-4B5B-9E92-3B26D367C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417638"/>
            <a:ext cx="4040188" cy="4708525"/>
          </a:xfrm>
        </p:spPr>
        <p:txBody>
          <a:bodyPr>
            <a:normAutofit/>
          </a:bodyPr>
          <a:lstStyle/>
          <a:p>
            <a:r>
              <a:rPr lang="en-US" altLang="ko-KR" dirty="0"/>
              <a:t>1867</a:t>
            </a:r>
            <a:r>
              <a:rPr lang="ko-KR" altLang="en-US" dirty="0"/>
              <a:t>년 </a:t>
            </a:r>
            <a:r>
              <a:rPr lang="en-US" altLang="ko-KR" dirty="0"/>
              <a:t>15</a:t>
            </a:r>
            <a:r>
              <a:rPr lang="ko-KR" altLang="en-US" dirty="0"/>
              <a:t>대 쇼군 </a:t>
            </a:r>
            <a:r>
              <a:rPr lang="ko-KR" altLang="en-US" dirty="0" err="1"/>
              <a:t>도쿠가와</a:t>
            </a:r>
            <a:r>
              <a:rPr lang="ko-KR" altLang="en-US" dirty="0"/>
              <a:t> </a:t>
            </a:r>
            <a:r>
              <a:rPr lang="ko-KR" altLang="en-US" dirty="0" err="1"/>
              <a:t>요시노부가</a:t>
            </a:r>
            <a:r>
              <a:rPr lang="ko-KR" altLang="en-US" dirty="0"/>
              <a:t> 메이지 </a:t>
            </a:r>
            <a:r>
              <a:rPr lang="ko-KR" altLang="en-US" dirty="0" err="1"/>
              <a:t>덴노에게</a:t>
            </a:r>
            <a:r>
              <a:rPr lang="ko-KR" altLang="en-US" dirty="0"/>
              <a:t> 통치권을 반납하는 것을 선언한 정치적 사건</a:t>
            </a:r>
            <a:endParaRPr lang="en-US" altLang="ko-KR" dirty="0"/>
          </a:p>
          <a:p>
            <a:r>
              <a:rPr lang="ko-KR" altLang="en-US" dirty="0"/>
              <a:t>하지만 </a:t>
            </a:r>
            <a:r>
              <a:rPr lang="ko-KR" altLang="en-US" dirty="0" err="1"/>
              <a:t>요시노부는</a:t>
            </a:r>
            <a:r>
              <a:rPr lang="ko-KR" altLang="en-US" dirty="0"/>
              <a:t> 군권을 여전히 가지고 있었다</a:t>
            </a:r>
            <a:endParaRPr lang="en-US" altLang="ko-KR" dirty="0"/>
          </a:p>
          <a:p>
            <a:r>
              <a:rPr lang="ko-KR" altLang="en-US" dirty="0"/>
              <a:t>내전을 피하고 막부의 독재를 막아 </a:t>
            </a:r>
            <a:r>
              <a:rPr lang="ko-KR" altLang="en-US" dirty="0" err="1"/>
              <a:t>도쿠가와를</a:t>
            </a:r>
            <a:r>
              <a:rPr lang="ko-KR" altLang="en-US" dirty="0"/>
              <a:t> 필두로 한 공의 정권 체제를 수립하는 것 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7B2303C-C602-483D-8961-177AA5EC1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24192"/>
            <a:ext cx="3559264" cy="389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60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4B57B5-268A-4E04-A4B3-739B0B353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왕정복고 쿠데타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E400F10-ECA4-4AA1-B452-36B1413F1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altLang="ko-KR" sz="2500" dirty="0"/>
              <a:t>1868</a:t>
            </a:r>
            <a:r>
              <a:rPr lang="ko-KR" altLang="en-US" sz="2500" dirty="0"/>
              <a:t>년 </a:t>
            </a:r>
            <a:r>
              <a:rPr lang="ko-KR" altLang="en-US" sz="2500" dirty="0" err="1"/>
              <a:t>대정봉환에</a:t>
            </a:r>
            <a:r>
              <a:rPr lang="ko-KR" altLang="en-US" sz="2500" dirty="0"/>
              <a:t> 반발해 쿠데타로 대응</a:t>
            </a:r>
            <a:endParaRPr lang="en-US" altLang="ko-KR" sz="2500" dirty="0"/>
          </a:p>
          <a:p>
            <a:r>
              <a:rPr lang="ko-KR" altLang="en-US" sz="2500" dirty="0"/>
              <a:t>천황의 이름으로 궁정을 장악하고 </a:t>
            </a:r>
            <a:r>
              <a:rPr lang="en-US" altLang="ko-KR" sz="2500" dirty="0"/>
              <a:t>‘</a:t>
            </a:r>
            <a:r>
              <a:rPr lang="ko-KR" altLang="en-US" sz="2500" dirty="0"/>
              <a:t>왕정복고 </a:t>
            </a:r>
            <a:r>
              <a:rPr lang="ko-KR" altLang="en-US" sz="2500" dirty="0" err="1"/>
              <a:t>대호령＇을</a:t>
            </a:r>
            <a:r>
              <a:rPr lang="ko-KR" altLang="en-US" sz="2500" dirty="0"/>
              <a:t> 발표</a:t>
            </a:r>
            <a:endParaRPr lang="en-US" altLang="ko-KR" sz="2500" dirty="0"/>
          </a:p>
          <a:p>
            <a:r>
              <a:rPr lang="ko-KR" altLang="en-US" sz="2500" dirty="0"/>
              <a:t>막부의 폐지와 </a:t>
            </a:r>
            <a:r>
              <a:rPr lang="ko-KR" altLang="en-US" sz="2500" dirty="0" err="1"/>
              <a:t>삼직</a:t>
            </a:r>
            <a:r>
              <a:rPr lang="en-US" altLang="ko-KR" sz="2500" dirty="0"/>
              <a:t>(</a:t>
            </a:r>
            <a:r>
              <a:rPr lang="ko-KR" altLang="en-US" sz="2500" dirty="0"/>
              <a:t>총재</a:t>
            </a:r>
            <a:r>
              <a:rPr lang="en-US" altLang="ko-KR" sz="2500" dirty="0"/>
              <a:t>,</a:t>
            </a:r>
            <a:r>
              <a:rPr lang="ko-KR" altLang="en-US" sz="2500" dirty="0"/>
              <a:t>의정</a:t>
            </a:r>
            <a:r>
              <a:rPr lang="en-US" altLang="ko-KR" sz="2500" dirty="0"/>
              <a:t>,</a:t>
            </a:r>
            <a:r>
              <a:rPr lang="ko-KR" altLang="en-US" sz="2500" dirty="0"/>
              <a:t>참여</a:t>
            </a:r>
            <a:r>
              <a:rPr lang="en-US" altLang="ko-KR" sz="2500" dirty="0"/>
              <a:t>)</a:t>
            </a:r>
            <a:r>
              <a:rPr lang="ko-KR" altLang="en-US" sz="2500" dirty="0"/>
              <a:t>의 설치</a:t>
            </a:r>
            <a:endParaRPr lang="en-US" altLang="ko-KR" sz="2500" dirty="0"/>
          </a:p>
          <a:p>
            <a:r>
              <a:rPr lang="ko-KR" altLang="en-US" sz="2500" dirty="0"/>
              <a:t>장군의 관직사임과 영지몰수가 결정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2C0547C-342E-4399-8766-11C19E0E3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74949"/>
            <a:ext cx="3726708" cy="350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49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0080110-2D38-4CAC-A898-98383AF708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>
                <a:solidFill>
                  <a:schemeClr val="tx1"/>
                </a:solidFill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3677201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nhn\바탕 화면\old-paper-background-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851"/>
            <a:ext cx="9144000" cy="6858000"/>
          </a:xfrm>
          <a:prstGeom prst="rect">
            <a:avLst/>
          </a:prstGeom>
          <a:noFill/>
        </p:spPr>
      </p:pic>
      <p:pic>
        <p:nvPicPr>
          <p:cNvPr id="13" name="그림 12" descr="korean fra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685" y="723703"/>
            <a:ext cx="1133800" cy="4547887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6084168" y="5271591"/>
            <a:ext cx="2099265" cy="70788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E8D8CA">
                    <a:lumMod val="25000"/>
                  </a:srgbClr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일본어 일본학과 </a:t>
            </a:r>
            <a:r>
              <a:rPr kumimoji="0" lang="en-US" altLang="ko-KR" sz="2000" b="1" i="0" u="sng" strike="noStrike" kern="1200" cap="none" spc="0" normalizeH="0" baseline="0" noProof="0" dirty="0">
                <a:ln>
                  <a:noFill/>
                </a:ln>
                <a:solidFill>
                  <a:srgbClr val="E8D8CA">
                    <a:lumMod val="25000"/>
                  </a:srgbClr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 </a:t>
            </a:r>
            <a:r>
              <a:rPr kumimoji="0" lang="ko-KR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E8D8CA">
                    <a:lumMod val="25000"/>
                  </a:srgbClr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신○성</a:t>
            </a:r>
            <a:endParaRPr kumimoji="0" lang="en-US" altLang="ko-KR" sz="2000" b="1" i="0" u="sng" strike="noStrike" kern="1200" cap="none" spc="0" normalizeH="0" baseline="0" noProof="0" dirty="0">
              <a:ln>
                <a:noFill/>
              </a:ln>
              <a:solidFill>
                <a:srgbClr val="E8D8CA">
                  <a:lumMod val="25000"/>
                </a:srgbClr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068073" y="816821"/>
            <a:ext cx="492443" cy="5162656"/>
          </a:xfrm>
          <a:prstGeom prst="rect">
            <a:avLst/>
          </a:prstGeom>
        </p:spPr>
        <p:txBody>
          <a:bodyPr vert="wordArtVertRtl"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8D8CA">
                    <a:lumMod val="25000"/>
                  </a:srgbClr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  메이지 시대의 정치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E8D8CA">
                  <a:lumMod val="25000"/>
                </a:srgbClr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276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번짐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2135763" cy="1664775"/>
          </a:xfrm>
          <a:prstGeom prst="rect">
            <a:avLst/>
          </a:prstGeom>
        </p:spPr>
      </p:pic>
      <p:sp>
        <p:nvSpPr>
          <p:cNvPr id="13" name="부제목 3"/>
          <p:cNvSpPr>
            <a:spLocks noGrp="1"/>
          </p:cNvSpPr>
          <p:nvPr>
            <p:ph type="subTitle" idx="1"/>
          </p:nvPr>
        </p:nvSpPr>
        <p:spPr>
          <a:xfrm>
            <a:off x="1187624" y="836712"/>
            <a:ext cx="621406" cy="1045897"/>
          </a:xfrm>
        </p:spPr>
        <p:txBody>
          <a:bodyPr>
            <a:noAutofit/>
          </a:bodyPr>
          <a:lstStyle/>
          <a:p>
            <a:pPr indent="-514350"/>
            <a:r>
              <a:rPr lang="ko-KR" altLang="en-US" sz="2400" b="1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목차</a:t>
            </a:r>
          </a:p>
        </p:txBody>
      </p:sp>
      <p:sp>
        <p:nvSpPr>
          <p:cNvPr id="7" name="부제목 3"/>
          <p:cNvSpPr txBox="1">
            <a:spLocks/>
          </p:cNvSpPr>
          <p:nvPr/>
        </p:nvSpPr>
        <p:spPr>
          <a:xfrm>
            <a:off x="2843808" y="1412776"/>
            <a:ext cx="4104456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E8D8CA">
                    <a:lumMod val="25000"/>
                  </a:srgbClr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1.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8D8CA">
                    <a:lumMod val="25000"/>
                  </a:srgbClr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메이지 시대의 정의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E8D8CA">
                  <a:lumMod val="25000"/>
                </a:srgbClr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E8D8CA">
                  <a:lumMod val="25000"/>
                </a:srgbClr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E8D8CA">
                    <a:lumMod val="25000"/>
                  </a:srgbClr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2.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8D8CA">
                    <a:lumMod val="25000"/>
                  </a:srgbClr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메이지 유신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E8D8CA">
                  <a:lumMod val="25000"/>
                </a:srgbClr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E8D8CA">
                    <a:lumMod val="25000"/>
                  </a:srgbClr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  -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8D8CA">
                    <a:lumMod val="25000"/>
                  </a:srgbClr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보신전쟁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E8D8CA">
                  <a:lumMod val="25000"/>
                </a:srgbClr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E8D8CA">
                    <a:lumMod val="25000"/>
                  </a:srgbClr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  -</a:t>
            </a: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8D8CA">
                    <a:lumMod val="25000"/>
                  </a:srgbClr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이와쿠라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8D8CA">
                    <a:lumMod val="25000"/>
                  </a:srgbClr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 사절단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E8D8CA">
                  <a:lumMod val="25000"/>
                </a:srgbClr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E8D8CA">
                  <a:lumMod val="25000"/>
                </a:srgbClr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E8D8CA">
                    <a:lumMod val="25000"/>
                  </a:srgbClr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3.</a:t>
            </a: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8D8CA">
                    <a:lumMod val="25000"/>
                  </a:srgbClr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정한론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E8D8CA">
                  <a:lumMod val="25000"/>
                </a:srgbClr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E8D8CA">
                  <a:lumMod val="25000"/>
                </a:srgbClr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E8D8CA">
                    <a:lumMod val="25000"/>
                  </a:srgbClr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4.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8D8CA">
                    <a:lumMod val="25000"/>
                  </a:srgbClr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메이지 정부의 대표적 정책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E8D8CA">
                  <a:lumMod val="25000"/>
                </a:srgbClr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000" b="1" i="0" u="none" strike="noStrike" kern="1200" cap="none" spc="0" normalizeH="0" baseline="0" noProof="0" dirty="0">
              <a:ln>
                <a:noFill/>
              </a:ln>
              <a:solidFill>
                <a:srgbClr val="E8D8CA">
                  <a:lumMod val="25000"/>
                </a:srgbClr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13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925" y="703742"/>
            <a:ext cx="3695079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3" y="794932"/>
            <a:ext cx="3111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  메이지 유신 관련 동영상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6212C-4B87-496A-AC2E-DBBA9F35BC46}" type="slidenum">
              <a:rPr kumimoji="0" lang="en-US" altLang="ko-KR" sz="800" b="0" i="0" u="none" strike="noStrike" kern="1200" cap="none" spc="-30" normalizeH="0" baseline="0" noProof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ko-KR" sz="800" b="0" i="0" u="none" strike="noStrike" kern="1200" cap="none" spc="-3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</p:txBody>
      </p:sp>
      <p:sp>
        <p:nvSpPr>
          <p:cNvPr id="7" name="AutoShape 4" descr="http://fetch.rigvedawiki.net/f/wiki.php?action=fetch&amp;url=https://upload.wikimedia.org/wikipedia/commons/thumb/2/2d/Meiji_tenno1.jpg/400px-Meiji_tenno1.jpg&amp;thumbwidth=480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708569" y="1601177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  <a:hlinkClick r:id="rId4"/>
              </a:rPr>
              <a:t>https://www.youtube.com/watch?v=hZItYPzlomU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</p:txBody>
      </p:sp>
      <p:pic>
        <p:nvPicPr>
          <p:cNvPr id="9217" name="_x224055112" descr="EMB000039185f7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64" y="2237080"/>
            <a:ext cx="6897655" cy="410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208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2" y="703742"/>
            <a:ext cx="3695079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683568" y="728233"/>
            <a:ext cx="31114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        메이지 시대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6212C-4B87-496A-AC2E-DBBA9F35BC46}" type="slidenum">
              <a:rPr kumimoji="0" lang="en-US" altLang="ko-KR" sz="800" b="0" i="0" u="none" strike="noStrike" kern="1200" cap="none" spc="-30" normalizeH="0" baseline="0" noProof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ko-KR" sz="800" b="0" i="0" u="none" strike="noStrike" kern="1200" cap="none" spc="-3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1484784"/>
            <a:ext cx="44644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메이지 시대는 메이지 유신 이후의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 메이지 천황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(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무츠히토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덴노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)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의 통치를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가리키는 이름으로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, 1868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년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1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월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3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일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막부에서 천황에게 권력을 옮긴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왕정복고의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대호령에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의해 메이지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정부가 수립된 후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1912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년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7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월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30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일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메이지 천황이 죽을 때까지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44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년간이다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.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특이사항으로서는 메이지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덴노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즉위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이듬해까지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선황인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고메이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덴노의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연호인   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게이오를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그대로 썼기 때문에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군주가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바뀌면 연호를 바꾸는 일본에서 전임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덴노의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연호를 사용하다가 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1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년후인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1868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년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9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월에 연호를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바꾼것은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드문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예이다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.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</p:txBody>
      </p:sp>
      <p:sp>
        <p:nvSpPr>
          <p:cNvPr id="7" name="AutoShape 4" descr="http://fetch.rigvedawiki.net/f/wiki.php?action=fetch&amp;url=https://upload.wikimedia.org/wikipedia/commons/thumb/2/2d/Meiji_tenno1.jpg/400px-Meiji_tenno1.jpg&amp;thumbwidth=480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</p:txBody>
      </p:sp>
      <p:pic>
        <p:nvPicPr>
          <p:cNvPr id="1029" name="_x207775832" descr="EMB00003b28585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82" y="1484784"/>
            <a:ext cx="305593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72331" y="587457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--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무츠히토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덴노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--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10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4" name="대각선 방향의 모서리가 잘린 사각형 3"/>
          <p:cNvSpPr/>
          <p:nvPr/>
        </p:nvSpPr>
        <p:spPr>
          <a:xfrm>
            <a:off x="971600" y="1268760"/>
            <a:ext cx="3600400" cy="72008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쿠로후네</a:t>
            </a:r>
            <a:r>
              <a:rPr lang="ko-KR" altLang="en-US" dirty="0"/>
              <a:t> 사건</a:t>
            </a:r>
          </a:p>
        </p:txBody>
      </p:sp>
      <p:sp>
        <p:nvSpPr>
          <p:cNvPr id="5" name="대각선 방향의 모서리가 잘린 사각형 4"/>
          <p:cNvSpPr/>
          <p:nvPr/>
        </p:nvSpPr>
        <p:spPr>
          <a:xfrm>
            <a:off x="969782" y="1988840"/>
            <a:ext cx="3602218" cy="72008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미일화친조약</a:t>
            </a:r>
          </a:p>
        </p:txBody>
      </p:sp>
      <p:sp>
        <p:nvSpPr>
          <p:cNvPr id="6" name="대각선 방향의 모서리가 잘린 사각형 5"/>
          <p:cNvSpPr/>
          <p:nvPr/>
        </p:nvSpPr>
        <p:spPr>
          <a:xfrm>
            <a:off x="969782" y="2708920"/>
            <a:ext cx="3597854" cy="72008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미일수호통상조약</a:t>
            </a:r>
          </a:p>
        </p:txBody>
      </p:sp>
      <p:sp>
        <p:nvSpPr>
          <p:cNvPr id="7" name="대각선 방향의 모서리가 잘린 사각형 6"/>
          <p:cNvSpPr/>
          <p:nvPr/>
        </p:nvSpPr>
        <p:spPr>
          <a:xfrm>
            <a:off x="969782" y="4869160"/>
            <a:ext cx="3602218" cy="72008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조슈정벌</a:t>
            </a:r>
            <a:endParaRPr lang="ko-KR" altLang="en-US" dirty="0"/>
          </a:p>
        </p:txBody>
      </p:sp>
      <p:sp>
        <p:nvSpPr>
          <p:cNvPr id="8" name="대각선 방향의 모서리가 잘린 사각형 7"/>
          <p:cNvSpPr/>
          <p:nvPr/>
        </p:nvSpPr>
        <p:spPr>
          <a:xfrm>
            <a:off x="969782" y="4149080"/>
            <a:ext cx="3602218" cy="72008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사쓰에이전투</a:t>
            </a:r>
            <a:endParaRPr lang="ko-KR" altLang="en-US" dirty="0"/>
          </a:p>
        </p:txBody>
      </p:sp>
      <p:sp>
        <p:nvSpPr>
          <p:cNvPr id="9" name="대각선 방향의 모서리가 잘린 사각형 8"/>
          <p:cNvSpPr/>
          <p:nvPr/>
        </p:nvSpPr>
        <p:spPr>
          <a:xfrm>
            <a:off x="967236" y="3429000"/>
            <a:ext cx="3604764" cy="72008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안세이의</a:t>
            </a:r>
            <a:r>
              <a:rPr lang="ko-KR" altLang="en-US" dirty="0"/>
              <a:t> 대옥</a:t>
            </a:r>
          </a:p>
        </p:txBody>
      </p:sp>
      <p:sp>
        <p:nvSpPr>
          <p:cNvPr id="10" name="대각선 방향의 모서리가 잘린 사각형 9"/>
          <p:cNvSpPr/>
          <p:nvPr/>
        </p:nvSpPr>
        <p:spPr>
          <a:xfrm>
            <a:off x="4574357" y="1268760"/>
            <a:ext cx="3604764" cy="72008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대각선 방향의 모서리가 잘린 사각형 10"/>
          <p:cNvSpPr/>
          <p:nvPr/>
        </p:nvSpPr>
        <p:spPr>
          <a:xfrm>
            <a:off x="4580626" y="1988840"/>
            <a:ext cx="3604764" cy="72008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대각선 방향의 모서리가 잘린 사각형 11"/>
          <p:cNvSpPr/>
          <p:nvPr/>
        </p:nvSpPr>
        <p:spPr>
          <a:xfrm>
            <a:off x="4580626" y="2708920"/>
            <a:ext cx="3604764" cy="72008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대각선 방향의 모서리가 잘린 사각형 12"/>
          <p:cNvSpPr/>
          <p:nvPr/>
        </p:nvSpPr>
        <p:spPr>
          <a:xfrm>
            <a:off x="4580626" y="3429000"/>
            <a:ext cx="3604764" cy="72008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대각선 방향의 모서리가 잘린 사각형 13"/>
          <p:cNvSpPr/>
          <p:nvPr/>
        </p:nvSpPr>
        <p:spPr>
          <a:xfrm>
            <a:off x="4567636" y="2708920"/>
            <a:ext cx="3604764" cy="72008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대각선 방향의 모서리가 잘린 사각형 14"/>
          <p:cNvSpPr/>
          <p:nvPr/>
        </p:nvSpPr>
        <p:spPr>
          <a:xfrm>
            <a:off x="4567636" y="3429000"/>
            <a:ext cx="3604764" cy="72008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대각선 방향의 모서리가 잘린 사각형 15"/>
          <p:cNvSpPr/>
          <p:nvPr/>
        </p:nvSpPr>
        <p:spPr>
          <a:xfrm>
            <a:off x="4580626" y="4149080"/>
            <a:ext cx="3604764" cy="72008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대각선 방향의 모서리가 잘린 사각형 16"/>
          <p:cNvSpPr/>
          <p:nvPr/>
        </p:nvSpPr>
        <p:spPr>
          <a:xfrm>
            <a:off x="4580626" y="4869160"/>
            <a:ext cx="3604764" cy="72008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0927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083" y="721048"/>
            <a:ext cx="3695079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51624" y="753327"/>
            <a:ext cx="37595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     </a:t>
            </a: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메이지 유신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6212C-4B87-496A-AC2E-DBBA9F35BC46}" type="slidenum">
              <a:rPr kumimoji="0" lang="en-US" altLang="ko-KR" sz="800" b="0" i="0" u="none" strike="noStrike" kern="1200" cap="none" spc="-30" normalizeH="0" baseline="0" noProof="0" smtClean="0">
                <a:ln>
                  <a:noFill/>
                </a:ln>
                <a:solidFill>
                  <a:srgbClr val="E8D8CA">
                    <a:lumMod val="25000"/>
                  </a:srgb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ko-KR" sz="800" b="0" i="0" u="none" strike="noStrike" kern="1200" cap="none" spc="-30" normalizeH="0" baseline="0" noProof="0" dirty="0">
              <a:ln>
                <a:noFill/>
              </a:ln>
              <a:solidFill>
                <a:srgbClr val="E8D8CA">
                  <a:lumMod val="25000"/>
                </a:srgbClr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355976" y="2132856"/>
            <a:ext cx="407558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500" b="1" i="0" u="none" strike="noStrike" kern="1200" cap="none" spc="0" normalizeH="0" baseline="0" noProof="0" dirty="0">
              <a:ln>
                <a:noFill/>
              </a:ln>
              <a:solidFill>
                <a:srgbClr val="E8D8CA">
                  <a:lumMod val="25000"/>
                </a:srgbClr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496" y="4867706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메이지 유신은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19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세기 말 일본의 에도 막부가 미국의 개항 압력에 견디지 못하여 굴복하고 조약을 체결하며 국호를 개방하자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이에 반발한 막부 타도 세력과 왕정복고 세력에 의해 막부가 실권하고 일본이 천황 중심의 국가로 복고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이후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서구화가 진행되며 근대 국가화된 일련의 대사건을 말한다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. 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6" y="439646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                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--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신정부군에게 패배하는 막부군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--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</p:txBody>
      </p:sp>
      <p:pic>
        <p:nvPicPr>
          <p:cNvPr id="1026" name="Picture 2" descr="칼을 버리는 사무라이들, 메이지 유신 시대 | 인스티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42" y="1484784"/>
            <a:ext cx="6530921" cy="280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83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0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925" y="770441"/>
            <a:ext cx="3695079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2" y="794932"/>
            <a:ext cx="37595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        </a:t>
            </a: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메이지 유신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6212C-4B87-496A-AC2E-DBBA9F35BC46}" type="slidenum">
              <a:rPr kumimoji="0" lang="en-US" altLang="ko-KR" sz="800" b="0" i="0" u="none" strike="noStrike" kern="1200" cap="none" spc="-30" normalizeH="0" baseline="0" noProof="0" smtClean="0">
                <a:ln>
                  <a:noFill/>
                </a:ln>
                <a:solidFill>
                  <a:srgbClr val="E8D8CA">
                    <a:lumMod val="25000"/>
                  </a:srgb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ko-KR" sz="800" b="0" i="0" u="none" strike="noStrike" kern="1200" cap="none" spc="-30" normalizeH="0" baseline="0" noProof="0" dirty="0">
              <a:ln>
                <a:noFill/>
              </a:ln>
              <a:solidFill>
                <a:srgbClr val="E8D8CA">
                  <a:lumMod val="25000"/>
                </a:srgbClr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04913" y="4869160"/>
            <a:ext cx="77889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500" b="1" i="0" u="none" strike="noStrike" kern="1200" cap="none" spc="0" normalizeH="0" baseline="0" noProof="0" dirty="0">
              <a:ln>
                <a:noFill/>
              </a:ln>
              <a:solidFill>
                <a:srgbClr val="E8D8CA">
                  <a:lumMod val="25000"/>
                </a:srgbClr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41495" y="1536498"/>
            <a:ext cx="43204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본래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메이지유신을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시작한 세력들의 의도는 나라의 지도자를 막부에서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덴노로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바꾸고 쇄국은 이어가자는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순수한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존황양이의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사상이었지만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당시 정변을 주도하던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사쓰마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조슈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두개의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번중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사쓰마번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소속의 무사가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'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사소한 무례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'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를 이유로 영국인을 살해한 것이 계기가 되어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사쓰에이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전쟁이 발발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,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사쓰마는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외국의 국력을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깨닫게되어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개항의 움직임을 보였고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조슈번은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쇄국을 주장하며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4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개의 외국 양선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(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미국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영국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프랑스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네덜란드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)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에 발포를 하여 대패하고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곧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조슈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번도 열강의 보복으로 국력의 격차를 실감하고 개국만이 유일한 해결책임을 깨닫게 되었다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.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63774"/>
            <a:ext cx="3960440" cy="3605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8446" y="541075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        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--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점령당한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조슈번의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포대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--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66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0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4199135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2" y="794932"/>
            <a:ext cx="3759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  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메이지 유신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(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보신 전쟁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)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6212C-4B87-496A-AC2E-DBBA9F35BC46}" type="slidenum">
              <a:rPr kumimoji="0" lang="en-US" altLang="ko-KR" sz="800" b="0" i="0" u="none" strike="noStrike" kern="1200" cap="none" spc="-30" normalizeH="0" baseline="0" noProof="0" smtClean="0">
                <a:ln>
                  <a:noFill/>
                </a:ln>
                <a:solidFill>
                  <a:srgbClr val="E8D8CA">
                    <a:lumMod val="25000"/>
                  </a:srgb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ko-KR" sz="800" b="0" i="0" u="none" strike="noStrike" kern="1200" cap="none" spc="-30" normalizeH="0" baseline="0" noProof="0" dirty="0">
              <a:ln>
                <a:noFill/>
              </a:ln>
              <a:solidFill>
                <a:srgbClr val="E8D8CA">
                  <a:lumMod val="25000"/>
                </a:srgbClr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04913" y="4869160"/>
            <a:ext cx="77889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500" b="1" i="0" u="none" strike="noStrike" kern="1200" cap="none" spc="0" normalizeH="0" baseline="0" noProof="0" dirty="0">
              <a:ln>
                <a:noFill/>
              </a:ln>
              <a:solidFill>
                <a:srgbClr val="E8D8CA">
                  <a:lumMod val="25000"/>
                </a:srgbClr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1566563"/>
            <a:ext cx="43204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보신 전쟁은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1868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년부터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1869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년 사이에 에도 막부에게 정치 권력을 반환하기를 요구하는 세력과의 싸움으로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, 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일본에서 일어난 내전이다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전쟁은 일본이 개항하면서 에도 막부의 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히코네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번이 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덴노의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칙허도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없이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5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개의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외국과의불평등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조약을 체결하였다는 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반막부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세력의 불만에서 기원되었다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서쪽  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사쓰마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번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, 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조슈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번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, 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도사 번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, 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사가번을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중심으로 한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반막부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세력은 나이 어린 메이지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덴노을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옹립하고 일본 황실에 대한 영향력을 확보해나갔다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446" y="541075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        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--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보신전쟁 도표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--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</p:txBody>
      </p:sp>
      <p:pic>
        <p:nvPicPr>
          <p:cNvPr id="1025" name="_x218463448" descr="EMB0000277463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46" y="1566564"/>
            <a:ext cx="3727530" cy="366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84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0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4055118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2" y="794932"/>
            <a:ext cx="3759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메이지 유신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(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보신전쟁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)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6212C-4B87-496A-AC2E-DBBA9F35BC46}" type="slidenum">
              <a:rPr kumimoji="0" lang="en-US" altLang="ko-KR" sz="800" b="0" i="0" u="none" strike="noStrike" kern="1200" cap="none" spc="-30" normalizeH="0" baseline="0" noProof="0" smtClean="0">
                <a:ln>
                  <a:noFill/>
                </a:ln>
                <a:solidFill>
                  <a:srgbClr val="E8D8CA">
                    <a:lumMod val="25000"/>
                  </a:srgb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ko-KR" sz="800" b="0" i="0" u="none" strike="noStrike" kern="1200" cap="none" spc="-30" normalizeH="0" baseline="0" noProof="0" dirty="0">
              <a:ln>
                <a:noFill/>
              </a:ln>
              <a:solidFill>
                <a:srgbClr val="E8D8CA">
                  <a:lumMod val="25000"/>
                </a:srgbClr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04913" y="4869160"/>
            <a:ext cx="77889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500" b="1" i="0" u="none" strike="noStrike" kern="1200" cap="none" spc="0" normalizeH="0" baseline="0" noProof="0" dirty="0">
              <a:ln>
                <a:noFill/>
              </a:ln>
              <a:solidFill>
                <a:srgbClr val="E8D8CA">
                  <a:lumMod val="25000"/>
                </a:srgbClr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64377" y="1547401"/>
            <a:ext cx="43204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1866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년  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사카모토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료마와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 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나카오카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신타로의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중개에 의해 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사쓰마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번과 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조슈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번 사이에 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삿초동맹이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맺어지자 군사적 위협을 느낀 쇼군 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도쿠가와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요시노부는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정치 권력을 메이지 천황에게 대정봉환 의식에 따라 헌납하여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도쿠가와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가문을 보존하고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미래의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신정부에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참여할 것을 기대했다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그러나 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에도에서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 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교토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 측의 군사적 움직임이 보이는 한편 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사쓰마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번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, 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조슈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번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, 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도사 번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, 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사가 번을 비롯한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반막부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세력이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12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월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9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일 쿠데타를 일으켜 조정을 장악하고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대정봉환을 계기로 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도쿠가와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막부의 폐지와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신정부를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수립할 것을 선언했다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446" y="541075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        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--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우에노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전투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--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</p:txBody>
      </p:sp>
      <p:pic>
        <p:nvPicPr>
          <p:cNvPr id="2049" name="_x218463368" descr="EMB0000277463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67" y="1560158"/>
            <a:ext cx="3893825" cy="352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91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0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2" y="721049"/>
            <a:ext cx="4199135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2" y="794932"/>
            <a:ext cx="3759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  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메이지 유신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(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보신전쟁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)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6212C-4B87-496A-AC2E-DBBA9F35BC46}" type="slidenum">
              <a:rPr kumimoji="0" lang="en-US" altLang="ko-KR" sz="800" b="0" i="0" u="none" strike="noStrike" kern="1200" cap="none" spc="-30" normalizeH="0" baseline="0" noProof="0" smtClean="0">
                <a:ln>
                  <a:noFill/>
                </a:ln>
                <a:solidFill>
                  <a:srgbClr val="E8D8CA">
                    <a:lumMod val="25000"/>
                  </a:srgb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ko-KR" sz="800" b="0" i="0" u="none" strike="noStrike" kern="1200" cap="none" spc="-30" normalizeH="0" baseline="0" noProof="0" dirty="0">
              <a:ln>
                <a:noFill/>
              </a:ln>
              <a:solidFill>
                <a:srgbClr val="E8D8CA">
                  <a:lumMod val="25000"/>
                </a:srgbClr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04913" y="4869160"/>
            <a:ext cx="77889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500" b="1" i="0" u="none" strike="noStrike" kern="1200" cap="none" spc="0" normalizeH="0" baseline="0" noProof="0" dirty="0">
              <a:ln>
                <a:noFill/>
              </a:ln>
              <a:solidFill>
                <a:srgbClr val="E8D8CA">
                  <a:lumMod val="25000"/>
                </a:srgbClr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2060848"/>
            <a:ext cx="81484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그 결과로 무진년인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1868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년에 일본 전토에서 내전이 발발한다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. 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반막부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세력의 군대가 막부 세력보다 비교적 근대적이었기 때문에 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도바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후시미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전투를 서막으로 여러 전투에서 승리할 수 있었고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결국 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에도까지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후퇴한 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도쿠가와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요시노부는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개인적인 항복을 선언한다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이후 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오우에쓰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열번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동맹의 패배에도 불구하고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도쿠가와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가문에 끝까지 충성한 잔당과 북부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혼슈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세력은 홋카이도까지 후퇴하여 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에조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공화국을 건국했으나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, 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하코다테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전쟁을 마지막으로 보신 전쟁은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반막부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세력의 승리로 막을 내리게 된다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내전에서 승리한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반막부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세력은 일본에서 외국인들을 추방시키고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과거에 막부가 외국과 맺은 불평등 조약을 협상하려고 했으나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장기적인 근대화 정책을 채택하고 개국시키기 위하여 포기했다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. 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사이고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다카모리를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비롯한 신정부의 지도자들은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도쿠가와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막부의 충신들에게 관용을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배풀었고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옛 막부의 지도자들에게 신정부의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책임있는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직책을 수여했다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077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100503" y="794932"/>
            <a:ext cx="3111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6212C-4B87-496A-AC2E-DBBA9F35BC46}" type="slidenum">
              <a:rPr kumimoji="0" lang="en-US" altLang="ko-KR" sz="800" b="0" i="0" u="none" strike="noStrike" kern="1200" cap="none" spc="-30" normalizeH="0" baseline="0" noProof="0" smtClean="0">
                <a:ln>
                  <a:noFill/>
                </a:ln>
                <a:solidFill>
                  <a:srgbClr val="E8D8CA">
                    <a:lumMod val="25000"/>
                  </a:srgb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ko-KR" sz="800" b="0" i="0" u="none" strike="noStrike" kern="1200" cap="none" spc="-30" normalizeH="0" baseline="0" noProof="0" dirty="0">
              <a:ln>
                <a:noFill/>
              </a:ln>
              <a:solidFill>
                <a:srgbClr val="E8D8CA">
                  <a:lumMod val="25000"/>
                </a:srgbClr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pic>
        <p:nvPicPr>
          <p:cNvPr id="7" name="그림 6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5279255" cy="547711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1100502" y="733377"/>
            <a:ext cx="45516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정한론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4609" y="1412776"/>
            <a:ext cx="43204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한반도를 정벌하여 일본의 국력을 배양하자는 주장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.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좁게는 메이지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6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년의 정변 일련 과정을 뜻하며 넓게는 에도 막부 이래 일본에서 나타난 조선 멸시 사상과 막말 유신 초의 무력으로 조선 정벌하는 주장을 뜻한다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.</a:t>
            </a:r>
            <a:b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</a:b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한반도로의 군사적 진출은 일본 역사 내내 꾸준히 논의되었지만 진지하고 구체적인 과제로 논의되기 시작한 것은 에도 막부 중기에서부터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, 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메이지 유신에 접어든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19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세기부터이다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.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이때부터 소위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정한론이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대두되기 시작했으며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이후 한반도의 개혁과 보호라는 미명아래 한국 침략의 발판으로 삼은 주장이다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.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</a:b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</p:txBody>
      </p:sp>
      <p:pic>
        <p:nvPicPr>
          <p:cNvPr id="3073" name="_x218463368" descr="EMB0000277463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01" y="1484784"/>
            <a:ext cx="28575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04913" y="5301208"/>
            <a:ext cx="3407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메이지 유신의 주역이자 강경한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정한론자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             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              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사이고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다카모리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06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100503" y="794932"/>
            <a:ext cx="3111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6212C-4B87-496A-AC2E-DBBA9F35BC46}" type="slidenum">
              <a:rPr kumimoji="0" lang="en-US" altLang="ko-KR" sz="800" b="0" i="0" u="none" strike="noStrike" kern="1200" cap="none" spc="-30" normalizeH="0" baseline="0" noProof="0" smtClean="0">
                <a:ln>
                  <a:noFill/>
                </a:ln>
                <a:solidFill>
                  <a:srgbClr val="E8D8CA">
                    <a:lumMod val="25000"/>
                  </a:srgb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ko-KR" sz="800" b="0" i="0" u="none" strike="noStrike" kern="1200" cap="none" spc="-30" normalizeH="0" baseline="0" noProof="0" dirty="0">
              <a:ln>
                <a:noFill/>
              </a:ln>
              <a:solidFill>
                <a:srgbClr val="E8D8CA">
                  <a:lumMod val="25000"/>
                </a:srgbClr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pic>
        <p:nvPicPr>
          <p:cNvPr id="7" name="그림 6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8887" y="745781"/>
            <a:ext cx="5279255" cy="547711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1100502" y="745781"/>
            <a:ext cx="45516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정한론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412776"/>
            <a:ext cx="83529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정한론의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기본 사상은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19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세기 후반 메이지 정부의 체계를 확립했던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이토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히로부미의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스승인 요시다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쇼인의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대외 침략 사상이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정한론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형성에 큰 영향을 주었다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일본은 조선에 개국을 강요하는 등 국교 교섭을 시도했지만 당시 흥선대원군의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집권 아래 쇄국정책과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척왜정책을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지향하던 조선 정부는 외교문서가 종전과 달리 고종을 격하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하는등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당시 외교 관례에 어긋난다며 개수를 요구하고 사신의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접견을지속적으로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거부하였다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서계 문제로 조선과 갈등이 심화되자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, 1870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년에 조선과의 교섭에 임했던 사다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하쿠보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야나기하라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사키미쓰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그 외 기도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다카요시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등이 정부에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정한론을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제출했다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.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특히 메이지 유신의 주역인 사이고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다카모리는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직접 조선으로 가서 교섭을 진행하겠으며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결렬 시 조선을 정벌하겠다고 주장했다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.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사이고의 강경한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정한론은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일본 정부의 안으로 채택되었지만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해외 시찰을 마치고 귀국한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이와쿠라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도모미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등이 내치 선결을 내세우며 사이고의 조선 정벌 계획을 취소시켰다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.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이에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사이고를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비롯한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정한론을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주장했던 이들은 정부에서 사임했다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.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비록 사이고의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정한론은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실현되지 않았지만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, 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운요호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사건을 비롯한 조일 수호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조규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체결 과정에는 일본의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정한론적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인식이 내재해 있었다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.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04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100503" y="794932"/>
            <a:ext cx="3111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6212C-4B87-496A-AC2E-DBBA9F35BC46}" type="slidenum">
              <a:rPr kumimoji="0" lang="en-US" altLang="ko-KR" sz="800" b="0" i="0" u="none" strike="noStrike" kern="1200" cap="none" spc="-30" normalizeH="0" baseline="0" noProof="0" smtClean="0">
                <a:ln>
                  <a:noFill/>
                </a:ln>
                <a:solidFill>
                  <a:srgbClr val="E8D8CA">
                    <a:lumMod val="25000"/>
                  </a:srgb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ko-KR" sz="800" b="0" i="0" u="none" strike="noStrike" kern="1200" cap="none" spc="-30" normalizeH="0" baseline="0" noProof="0" dirty="0">
              <a:ln>
                <a:noFill/>
              </a:ln>
              <a:solidFill>
                <a:srgbClr val="E8D8CA">
                  <a:lumMod val="25000"/>
                </a:srgbClr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pic>
        <p:nvPicPr>
          <p:cNvPr id="7" name="그림 6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5351263" cy="547711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1100502" y="794849"/>
            <a:ext cx="4551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  메이지 유신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(</a:t>
            </a:r>
            <a:r>
              <a:rPr kumimoji="0" lang="ko-KR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이와쿠라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 사절단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)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2853" y="1798060"/>
            <a:ext cx="38884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1.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유신 초기인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1871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년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아직도 정부의 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권력이 안정되지도 않았던 시점에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대규모 정부 사절단이 서방으로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파견되었다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. 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2.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우대신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이와쿠라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도모미를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단장으로 메이지 정부의 실력자인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오쿠보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도시미치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기도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다카요시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, 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이토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히로부미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등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메이지유신의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핵심 세력이 참가하였고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수행원과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유학생을 포함하여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106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명으로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구성된 대규모 사절단이 미국과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유럽에 파견되었다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0304" y="5614489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       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--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이와쿠라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사절단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--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</p:txBody>
      </p:sp>
      <p:pic>
        <p:nvPicPr>
          <p:cNvPr id="14" name="_x224056712" descr="EMB000039185f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52" y="1466853"/>
            <a:ext cx="3800871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11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100503" y="794932"/>
            <a:ext cx="3111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6212C-4B87-496A-AC2E-DBBA9F35BC46}" type="slidenum">
              <a:rPr kumimoji="0" lang="en-US" altLang="ko-KR" sz="800" b="0" i="0" u="none" strike="noStrike" kern="1200" cap="none" spc="-30" normalizeH="0" baseline="0" noProof="0" smtClean="0">
                <a:ln>
                  <a:noFill/>
                </a:ln>
                <a:solidFill>
                  <a:srgbClr val="E8D8CA">
                    <a:lumMod val="25000"/>
                  </a:srgb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ko-KR" sz="800" b="0" i="0" u="none" strike="noStrike" kern="1200" cap="none" spc="-30" normalizeH="0" baseline="0" noProof="0" dirty="0">
              <a:ln>
                <a:noFill/>
              </a:ln>
              <a:solidFill>
                <a:srgbClr val="E8D8CA">
                  <a:lumMod val="25000"/>
                </a:srgbClr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pic>
        <p:nvPicPr>
          <p:cNvPr id="7" name="그림 6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5279255" cy="547711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1100502" y="794849"/>
            <a:ext cx="4551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  메이지 유신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(</a:t>
            </a:r>
            <a:r>
              <a:rPr kumimoji="0" lang="ko-KR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이와쿠라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 사절단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)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0248" y="1628800"/>
            <a:ext cx="3888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1.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이와쿠라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사절단의 또 하나의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특징은 교육을 하여 인재를 길러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후일을 도모하기 위해 어린 남녀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아이들을 동행하여 미국과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유럽등에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유학시켰다는 점이다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2.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이와쿠라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도모미는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서구를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여행하면서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 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철도에 크게 감명을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받아서 철도기술을 배워와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귀국 후 현대까지 쓰이고 있는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일본 철도를 설립 하는데 크게 힘을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쓴다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</p:txBody>
      </p:sp>
      <p:pic>
        <p:nvPicPr>
          <p:cNvPr id="14" name="Picture 2" descr="파일:external/www.city.kyoto.lg.jp/iwaku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02" y="1556792"/>
            <a:ext cx="3183465" cy="367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00503" y="5517232"/>
            <a:ext cx="3039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           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--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이와쿠라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도모미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--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01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0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5351263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2" y="794932"/>
            <a:ext cx="48396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 메이지 정부의 대표적 정책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(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판적봉환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)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6212C-4B87-496A-AC2E-DBBA9F35BC46}" type="slidenum">
              <a:rPr kumimoji="0" lang="en-US" altLang="ko-KR" sz="800" b="0" i="0" u="none" strike="noStrike" kern="1200" cap="none" spc="-30" normalizeH="0" baseline="0" noProof="0" smtClean="0">
                <a:ln>
                  <a:noFill/>
                </a:ln>
                <a:solidFill>
                  <a:srgbClr val="E8D8CA">
                    <a:lumMod val="25000"/>
                  </a:srgb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ko-KR" sz="800" b="0" i="0" u="none" strike="noStrike" kern="1200" cap="none" spc="-30" normalizeH="0" baseline="0" noProof="0" dirty="0">
              <a:ln>
                <a:noFill/>
              </a:ln>
              <a:solidFill>
                <a:srgbClr val="E8D8CA">
                  <a:lumMod val="25000"/>
                </a:srgbClr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04913" y="4869160"/>
            <a:ext cx="77889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500" b="1" i="0" u="none" strike="noStrike" kern="1200" cap="none" spc="0" normalizeH="0" baseline="0" noProof="0" dirty="0">
              <a:ln>
                <a:noFill/>
              </a:ln>
              <a:solidFill>
                <a:srgbClr val="E8D8CA">
                  <a:lumMod val="25000"/>
                </a:srgbClr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60031" y="1556792"/>
            <a:ext cx="40324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1.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메이지 유신 이후 메이지 신정부가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행했던 중앙 집권적 개혁 중 하나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.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2.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근대 일본의 중앙집권 정책 중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하나로서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다이묘들이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토지와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백성을 메이지 천황에게 반환한 것을 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말한다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. 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3.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무진전쟁의 승리가 예상되는 가운데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, 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 1869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년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3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월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2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일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사쓰마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·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조슈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·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도사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 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히젠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번의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다이묘가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토지와 백성을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천황에게 반환하는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판적봉환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건백서를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제출하였고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다른 번들도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이에 동참한 결과 같은 해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7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월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25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일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메이지 천황이 이를 받아들였다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. 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</p:txBody>
      </p:sp>
      <p:pic>
        <p:nvPicPr>
          <p:cNvPr id="10" name="Picture 2" descr="http://postfiles14.naver.net/20151201_173/jajuwayo_1448973103382MUUV9_PNG/10.png?type=w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25938"/>
            <a:ext cx="388843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09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793998-EFFD-4B20-8F0A-F02CBB63D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쿠로후네</a:t>
            </a:r>
            <a:r>
              <a:rPr lang="ko-KR" altLang="en-US" dirty="0"/>
              <a:t> 사건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14B0788-E7A2-4A73-9FFC-1048B34F8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354162"/>
          </a:xfrm>
        </p:spPr>
        <p:txBody>
          <a:bodyPr>
            <a:normAutofit lnSpcReduction="10000"/>
          </a:bodyPr>
          <a:lstStyle/>
          <a:p>
            <a:r>
              <a:rPr lang="en-US" altLang="ko-KR" sz="2800" dirty="0"/>
              <a:t>1853</a:t>
            </a:r>
            <a:r>
              <a:rPr lang="ko-KR" altLang="en-US" sz="2800" dirty="0"/>
              <a:t>년 페리 제독이 군함 네 척을 이끌고 개항을 요구하며 무력 시위를 하고 이듬해 봄 재차 내항하여 막부에게 답변을 준비할 것을 요구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2A15048-0A49-4AF2-B69B-5B5ECBF09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48" y="1388291"/>
            <a:ext cx="5874904" cy="367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0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0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5351263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2" y="794932"/>
            <a:ext cx="4551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 메이지 정부의 대표적 정책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(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판적봉환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)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6212C-4B87-496A-AC2E-DBBA9F35BC46}" type="slidenum">
              <a:rPr kumimoji="0" lang="en-US" altLang="ko-KR" sz="800" b="0" i="0" u="none" strike="noStrike" kern="1200" cap="none" spc="-30" normalizeH="0" baseline="0" noProof="0" smtClean="0">
                <a:ln>
                  <a:noFill/>
                </a:ln>
                <a:solidFill>
                  <a:srgbClr val="E8D8CA">
                    <a:lumMod val="25000"/>
                  </a:srgb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ko-KR" sz="800" b="0" i="0" u="none" strike="noStrike" kern="1200" cap="none" spc="-30" normalizeH="0" baseline="0" noProof="0" dirty="0">
              <a:ln>
                <a:noFill/>
              </a:ln>
              <a:solidFill>
                <a:srgbClr val="E8D8CA">
                  <a:lumMod val="25000"/>
                </a:srgbClr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04913" y="4869160"/>
            <a:ext cx="77889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500" b="1" i="0" u="none" strike="noStrike" kern="1200" cap="none" spc="0" normalizeH="0" baseline="0" noProof="0" dirty="0">
              <a:ln>
                <a:noFill/>
              </a:ln>
              <a:solidFill>
                <a:srgbClr val="E8D8CA">
                  <a:lumMod val="25000"/>
                </a:srgbClr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02024" y="1318898"/>
            <a:ext cx="399186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1.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신정부는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접수한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다이묘들의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판적봉환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건백서를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당시의 법률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심의기관인 공의소의 자문을 거쳐    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공식화한 후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기존의 제도를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개혁하는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번제를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발포했다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2.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이에 따라 번은 막부 영지를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접수하고 설치한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직할부현과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함께 중앙정부의 명령을 집행하는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지방행정구역 중 하나가 되었다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. 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3.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각 번의 자립성이 급격히 쇠퇴하기  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시작했다는 점에서 봉건 체제를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대신하는 근대적 중앙집권 체제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확립을 향한 진일보한 정책이라고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할 수 있다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.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13" y="1838322"/>
            <a:ext cx="3479055" cy="310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8954" y="5203004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--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정부에게서 토지구입을 증명하는 지권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--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49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100503" y="794932"/>
            <a:ext cx="3111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6212C-4B87-496A-AC2E-DBBA9F35BC46}" type="slidenum">
              <a:rPr kumimoji="0" lang="en-US" altLang="ko-KR" sz="800" b="0" i="0" u="none" strike="noStrike" kern="1200" cap="none" spc="-30" normalizeH="0" baseline="0" noProof="0" smtClean="0">
                <a:ln>
                  <a:noFill/>
                </a:ln>
                <a:solidFill>
                  <a:srgbClr val="E8D8CA">
                    <a:lumMod val="25000"/>
                  </a:srgb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ko-KR" sz="800" b="0" i="0" u="none" strike="noStrike" kern="1200" cap="none" spc="-30" normalizeH="0" baseline="0" noProof="0" dirty="0">
              <a:ln>
                <a:noFill/>
              </a:ln>
              <a:solidFill>
                <a:srgbClr val="E8D8CA">
                  <a:lumMod val="25000"/>
                </a:srgbClr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pic>
        <p:nvPicPr>
          <p:cNvPr id="7" name="그림 6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5351263" cy="547711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1100502" y="794849"/>
            <a:ext cx="46956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메이지 정부의 대표적 정책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(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폐번치헌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)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91289" y="1278012"/>
            <a:ext cx="43924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1.1871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년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8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월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29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일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일본의 메이지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정부가 번을 폐지하고 부와 현을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신설하여 지방 행정을 장악하고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중앙 정부가 직접 관할하도록 한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전국의 행정 구역 체계를 새로 개편한 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개혁 조치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2.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중앙에 반하는 번이 등장할지도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모른다는 우려 속에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중앙의 메이지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정부는 번을 폐지하고 대신 현을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설치하면서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지번사들을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모두 해임하고 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도쿄로 올라오게 했다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.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이 조치로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당시에 있던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261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개 번이 해체되고 일본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전국은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1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개 홋카이도 척사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3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부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302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현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으로 개편되었다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. 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3.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이후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300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여 개 현이 통폐합을 거치면서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현대 일본의 광역행정구역인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1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도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1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도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2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부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43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현의 기틀이 되었다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.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</p:txBody>
      </p:sp>
      <p:pic>
        <p:nvPicPr>
          <p:cNvPr id="6146" name="Picture 2" descr="일본지도에 대한 이미지 검색결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37" y="1442843"/>
            <a:ext cx="3542224" cy="39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5781" y="5620598"/>
            <a:ext cx="3335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           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--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현재 일본의 행정구역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Y견명조" panose="02030600000101010101" pitchFamily="18" charset="-127"/>
                <a:cs typeface="+mn-cs"/>
              </a:rPr>
              <a:t>--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Y견명조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35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6" name="그림 5" descr="번짐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2373" y="1734207"/>
            <a:ext cx="4021875" cy="31349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997882"/>
            <a:ext cx="914400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-51435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감사합니다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명조" pitchFamily="18" charset="-127"/>
                <a:ea typeface="나눔명조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7302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nhn\바탕 화면\old-paper-background-cover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그림 12" descr="korean frame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46685" y="723704"/>
            <a:ext cx="1665075" cy="4217464"/>
          </a:xfrm>
          <a:prstGeom prst="rect">
            <a:avLst/>
          </a:prstGeom>
        </p:spPr>
      </p:pic>
      <p:sp>
        <p:nvSpPr>
          <p:cNvPr id="41" name="직사각형 40"/>
          <p:cNvSpPr/>
          <p:nvPr/>
        </p:nvSpPr>
        <p:spPr>
          <a:xfrm>
            <a:off x="6228184" y="6233750"/>
            <a:ext cx="2235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800" b="0" i="0" u="none" strike="noStrike" kern="1200" cap="none" spc="-28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t>이 문서는 나눔글꼴로 작성되었습니다</a:t>
            </a:r>
            <a:r>
              <a:rPr kumimoji="0" lang="en-US" altLang="ko-KR" sz="800" b="0" i="0" u="none" strike="noStrike" kern="1200" cap="none" spc="-28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t>. </a:t>
            </a:r>
            <a:r>
              <a:rPr kumimoji="0" lang="ko-KR" altLang="en-US" sz="800" b="0" i="0" u="sng" strike="noStrike" kern="1200" cap="none" spc="-28" normalizeH="0" baseline="0" noProof="0">
                <a:ln>
                  <a:noFill/>
                </a:ln>
                <a:solidFill>
                  <a:srgbClr val="4495D2"/>
                </a:solidFill>
                <a:effectLst/>
                <a:uLnTx/>
                <a:uFillTx/>
                <a:latin typeface="나눔고딕"/>
                <a:ea typeface="나눔고딕"/>
                <a:cs typeface="+mn-cs"/>
                <a:hlinkClick r:id="rId4"/>
              </a:rPr>
              <a:t>설치하기</a:t>
            </a:r>
            <a:endParaRPr kumimoji="0" lang="ko-KR" altLang="en-US" sz="800" b="0" i="0" u="sng" strike="noStrike" kern="1200" cap="none" spc="-28" normalizeH="0" baseline="0" noProof="0">
              <a:ln>
                <a:noFill/>
              </a:ln>
              <a:solidFill>
                <a:srgbClr val="4495D2"/>
              </a:solidFill>
              <a:effectLst/>
              <a:uLnTx/>
              <a:uFillTx/>
              <a:latin typeface="나눔고딕"/>
              <a:ea typeface="나눔고딕"/>
              <a:cs typeface="+mn-cs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228184" y="5271591"/>
            <a:ext cx="1955249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200" b="1" i="0" u="sng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일본어일본학과</a:t>
            </a:r>
            <a:r>
              <a:rPr kumimoji="0" lang="ko-KR" alt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21</a:t>
            </a:r>
            <a:r>
              <a:rPr kumimoji="0" lang="en-US" altLang="ko-KR" sz="1200" b="1" i="0" u="sng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*</a:t>
            </a:r>
            <a:r>
              <a:rPr kumimoji="0" lang="ko-KR" alt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0****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200" b="1" i="0" u="sng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신○섭</a:t>
            </a:r>
            <a:endParaRPr kumimoji="0" lang="ko-KR" altLang="en-US" sz="1200" b="1" i="0" u="sng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043608" y="908717"/>
            <a:ext cx="1008112" cy="393760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다   다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이   이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쇼   쇼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-    정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메   치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이   편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지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시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대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2100" b="1" i="0" u="none" strike="noStrike" kern="1200" cap="none" spc="0" normalizeH="0" baseline="0" noProof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정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치</a:t>
            </a:r>
          </a:p>
        </p:txBody>
      </p:sp>
    </p:spTree>
    <p:extLst>
      <p:ext uri="{BB962C8B-B14F-4D97-AF65-F5344CB8AC3E}">
        <p14:creationId xmlns:p14="http://schemas.microsoft.com/office/powerpoint/2010/main" val="78687053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번짐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39552" y="404664"/>
            <a:ext cx="2135763" cy="1664775"/>
          </a:xfrm>
          <a:prstGeom prst="rect">
            <a:avLst/>
          </a:prstGeom>
        </p:spPr>
      </p:pic>
      <p:sp>
        <p:nvSpPr>
          <p:cNvPr id="13" name="부제목 3"/>
          <p:cNvSpPr>
            <a:spLocks noGrp="1"/>
          </p:cNvSpPr>
          <p:nvPr>
            <p:ph type="subTitle" idx="1"/>
          </p:nvPr>
        </p:nvSpPr>
        <p:spPr>
          <a:xfrm>
            <a:off x="1019654" y="734476"/>
            <a:ext cx="621406" cy="1045897"/>
          </a:xfrm>
        </p:spPr>
        <p:txBody>
          <a:bodyPr>
            <a:noAutofit/>
          </a:bodyPr>
          <a:lstStyle/>
          <a:p>
            <a:pPr indent="-514350">
              <a:defRPr lang="ko-KR" altLang="en-US"/>
            </a:pPr>
            <a:r>
              <a:rPr lang="ko-KR" altLang="en-US" sz="2400" b="1">
                <a:solidFill>
                  <a:schemeClr val="bg1"/>
                </a:solidFill>
                <a:latin typeface="나눔명조"/>
                <a:ea typeface="나눔명조"/>
              </a:rPr>
              <a:t>목차</a:t>
            </a:r>
          </a:p>
        </p:txBody>
      </p:sp>
      <p:sp>
        <p:nvSpPr>
          <p:cNvPr id="7" name="부제목 3"/>
          <p:cNvSpPr txBox="1"/>
          <p:nvPr/>
        </p:nvSpPr>
        <p:spPr>
          <a:xfrm>
            <a:off x="2555776" y="1700808"/>
            <a:ext cx="4104456" cy="4536504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lang="ko-KR"/>
            </a:pPr>
            <a:r>
              <a:rPr kumimoji="0" lang="en-US" altLang="ko-KR" sz="2100" b="1" i="0" u="none" strike="noStrike" kern="1200" cap="none" spc="5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1. </a:t>
            </a:r>
            <a:r>
              <a:rPr kumimoji="0" lang="ko-KR" altLang="en-US" sz="2100" b="1" i="0" u="none" strike="noStrike" kern="1200" cap="none" spc="5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징병제와 메이지 6년 정변</a:t>
            </a:r>
          </a:p>
          <a:p>
            <a:pPr marL="914400" marR="0" lvl="2" indent="-738188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ko-KR"/>
            </a:pP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1.1 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징병제</a:t>
            </a:r>
          </a:p>
          <a:p>
            <a:pPr marL="914400" marR="0" lvl="2" indent="-738188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ko-KR"/>
            </a:pP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1.2 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메이지 6년 정변</a:t>
            </a:r>
          </a:p>
          <a:p>
            <a:pPr marL="914400" marR="0" lvl="2" indent="-738188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ko-KR"/>
            </a:pP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1.3 자유민권운동</a:t>
            </a:r>
          </a:p>
          <a:p>
            <a:pPr marL="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lang="ko-KR"/>
            </a:pPr>
            <a:r>
              <a:rPr kumimoji="0" lang="en-US" altLang="ko-KR" sz="2100" b="1" i="0" u="none" strike="noStrike" kern="1200" cap="none" spc="5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2.</a:t>
            </a:r>
            <a:r>
              <a:rPr kumimoji="0" lang="ko-KR" altLang="en-US" sz="2100" b="1" i="0" u="none" strike="noStrike" kern="1200" cap="none" spc="5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강화도조약과 세이난 전쟁</a:t>
            </a:r>
          </a:p>
          <a:p>
            <a:pPr marL="914400" marR="0" lvl="2" indent="-738188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ko-KR"/>
            </a:pPr>
            <a:r>
              <a:rPr kumimoji="0" lang="en-US" altLang="ko-KR" sz="1700" b="1" i="0" u="none" strike="noStrike" kern="1200" cap="none" spc="5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2.1 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강화도조약</a:t>
            </a:r>
          </a:p>
          <a:p>
            <a:pPr marL="914400" marR="0" lvl="2" indent="-738188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ko-KR"/>
            </a:pPr>
            <a:r>
              <a:rPr kumimoji="0" lang="en-US" altLang="ko-KR" sz="1700" b="1" i="0" u="none" strike="noStrike" kern="1200" cap="none" spc="5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2.2 </a:t>
            </a:r>
            <a:r>
              <a:rPr kumimoji="0" lang="ko-KR" altLang="en-US" sz="1700" b="1" i="0" u="none" strike="noStrike" kern="1200" cap="none" spc="5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세이난전쟁</a:t>
            </a:r>
          </a:p>
          <a:p>
            <a:pPr marL="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lang="ko-KR"/>
            </a:pPr>
            <a:r>
              <a:rPr kumimoji="0" lang="en-US" altLang="ko-KR" sz="2100" b="1" i="0" u="none" strike="noStrike" kern="1200" cap="none" spc="5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3. </a:t>
            </a:r>
            <a:r>
              <a:rPr kumimoji="0" lang="ko-KR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일본제국헌법 선포</a:t>
            </a:r>
          </a:p>
        </p:txBody>
      </p:sp>
    </p:spTree>
    <p:extLst>
      <p:ext uri="{BB962C8B-B14F-4D97-AF65-F5344CB8AC3E}">
        <p14:creationId xmlns:p14="http://schemas.microsoft.com/office/powerpoint/2010/main" val="291215389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1" y="794932"/>
            <a:ext cx="37595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1</a:t>
            </a: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.1 징병제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778247" y="1556792"/>
            <a:ext cx="3001665" cy="546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징병제  1873년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fld id="{C2F6212C-4B87-496A-AC2E-DBBA9F35BC46}" type="slidenum">
              <a:rPr kumimoji="0" lang="en-US" altLang="ko-KR" sz="800" b="0" i="0" u="none" strike="noStrike" kern="1200" cap="none" spc="-28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t>35</a:t>
            </a:fld>
            <a:endParaRPr kumimoji="0" lang="en-US" altLang="ko-KR" sz="800" b="0" i="0" u="none" strike="noStrike" kern="1200" cap="none" spc="-28" normalizeH="0" baseline="0" noProof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나눔고딕"/>
              <a:ea typeface="나눔고딕"/>
              <a:cs typeface="+mn-cs"/>
            </a:endParaRPr>
          </a:p>
        </p:txBody>
      </p:sp>
      <p:sp>
        <p:nvSpPr>
          <p:cNvPr id="18" name="직사각형 10"/>
          <p:cNvSpPr/>
          <p:nvPr/>
        </p:nvSpPr>
        <p:spPr>
          <a:xfrm>
            <a:off x="4954711" y="1556792"/>
            <a:ext cx="3001665" cy="546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국민군으로 전환</a:t>
            </a:r>
          </a:p>
        </p:txBody>
      </p:sp>
      <p:sp>
        <p:nvSpPr>
          <p:cNvPr id="19" name="화살표: 오른쪽 18"/>
          <p:cNvSpPr/>
          <p:nvPr/>
        </p:nvSpPr>
        <p:spPr>
          <a:xfrm>
            <a:off x="3923928" y="1556792"/>
            <a:ext cx="648072" cy="57606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나눔명조"/>
              <a:cs typeface="+mn-cs"/>
            </a:endParaRPr>
          </a:p>
        </p:txBody>
      </p:sp>
      <p:sp>
        <p:nvSpPr>
          <p:cNvPr id="20" name="화살표: 아래쪽 19"/>
          <p:cNvSpPr/>
          <p:nvPr/>
        </p:nvSpPr>
        <p:spPr>
          <a:xfrm>
            <a:off x="6084168" y="2852936"/>
            <a:ext cx="720080" cy="50405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나눔명조"/>
              <a:cs typeface="+mn-cs"/>
            </a:endParaRPr>
          </a:p>
        </p:txBody>
      </p:sp>
      <p:sp>
        <p:nvSpPr>
          <p:cNvPr id="21" name="직사각형 10"/>
          <p:cNvSpPr/>
          <p:nvPr/>
        </p:nvSpPr>
        <p:spPr>
          <a:xfrm>
            <a:off x="4954711" y="4005064"/>
            <a:ext cx="3001665" cy="548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사단제 1888년</a:t>
            </a:r>
          </a:p>
        </p:txBody>
      </p:sp>
      <p:sp>
        <p:nvSpPr>
          <p:cNvPr id="22" name="화살표: 왼쪽 21"/>
          <p:cNvSpPr/>
          <p:nvPr/>
        </p:nvSpPr>
        <p:spPr>
          <a:xfrm>
            <a:off x="3923928" y="4005064"/>
            <a:ext cx="648072" cy="648072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나눔명조"/>
              <a:cs typeface="+mn-cs"/>
            </a:endParaRPr>
          </a:p>
        </p:txBody>
      </p:sp>
      <p:sp>
        <p:nvSpPr>
          <p:cNvPr id="23" name="직사각형 10"/>
          <p:cNvSpPr/>
          <p:nvPr/>
        </p:nvSpPr>
        <p:spPr>
          <a:xfrm>
            <a:off x="683568" y="3792830"/>
            <a:ext cx="3024336" cy="1004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국민개병제 1889년</a:t>
            </a:r>
          </a:p>
        </p:txBody>
      </p:sp>
    </p:spTree>
    <p:extLst>
      <p:ext uri="{BB962C8B-B14F-4D97-AF65-F5344CB8AC3E}">
        <p14:creationId xmlns:p14="http://schemas.microsoft.com/office/powerpoint/2010/main" val="1441082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blue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100503" y="794932"/>
            <a:ext cx="3111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1</a:t>
            </a:r>
            <a:r>
              <a:rPr kumimoji="0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.</a:t>
            </a: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2</a:t>
            </a:r>
            <a:r>
              <a:rPr kumimoji="0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</a:t>
            </a: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메이지 6년 정변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576" y="2636912"/>
            <a:ext cx="3672408" cy="293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76213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lang="ko-KR" altLang="en-US"/>
            </a:pP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흥선대원군의 쇄국정책에 대해 간섭할 계기를 만들기 위해 사절단을 파견.  그 전권대사로 사이고 다카모리 지명</a:t>
            </a:r>
            <a:endParaRPr kumimoji="0" lang="ko-KR" altLang="en-US" sz="1700" b="0" i="0" u="none" strike="noStrike" kern="1200" cap="none" spc="0" normalizeH="0" baseline="0" noProof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lang="ko-KR" altLang="en-US"/>
            </a:pPr>
            <a:endParaRPr kumimoji="0" lang="ko-KR" altLang="en-US" sz="1700" b="0" i="0" u="none" strike="noStrike" kern="1200" cap="none" spc="0" normalizeH="0" baseline="0" noProof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176213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lang="ko-KR" altLang="en-US"/>
            </a:pP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조선보다도 손대야하는 외교문제와 국제적 입장으로 반대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 </a:t>
            </a:r>
          </a:p>
          <a:p>
            <a:pPr marL="0" marR="0" lvl="0" indent="176213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lang="ko-KR" altLang="en-US"/>
            </a:pP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사이고 다카모리의 사직에 수백명의 관료 및 군인이 사직</a:t>
            </a:r>
            <a:endParaRPr kumimoji="0" lang="ko-KR" altLang="en-US" sz="1700" b="0" i="0" u="none" strike="noStrike" kern="1200" cap="none" spc="0" normalizeH="0" baseline="0" noProof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 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706239" y="1484784"/>
            <a:ext cx="3649737" cy="846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2000" b="1" i="0" u="sng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사이고 다카모리</a:t>
            </a:r>
            <a:endParaRPr kumimoji="0" lang="ko-KR" altLang="en-US" sz="2000" b="1" i="0" u="none" strike="noStrike" kern="1200" cap="none" spc="0" normalizeH="0" baseline="0" noProof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일본 에도 시대, 메이지 시대의 군인이자, 정치가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fld id="{C2F6212C-4B87-496A-AC2E-DBBA9F35BC46}" type="slidenum">
              <a:rPr kumimoji="0" lang="en-US" altLang="ko-KR" sz="800" b="0" i="0" u="none" strike="noStrike" kern="1200" cap="none" spc="-28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t>36</a:t>
            </a:fld>
            <a:endParaRPr kumimoji="0" lang="en-US" altLang="ko-KR" sz="800" b="0" i="0" u="none" strike="noStrike" kern="1200" cap="none" spc="-28" normalizeH="0" baseline="0" noProof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나눔고딕"/>
              <a:ea typeface="나눔고딕"/>
              <a:cs typeface="+mn-cs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5102891" y="1484784"/>
            <a:ext cx="285348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64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1" grpId="0" bldLvl="0" animBg="1"/>
      <p:bldP spid="16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blue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100503" y="794932"/>
            <a:ext cx="3111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1</a:t>
            </a:r>
            <a:r>
              <a:rPr kumimoji="0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.</a:t>
            </a: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2</a:t>
            </a:r>
            <a:r>
              <a:rPr kumimoji="0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</a:t>
            </a: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메이지 6년 정변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619672" y="3081732"/>
            <a:ext cx="5665961" cy="69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2000" b="1" i="0" u="sng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https://www.youtube.com/watch?v=r-SjI3RdHtQ&amp;feature=youtu.be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fld id="{C2F6212C-4B87-496A-AC2E-DBBA9F35BC46}" type="slidenum">
              <a:rPr kumimoji="0" lang="en-US" altLang="ko-KR" sz="800" b="0" i="0" u="none" strike="noStrike" kern="1200" cap="none" spc="-28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t>37</a:t>
            </a:fld>
            <a:endParaRPr kumimoji="0" lang="en-US" altLang="ko-KR" sz="800" b="0" i="0" u="none" strike="noStrike" kern="1200" cap="none" spc="-28" normalizeH="0" baseline="0" noProof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나눔고딕"/>
              <a:ea typeface="나눔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49102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frame_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1" y="794932"/>
            <a:ext cx="37595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1</a:t>
            </a: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.3 자유민권운동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778247" y="1556792"/>
            <a:ext cx="6386041" cy="470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ko-KR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함초롬돋움"/>
                <a:cs typeface="+mn-cs"/>
              </a:rPr>
              <a:t>사쓰마 번의 번벌정치에 항의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fld id="{C2F6212C-4B87-496A-AC2E-DBBA9F35BC46}" type="slidenum">
              <a:rPr kumimoji="0" lang="en-US" altLang="ko-KR" sz="800" b="0" i="0" u="none" strike="noStrike" kern="1200" cap="none" spc="-28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t>38</a:t>
            </a:fld>
            <a:endParaRPr kumimoji="0" lang="en-US" altLang="ko-KR" sz="800" b="0" i="0" u="none" strike="noStrike" kern="1200" cap="none" spc="-28" normalizeH="0" baseline="0" noProof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나눔고딕"/>
              <a:ea typeface="나눔고딕"/>
              <a:cs typeface="+mn-cs"/>
            </a:endParaRPr>
          </a:p>
        </p:txBody>
      </p:sp>
      <p:sp>
        <p:nvSpPr>
          <p:cNvPr id="24" name="직사각형 10"/>
          <p:cNvSpPr/>
          <p:nvPr/>
        </p:nvSpPr>
        <p:spPr>
          <a:xfrm>
            <a:off x="755576" y="2132856"/>
            <a:ext cx="6552728" cy="472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ko-KR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함초롬돋움"/>
                <a:cs typeface="+mn-cs"/>
              </a:rPr>
              <a:t>헌법제정운동, 의회수립운동, 지조경감요구</a:t>
            </a:r>
          </a:p>
        </p:txBody>
      </p:sp>
      <p:sp>
        <p:nvSpPr>
          <p:cNvPr id="25" name="직사각형 10"/>
          <p:cNvSpPr/>
          <p:nvPr/>
        </p:nvSpPr>
        <p:spPr>
          <a:xfrm>
            <a:off x="755576" y="2780928"/>
            <a:ext cx="6552728" cy="472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ko-KR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함초롬돋움"/>
                <a:cs typeface="+mn-cs"/>
              </a:rPr>
              <a:t>유럽, 미국과의 불평등 조약 개정 요구</a:t>
            </a:r>
          </a:p>
        </p:txBody>
      </p:sp>
      <p:sp>
        <p:nvSpPr>
          <p:cNvPr id="26" name="직사각형 10"/>
          <p:cNvSpPr/>
          <p:nvPr/>
        </p:nvSpPr>
        <p:spPr>
          <a:xfrm>
            <a:off x="755576" y="3460928"/>
            <a:ext cx="6552728" cy="472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ko-KR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함초롬돋움"/>
                <a:cs typeface="+mn-cs"/>
              </a:rPr>
              <a:t>언론의 자유 및 집회의 자유</a:t>
            </a:r>
          </a:p>
        </p:txBody>
      </p:sp>
      <p:sp>
        <p:nvSpPr>
          <p:cNvPr id="27" name="직사각형 10"/>
          <p:cNvSpPr/>
          <p:nvPr/>
        </p:nvSpPr>
        <p:spPr>
          <a:xfrm>
            <a:off x="1115616" y="5157192"/>
            <a:ext cx="6552728" cy="47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ko-KR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함초롬돋움"/>
                <a:cs typeface="+mn-cs"/>
              </a:rPr>
              <a:t>1890년 제국의회 수립까지 이어</a:t>
            </a:r>
            <a:r>
              <a:rPr kumimoji="0" lang="ko-KR" altLang="en-US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함초롬돋움"/>
                <a:cs typeface="+mn-cs"/>
              </a:rPr>
              <a:t>짐</a:t>
            </a:r>
          </a:p>
        </p:txBody>
      </p:sp>
      <p:sp>
        <p:nvSpPr>
          <p:cNvPr id="28" name="화살표: 아래쪽 27"/>
          <p:cNvSpPr/>
          <p:nvPr/>
        </p:nvSpPr>
        <p:spPr>
          <a:xfrm>
            <a:off x="3491880" y="4221088"/>
            <a:ext cx="1800200" cy="504056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2">
              <a:shade val="2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나눔명조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702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frame_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1" y="794932"/>
            <a:ext cx="37595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1</a:t>
            </a: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.3 자유민권운동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043608" y="3017723"/>
            <a:ext cx="6818089" cy="418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ko-KR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함초롬돋움"/>
                <a:cs typeface="+mn-cs"/>
              </a:rPr>
              <a:t>https://www.youtube.com/watch?v=EJ5uDqVET68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fld id="{C2F6212C-4B87-496A-AC2E-DBBA9F35BC46}" type="slidenum">
              <a:rPr kumimoji="0" lang="en-US" altLang="ko-KR" sz="800" b="0" i="0" u="none" strike="noStrike" kern="1200" cap="none" spc="-28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t>39</a:t>
            </a:fld>
            <a:endParaRPr kumimoji="0" lang="en-US" altLang="ko-KR" sz="800" b="0" i="0" u="none" strike="noStrike" kern="1200" cap="none" spc="-28" normalizeH="0" baseline="0" noProof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나눔고딕"/>
              <a:ea typeface="나눔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04295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03BD11-D403-44BB-80B4-10EAA164A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1-1</a:t>
            </a:r>
            <a:r>
              <a:rPr lang="ko-KR" altLang="en-US" dirty="0"/>
              <a:t>막부의 대응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A846B2B-FC5F-4DD7-B737-4EAE16553B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ko-KR" altLang="en-US" dirty="0"/>
              <a:t>차 내항 이전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2340729F-8AA7-409A-A0A2-B2673DBFCE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18</a:t>
            </a:r>
            <a:r>
              <a:rPr lang="ko-KR" altLang="en-US" dirty="0"/>
              <a:t>세기 중반 러시아의 간헐적 통상요구</a:t>
            </a:r>
            <a:endParaRPr lang="en-US" altLang="ko-KR" dirty="0"/>
          </a:p>
          <a:p>
            <a:r>
              <a:rPr lang="en-US" altLang="ko-KR" dirty="0"/>
              <a:t>19</a:t>
            </a:r>
            <a:r>
              <a:rPr lang="ko-KR" altLang="en-US" dirty="0"/>
              <a:t>세기 초 영국의 접근</a:t>
            </a:r>
            <a:endParaRPr lang="en-US" altLang="ko-KR" dirty="0"/>
          </a:p>
          <a:p>
            <a:r>
              <a:rPr lang="en-US" altLang="ko-KR" dirty="0"/>
              <a:t>1840</a:t>
            </a:r>
            <a:r>
              <a:rPr lang="ko-KR" altLang="en-US" dirty="0"/>
              <a:t>년 아편전쟁으로 동아시아 정세변화</a:t>
            </a:r>
            <a:endParaRPr lang="en-US" altLang="ko-KR" dirty="0"/>
          </a:p>
          <a:p>
            <a:r>
              <a:rPr lang="en-US" altLang="ko-KR" dirty="0"/>
              <a:t>1842</a:t>
            </a:r>
            <a:r>
              <a:rPr lang="ko-KR" altLang="en-US" dirty="0"/>
              <a:t>년 기존 무력사용정책을 대신하여 온건책으로 변화</a:t>
            </a:r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EA6948F5-24E7-43AE-9763-8D46C51A8A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ko-KR" altLang="en-US" dirty="0"/>
              <a:t>차 내항 이후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6F25659D-A47F-473D-AF6E-31B31B4CB66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/>
              <a:t>기존의 쇄국정책에 따라 시간을 끌어서 흐지부지하려고 함</a:t>
            </a:r>
            <a:endParaRPr lang="en-US" altLang="ko-KR" dirty="0"/>
          </a:p>
          <a:p>
            <a:r>
              <a:rPr lang="ko-KR" altLang="en-US" dirty="0"/>
              <a:t>대통령의 친서만 받고 구체적인 협의는 하지 않음</a:t>
            </a:r>
            <a:endParaRPr lang="en-US" altLang="ko-KR" dirty="0"/>
          </a:p>
          <a:p>
            <a:r>
              <a:rPr lang="ko-KR" altLang="en-US" dirty="0"/>
              <a:t>태평천국의 난으로 동아시아 정세 급변</a:t>
            </a:r>
            <a:endParaRPr lang="en-US" altLang="ko-KR" dirty="0"/>
          </a:p>
          <a:p>
            <a:r>
              <a:rPr lang="en-US" altLang="ko-KR" dirty="0"/>
              <a:t>1854</a:t>
            </a:r>
            <a:r>
              <a:rPr lang="ko-KR" altLang="en-US" dirty="0"/>
              <a:t>년 </a:t>
            </a:r>
            <a:r>
              <a:rPr lang="en-US" altLang="ko-KR" dirty="0"/>
              <a:t>2</a:t>
            </a:r>
            <a:r>
              <a:rPr lang="ko-KR" altLang="en-US" dirty="0"/>
              <a:t>차 페리 내항에 그의 요구를 수용 </a:t>
            </a:r>
            <a:r>
              <a:rPr lang="en-US" altLang="ko-KR" dirty="0"/>
              <a:t>＇</a:t>
            </a:r>
            <a:r>
              <a:rPr lang="ko-KR" altLang="en-US" dirty="0"/>
              <a:t>미일화친조약</a:t>
            </a:r>
            <a:r>
              <a:rPr lang="en-US" altLang="ko-KR" dirty="0"/>
              <a:t>＇</a:t>
            </a:r>
            <a:r>
              <a:rPr lang="ko-KR" altLang="en-US" dirty="0"/>
              <a:t>체결</a:t>
            </a:r>
          </a:p>
        </p:txBody>
      </p:sp>
    </p:spTree>
    <p:extLst>
      <p:ext uri="{BB962C8B-B14F-4D97-AF65-F5344CB8AC3E}">
        <p14:creationId xmlns:p14="http://schemas.microsoft.com/office/powerpoint/2010/main" val="164774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frame_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1" y="794932"/>
            <a:ext cx="37595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2.1 강화도조약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778247" y="1556792"/>
            <a:ext cx="6962105" cy="374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ko-KR" sz="1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함초롬돋움"/>
                <a:cs typeface="+mn-cs"/>
              </a:rPr>
              <a:t>한일수호조약(韓日修好條約) 또는 병자수호조약(丙子修好條約)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fld id="{C2F6212C-4B87-496A-AC2E-DBBA9F35BC46}" type="slidenum">
              <a:rPr kumimoji="0" lang="en-US" altLang="ko-KR" sz="800" b="0" i="0" u="none" strike="noStrike" kern="1200" cap="none" spc="-28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t>40</a:t>
            </a:fld>
            <a:endParaRPr kumimoji="0" lang="en-US" altLang="ko-KR" sz="800" b="0" i="0" u="none" strike="noStrike" kern="1200" cap="none" spc="-28" normalizeH="0" baseline="0" noProof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나눔고딕"/>
              <a:ea typeface="나눔고딕"/>
              <a:cs typeface="+mn-cs"/>
            </a:endParaRPr>
          </a:p>
        </p:txBody>
      </p:sp>
      <p:sp>
        <p:nvSpPr>
          <p:cNvPr id="24" name="직사각형 10"/>
          <p:cNvSpPr/>
          <p:nvPr/>
        </p:nvSpPr>
        <p:spPr>
          <a:xfrm>
            <a:off x="755576" y="2404944"/>
            <a:ext cx="6552728" cy="375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함초롬돋움"/>
                <a:cs typeface="+mn-cs"/>
              </a:rPr>
              <a:t>일본에서는 </a:t>
            </a:r>
            <a:r>
              <a:rPr kumimoji="0" lang="ko-KR" altLang="ko-KR" sz="1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함초롬돋움"/>
                <a:cs typeface="+mn-cs"/>
              </a:rPr>
              <a:t>병자수교조약</a:t>
            </a:r>
            <a:r>
              <a:rPr kumimoji="0" lang="ko-KR" altLang="en-US" sz="1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함초롬돋움"/>
                <a:cs typeface="+mn-cs"/>
              </a:rPr>
              <a:t>이라 부름</a:t>
            </a:r>
          </a:p>
        </p:txBody>
      </p:sp>
      <p:sp>
        <p:nvSpPr>
          <p:cNvPr id="25" name="직사각형 10"/>
          <p:cNvSpPr/>
          <p:nvPr/>
        </p:nvSpPr>
        <p:spPr>
          <a:xfrm>
            <a:off x="755576" y="3168789"/>
            <a:ext cx="7128792" cy="639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ko-K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함초롬돋움"/>
                <a:cs typeface="+mn-cs"/>
              </a:rPr>
              <a:t>조선이 근대 국제법의 토대 위에서 맺은 최초의 조약이며, 일본의 강압적 위협으로 맺어진 불평등 조약이</a:t>
            </a:r>
            <a:r>
              <a: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함초롬돋움"/>
                <a:cs typeface="+mn-cs"/>
              </a:rPr>
              <a:t>다</a:t>
            </a:r>
          </a:p>
        </p:txBody>
      </p:sp>
      <p:sp>
        <p:nvSpPr>
          <p:cNvPr id="26" name="직사각형 10"/>
          <p:cNvSpPr/>
          <p:nvPr/>
        </p:nvSpPr>
        <p:spPr>
          <a:xfrm>
            <a:off x="1115616" y="4397027"/>
            <a:ext cx="6552728" cy="472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함초롬돋움"/>
                <a:cs typeface="+mn-cs"/>
              </a:rPr>
              <a:t>계기: 운요호 사건</a:t>
            </a:r>
          </a:p>
        </p:txBody>
      </p:sp>
      <p:sp>
        <p:nvSpPr>
          <p:cNvPr id="27" name="직사각형 10"/>
          <p:cNvSpPr/>
          <p:nvPr/>
        </p:nvSpPr>
        <p:spPr>
          <a:xfrm>
            <a:off x="1115616" y="5236750"/>
            <a:ext cx="6552728" cy="424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ko-KR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함초롬돋움"/>
                <a:cs typeface="+mn-cs"/>
              </a:rPr>
              <a:t>https://www.youtube.com/watch?v=Tp2ybdk36VI</a:t>
            </a:r>
          </a:p>
        </p:txBody>
      </p:sp>
    </p:spTree>
    <p:extLst>
      <p:ext uri="{BB962C8B-B14F-4D97-AF65-F5344CB8AC3E}">
        <p14:creationId xmlns:p14="http://schemas.microsoft.com/office/powerpoint/2010/main" val="2983239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24" grpId="0" bldLvl="0" animBg="1"/>
      <p:bldP spid="25" grpId="0" bldLvl="0" animBg="1"/>
      <p:bldP spid="26" grpId="0" bldLvl="0" animBg="1"/>
      <p:bldP spid="27" grpId="0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frame_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1" y="794932"/>
            <a:ext cx="37595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2.2 세이난 전쟁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5436096" y="1652062"/>
            <a:ext cx="2425601" cy="336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ko-K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함초롬돋움"/>
                <a:cs typeface="+mn-cs"/>
              </a:rPr>
              <a:t>일본 역사상 마지막 내전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fld id="{C2F6212C-4B87-496A-AC2E-DBBA9F35BC46}" type="slidenum">
              <a:rPr kumimoji="0" lang="en-US" altLang="ko-KR" sz="800" b="0" i="0" u="none" strike="noStrike" kern="1200" cap="none" spc="-28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t>41</a:t>
            </a:fld>
            <a:endParaRPr kumimoji="0" lang="en-US" altLang="ko-KR" sz="800" b="0" i="0" u="none" strike="noStrike" kern="1200" cap="none" spc="-28" normalizeH="0" baseline="0" noProof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나눔고딕"/>
              <a:ea typeface="나눔고딕"/>
              <a:cs typeface="+mn-cs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48692" y="1628799"/>
            <a:ext cx="4571379" cy="2296126"/>
          </a:xfrm>
          <a:prstGeom prst="rect">
            <a:avLst/>
          </a:prstGeom>
        </p:spPr>
      </p:pic>
      <p:sp>
        <p:nvSpPr>
          <p:cNvPr id="31" name="직사각형 10"/>
          <p:cNvSpPr/>
          <p:nvPr/>
        </p:nvSpPr>
        <p:spPr>
          <a:xfrm>
            <a:off x="5458766" y="2204874"/>
            <a:ext cx="2209578" cy="576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함초롬돋움"/>
                <a:cs typeface="+mn-cs"/>
              </a:rPr>
              <a:t>특권을 빼앗긴 사족과 사학교의 반란</a:t>
            </a:r>
          </a:p>
        </p:txBody>
      </p:sp>
      <p:sp>
        <p:nvSpPr>
          <p:cNvPr id="32" name="직사각형 10"/>
          <p:cNvSpPr/>
          <p:nvPr/>
        </p:nvSpPr>
        <p:spPr>
          <a:xfrm>
            <a:off x="755576" y="4212302"/>
            <a:ext cx="2209578" cy="729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함초롬돋움"/>
                <a:cs typeface="+mn-cs"/>
              </a:rPr>
              <a:t>사쓰마 번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함초롬돋움"/>
                <a:cs typeface="+mn-cs"/>
              </a:rPr>
              <a:t>약 40,000명</a:t>
            </a:r>
          </a:p>
        </p:txBody>
      </p:sp>
      <p:sp>
        <p:nvSpPr>
          <p:cNvPr id="33" name="직사각형 10"/>
          <p:cNvSpPr/>
          <p:nvPr/>
        </p:nvSpPr>
        <p:spPr>
          <a:xfrm>
            <a:off x="3226518" y="4293096"/>
            <a:ext cx="2209578" cy="640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en-US" altLang="ko-KR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함초롬돋움"/>
                <a:ea typeface="함초롬돋움"/>
                <a:cs typeface="+mn-cs"/>
              </a:rPr>
              <a:t>VS</a:t>
            </a:r>
          </a:p>
        </p:txBody>
      </p:sp>
      <p:sp>
        <p:nvSpPr>
          <p:cNvPr id="34" name="직사각형 10"/>
          <p:cNvSpPr/>
          <p:nvPr/>
        </p:nvSpPr>
        <p:spPr>
          <a:xfrm>
            <a:off x="5602782" y="4211900"/>
            <a:ext cx="2209578" cy="720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함초롬돋움"/>
                <a:cs typeface="+mn-cs"/>
              </a:rPr>
              <a:t>일본제국 육군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함초롬돋움"/>
                <a:cs typeface="+mn-cs"/>
              </a:rPr>
              <a:t>약 70,000명</a:t>
            </a:r>
          </a:p>
        </p:txBody>
      </p:sp>
      <p:sp>
        <p:nvSpPr>
          <p:cNvPr id="36" name="직사각형 10"/>
          <p:cNvSpPr/>
          <p:nvPr/>
        </p:nvSpPr>
        <p:spPr>
          <a:xfrm>
            <a:off x="899592" y="5508044"/>
            <a:ext cx="2209578" cy="414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2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함초롬돋움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623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frame_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1" y="794932"/>
            <a:ext cx="37595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2.2 세이난 전쟁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827584" y="1700808"/>
            <a:ext cx="2736304" cy="323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함초롬돋움"/>
                <a:cs typeface="+mn-cs"/>
              </a:rPr>
              <a:t>경제적 의의</a:t>
            </a:r>
            <a:endParaRPr kumimoji="0" lang="ko-KR" alt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함초롬돋움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함초롬돋움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함초롬돋움"/>
                <a:cs typeface="+mn-cs"/>
              </a:rPr>
              <a:t>-인플레이션 발생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함초롬돋움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함초롬돋움"/>
                <a:cs typeface="+mn-cs"/>
              </a:rPr>
              <a:t>-재정난으로 인해 원칙국유던 철도건설이 사유자본으로 건설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함초롬돋움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함초롬돋움"/>
                <a:cs typeface="+mn-cs"/>
              </a:rPr>
              <a:t>-사족계층의 부정과 몰락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함초롬돋움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함초롬돋움"/>
                <a:cs typeface="+mn-cs"/>
              </a:rPr>
              <a:t>-신분보다 돈이 우대되는 사회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fld id="{C2F6212C-4B87-496A-AC2E-DBBA9F35BC46}" type="slidenum">
              <a:rPr kumimoji="0" lang="en-US" altLang="ko-KR" sz="800" b="0" i="0" u="none" strike="noStrike" kern="1200" cap="none" spc="-28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t>42</a:t>
            </a:fld>
            <a:endParaRPr kumimoji="0" lang="en-US" altLang="ko-KR" sz="800" b="0" i="0" u="none" strike="noStrike" kern="1200" cap="none" spc="-28" normalizeH="0" baseline="0" noProof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나눔고딕"/>
              <a:ea typeface="나눔고딕"/>
              <a:cs typeface="+mn-cs"/>
            </a:endParaRPr>
          </a:p>
        </p:txBody>
      </p:sp>
      <p:sp>
        <p:nvSpPr>
          <p:cNvPr id="31" name="직사각형 10"/>
          <p:cNvSpPr/>
          <p:nvPr/>
        </p:nvSpPr>
        <p:spPr>
          <a:xfrm>
            <a:off x="5004048" y="1700808"/>
            <a:ext cx="2664296" cy="1935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함초롬돋움"/>
                <a:cs typeface="+mn-cs"/>
              </a:rPr>
              <a:t>군사적 의의</a:t>
            </a:r>
            <a:endParaRPr kumimoji="0" lang="ko-KR" alt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함초롬돋움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함초롬돋움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함초롬돋움"/>
                <a:cs typeface="+mn-cs"/>
              </a:rPr>
              <a:t>-군사전문직(사족) 소멸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함초롬돋움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함초롬돋움"/>
                <a:cs typeface="+mn-cs"/>
              </a:rPr>
              <a:t>-국민개병제 정착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함초롬돋움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함초롬돋움"/>
                <a:cs typeface="+mn-cs"/>
              </a:rPr>
              <a:t>-상비군의 근대화</a:t>
            </a:r>
          </a:p>
        </p:txBody>
      </p:sp>
      <p:sp>
        <p:nvSpPr>
          <p:cNvPr id="36" name="직사각형 10"/>
          <p:cNvSpPr/>
          <p:nvPr/>
        </p:nvSpPr>
        <p:spPr>
          <a:xfrm>
            <a:off x="899592" y="5508044"/>
            <a:ext cx="2209578" cy="414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2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함초롬돋움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106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31" grpId="0" bldLvl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frame_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1" y="794932"/>
            <a:ext cx="37595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3. 일본제국헌법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043608" y="4514845"/>
            <a:ext cx="2736304" cy="541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함초롬돋움"/>
                <a:cs typeface="+mn-cs"/>
              </a:rPr>
              <a:t>https://www.youtube.com/watch?v=ZPGAuidR0_M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fld id="{C2F6212C-4B87-496A-AC2E-DBBA9F35BC46}" type="slidenum">
              <a:rPr kumimoji="0" lang="en-US" altLang="ko-KR" sz="800" b="0" i="0" u="none" strike="noStrike" kern="1200" cap="none" spc="-28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t>43</a:t>
            </a:fld>
            <a:endParaRPr kumimoji="0" lang="en-US" altLang="ko-KR" sz="800" b="0" i="0" u="none" strike="noStrike" kern="1200" cap="none" spc="-28" normalizeH="0" baseline="0" noProof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나눔고딕"/>
              <a:ea typeface="나눔고딕"/>
              <a:cs typeface="+mn-cs"/>
            </a:endParaRPr>
          </a:p>
        </p:txBody>
      </p:sp>
      <p:sp>
        <p:nvSpPr>
          <p:cNvPr id="31" name="직사각형 10"/>
          <p:cNvSpPr/>
          <p:nvPr/>
        </p:nvSpPr>
        <p:spPr>
          <a:xfrm>
            <a:off x="4860032" y="4509120"/>
            <a:ext cx="2664296" cy="546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함초롬돋움"/>
                <a:cs typeface="+mn-cs"/>
              </a:rPr>
              <a:t>https://www.youtube.com/watch?v=C8vHnA59_I4</a:t>
            </a:r>
          </a:p>
        </p:txBody>
      </p:sp>
      <p:sp>
        <p:nvSpPr>
          <p:cNvPr id="36" name="직사각형 10"/>
          <p:cNvSpPr/>
          <p:nvPr/>
        </p:nvSpPr>
        <p:spPr>
          <a:xfrm>
            <a:off x="899592" y="5508044"/>
            <a:ext cx="2209578" cy="414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2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함초롬돋움"/>
              <a:cs typeface="+mn-cs"/>
            </a:endParaRP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63688" y="1556792"/>
            <a:ext cx="5544616" cy="277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29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31" grpId="0" bldLvl="0" animBg="1"/>
      <p:bldP spid="38" grpId="0" bldLvl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6" name="그림 5" descr="번짐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2373" y="1734207"/>
            <a:ext cx="4021875" cy="31349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035488"/>
            <a:ext cx="9144000" cy="66345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-51435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명조" pitchFamily="18" charset="-127"/>
                <a:ea typeface="나눔명조" pitchFamily="18" charset="-127"/>
                <a:cs typeface="+mn-cs"/>
              </a:rPr>
              <a:t>감사합니다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명조" pitchFamily="18" charset="-127"/>
                <a:ea typeface="나눔명조" pitchFamily="18" charset="-127"/>
                <a:cs typeface="+mn-cs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475722" y="6233750"/>
            <a:ext cx="21579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-3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이 문서는 나눔글꼴로 작성되었습니다</a:t>
            </a:r>
            <a:r>
              <a:rPr kumimoji="0" lang="en-US" altLang="ko-KR" sz="800" b="0" i="0" u="none" strike="noStrike" kern="1200" cap="none" spc="-3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. </a:t>
            </a:r>
            <a:r>
              <a:rPr kumimoji="0" lang="ko-KR" altLang="en-US" sz="800" b="0" i="0" u="sng" strike="noStrike" kern="1200" cap="none" spc="-30" normalizeH="0" baseline="0" noProof="0" dirty="0">
                <a:ln>
                  <a:noFill/>
                </a:ln>
                <a:solidFill>
                  <a:srgbClr val="4495D2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  <a:hlinkClick r:id="rId4"/>
              </a:rPr>
              <a:t>설치하기</a:t>
            </a:r>
            <a:endParaRPr kumimoji="0" lang="ko-KR" altLang="en-US" sz="800" b="0" i="0" u="sng" strike="noStrike" kern="1200" cap="none" spc="-30" normalizeH="0" baseline="0" noProof="0" dirty="0">
              <a:ln>
                <a:noFill/>
              </a:ln>
              <a:solidFill>
                <a:srgbClr val="4495D2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8112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95035" y="1743075"/>
            <a:ext cx="7846292" cy="1190279"/>
          </a:xfrm>
        </p:spPr>
        <p:txBody>
          <a:bodyPr/>
          <a:lstStyle/>
          <a:p>
            <a:r>
              <a:rPr lang="ko-KR" altLang="en-US" dirty="0">
                <a:latin typeface="HY태백B" panose="02030600000101010101" pitchFamily="18" charset="-127"/>
                <a:ea typeface="HY태백B" panose="02030600000101010101" pitchFamily="18" charset="-127"/>
              </a:rPr>
              <a:t>메이지 시대 말기의 정치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4265718"/>
            <a:ext cx="6858000" cy="495647"/>
          </a:xfrm>
        </p:spPr>
        <p:txBody>
          <a:bodyPr/>
          <a:lstStyle/>
          <a:p>
            <a:pPr algn="r"/>
            <a:r>
              <a:rPr lang="en-US" altLang="ko-KR" dirty="0"/>
              <a:t>21*021** </a:t>
            </a:r>
            <a:r>
              <a:rPr lang="ko-KR" altLang="en-US" dirty="0"/>
              <a:t>이○우</a:t>
            </a:r>
          </a:p>
        </p:txBody>
      </p:sp>
    </p:spTree>
    <p:extLst>
      <p:ext uri="{BB962C8B-B14F-4D97-AF65-F5344CB8AC3E}">
        <p14:creationId xmlns:p14="http://schemas.microsoft.com/office/powerpoint/2010/main" val="36594562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HY태백B" panose="02030600000101010101" pitchFamily="18" charset="-127"/>
                <a:ea typeface="HY태백B" panose="02030600000101010101" pitchFamily="18" charset="-127"/>
              </a:rPr>
              <a:t>목차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966999"/>
            <a:ext cx="7886700" cy="3541678"/>
          </a:xfrm>
        </p:spPr>
        <p:txBody>
          <a:bodyPr/>
          <a:lstStyle/>
          <a:p>
            <a:r>
              <a:rPr lang="ko-KR" altLang="en-US" dirty="0"/>
              <a:t>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청일 전쟁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발발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시모노세키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조약 체결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러일 전쟁 발발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메이지 시대 말기의 이토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히로부미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메이지 천황의 사망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81450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Y태백B" panose="02030600000101010101" pitchFamily="18" charset="-127"/>
                <a:ea typeface="HY태백B" panose="02030600000101010101" pitchFamily="18" charset="-127"/>
              </a:rPr>
              <a:t> </a:t>
            </a:r>
            <a:r>
              <a:rPr lang="ko-KR" altLang="en-US" dirty="0">
                <a:latin typeface="HY태백B" panose="02030600000101010101" pitchFamily="18" charset="-127"/>
                <a:ea typeface="HY태백B" panose="02030600000101010101" pitchFamily="18" charset="-127"/>
              </a:rPr>
              <a:t>청일 전쟁 발발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2882" y="2226469"/>
            <a:ext cx="3122468" cy="3263504"/>
          </a:xfrm>
        </p:spPr>
        <p:txBody>
          <a:bodyPr/>
          <a:lstStyle/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이후 일본은 제국주의의 틀을 더욱 닦게 된다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정한론을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통해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조선침략에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대한 야욕과 조선을 계기로 청나라까지 집어삼킬 계획과 힘이 있었다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26" name="Picture 2" descr="청일전쟁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45" y="2125266"/>
            <a:ext cx="4643438" cy="237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0651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>
                <a:latin typeface="HY태백B" panose="02030600000101010101" pitchFamily="18" charset="-127"/>
                <a:ea typeface="HY태백B" panose="02030600000101010101" pitchFamily="18" charset="-127"/>
              </a:rPr>
              <a:t>시모노세키</a:t>
            </a:r>
            <a:r>
              <a:rPr lang="ko-KR" altLang="en-US" dirty="0">
                <a:latin typeface="HY태백B" panose="02030600000101010101" pitchFamily="18" charset="-127"/>
                <a:ea typeface="HY태백B" panose="02030600000101010101" pitchFamily="18" charset="-127"/>
              </a:rPr>
              <a:t> 조약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43747" y="2226469"/>
            <a:ext cx="3471603" cy="3263504"/>
          </a:xfrm>
        </p:spPr>
        <p:txBody>
          <a:bodyPr/>
          <a:lstStyle/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  <a:hlinkClick r:id="rId2"/>
              </a:rPr>
              <a:t>https://www.youtube.com/watch?v=QyzxFLF00cM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이 조약으로 일본 정치는 제국주의로 한걸음 돋게 된다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pic>
        <p:nvPicPr>
          <p:cNvPr id="2050" name="Picture 2" descr="Japan China Peace Treaty 17 April 18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27" y="2309054"/>
            <a:ext cx="2143125" cy="13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1/1e/%E3%80%8A%E9%A9%AC%E5%85%B3%E6%9D%A1%E7%BA%A6%E3%80%8B%E7%AD%BE%E5%AD%97%E6%97%B6%E7%9A%84%E6%83%85%E6%99%AF.jpg/220px-%E3%80%8A%E9%A9%AC%E5%85%B3%E6%9D%A1%E7%BA%A6%E3%80%8B%E7%AD%BE%E5%AD%97%E6%97%B6%E7%9A%84%E6%83%85%E6%99%A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885875"/>
            <a:ext cx="2197374" cy="172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51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HY태백B" panose="02030600000101010101" pitchFamily="18" charset="-127"/>
                <a:ea typeface="HY태백B" panose="02030600000101010101" pitchFamily="18" charset="-127"/>
              </a:rPr>
              <a:t>러일 전쟁 발발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697941" y="2468516"/>
            <a:ext cx="2578474" cy="3263504"/>
          </a:xfrm>
        </p:spPr>
        <p:txBody>
          <a:bodyPr/>
          <a:lstStyle/>
          <a:p>
            <a:r>
              <a:rPr lang="en-US" altLang="ko-KR" dirty="0"/>
              <a:t>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랴오둥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반도를 견제하던 러시아와의 전쟁 발발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러일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전쟁이후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러일조약으로 인한 조선의 지배력이 더욱 높아짐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26" name="Picture 2" descr="https://upload.wikimedia.org/wikipedia/commons/thumb/7/73/Japanese_Troops_in_Seoul.jpg/270px-Japanese_Troops_in_Seo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64" y="3649390"/>
            <a:ext cx="1928813" cy="193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d/d1/Japanese_Army_Landing_on_the_Liaodong_Peninsula_2.jpg/270px-Japanese_Army_Landing_on_the_Liaodong_Peninsula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1" y="2093539"/>
            <a:ext cx="1928813" cy="13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573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F39824-2CD8-4CCF-B507-2FB1A18D8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쿠로후네사건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1CCF422-645C-4ECA-A825-612BB2EE3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https://www.youtube.com/watch?v=NMKwunZvztM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96899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ko-KR" altLang="en-US" dirty="0">
                <a:latin typeface="HY태백B" panose="02030600000101010101" pitchFamily="18" charset="-127"/>
                <a:ea typeface="HY태백B" panose="02030600000101010101" pitchFamily="18" charset="-127"/>
              </a:rPr>
              <a:t>이토 </a:t>
            </a:r>
            <a:r>
              <a:rPr lang="ko-KR" altLang="en-US" dirty="0" err="1">
                <a:latin typeface="HY태백B" panose="02030600000101010101" pitchFamily="18" charset="-127"/>
                <a:ea typeface="HY태백B" panose="02030600000101010101" pitchFamily="18" charset="-127"/>
              </a:rPr>
              <a:t>히로부미</a:t>
            </a:r>
            <a:endParaRPr lang="ko-KR" altLang="en-US" dirty="0">
              <a:latin typeface="HY태백B" panose="02030600000101010101" pitchFamily="18" charset="-127"/>
              <a:ea typeface="HY태백B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2386" y="2070604"/>
            <a:ext cx="3995243" cy="3263504"/>
          </a:xfrm>
        </p:spPr>
        <p:txBody>
          <a:bodyPr/>
          <a:lstStyle/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메이지 시대 독보적 지위를 가진 내각총리대신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메이지시대말기에는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2,3,4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대 총리직을 맡았다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메이지시대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1909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안중근 의사에게 저격을 당함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050" name="Picture 2" descr="Itō Hirobu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2176593"/>
            <a:ext cx="2187476" cy="282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0/0e/Ahn_Joong_Keun_1908.jpg/170px-Ahn_Joong_Keun_19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0" y="2176592"/>
            <a:ext cx="1820227" cy="273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8713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79930" y="1214929"/>
            <a:ext cx="6858000" cy="684467"/>
          </a:xfrm>
        </p:spPr>
        <p:txBody>
          <a:bodyPr>
            <a:noAutofit/>
          </a:bodyPr>
          <a:lstStyle/>
          <a:p>
            <a:pPr algn="l"/>
            <a:r>
              <a:rPr lang="ko-KR" altLang="en-US" sz="3300" dirty="0">
                <a:latin typeface="HY태백B" panose="02030600000101010101" pitchFamily="18" charset="-127"/>
                <a:ea typeface="HY태백B" panose="02030600000101010101" pitchFamily="18" charset="-127"/>
              </a:rPr>
              <a:t>메이지 천황의 사망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530709" y="2154891"/>
            <a:ext cx="2191871" cy="3845859"/>
          </a:xfrm>
        </p:spPr>
        <p:txBody>
          <a:bodyPr/>
          <a:lstStyle/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1910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대한 제국을 속국으로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두러하였으나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정합론으로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인하여 병합하고 만주로 진출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천황의 사망으로 육군 대장을 비롯해 많은 정치인과 간부들이 자결을 하였다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pic>
        <p:nvPicPr>
          <p:cNvPr id="3074" name="Picture 2" descr="1872년 대례복을 입은 메이지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0" y="1973969"/>
            <a:ext cx="21431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thumb/4/4d/Mon-Imperial.png/220px-Mon-Imperi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028" y="2023825"/>
            <a:ext cx="2115287" cy="211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4956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699023"/>
            <a:ext cx="6858000" cy="1060987"/>
          </a:xfrm>
        </p:spPr>
        <p:txBody>
          <a:bodyPr/>
          <a:lstStyle/>
          <a:p>
            <a:r>
              <a:rPr lang="ko-KR" altLang="en-US" dirty="0">
                <a:latin typeface="HY태백B" panose="02030600000101010101" pitchFamily="18" charset="-127"/>
                <a:ea typeface="HY태백B" panose="02030600000101010101" pitchFamily="18" charset="-127"/>
              </a:rPr>
              <a:t>감사합니다</a:t>
            </a:r>
            <a:r>
              <a:rPr lang="en-US" altLang="ko-KR" dirty="0">
                <a:latin typeface="HY태백B" panose="02030600000101010101" pitchFamily="18" charset="-127"/>
                <a:ea typeface="HY태백B" panose="02030600000101010101" pitchFamily="18" charset="-127"/>
              </a:rPr>
              <a:t>.</a:t>
            </a:r>
            <a:endParaRPr lang="ko-KR" altLang="en-US" dirty="0">
              <a:latin typeface="HY태백B" panose="02030600000101010101" pitchFamily="18" charset="-127"/>
              <a:ea typeface="HY태백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62109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32655"/>
            <a:ext cx="4896544" cy="47799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</p:txBody>
      </p:sp>
      <p:sp>
        <p:nvSpPr>
          <p:cNvPr id="9" name="부제목 2"/>
          <p:cNvSpPr>
            <a:spLocks noGrp="1"/>
          </p:cNvSpPr>
          <p:nvPr>
            <p:ph type="subTitle" idx="1"/>
          </p:nvPr>
        </p:nvSpPr>
        <p:spPr>
          <a:xfrm>
            <a:off x="251520" y="6165304"/>
            <a:ext cx="3024336" cy="576064"/>
          </a:xfrm>
        </p:spPr>
        <p:txBody>
          <a:bodyPr>
            <a:normAutofit/>
          </a:bodyPr>
          <a:lstStyle/>
          <a:p>
            <a:pPr algn="l"/>
            <a:r>
              <a:rPr lang="ko-KR" altLang="en-US" sz="1000" b="1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일본어 일본 학과  </a:t>
            </a:r>
            <a:r>
              <a:rPr lang="ko-KR" altLang="en-US" sz="1000" b="1" spc="-3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황○환</a:t>
            </a:r>
            <a:r>
              <a:rPr lang="en-US" altLang="ko-KR" sz="1000" b="1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		</a:t>
            </a:r>
          </a:p>
          <a:p>
            <a:pPr algn="l"/>
            <a:r>
              <a:rPr lang="en-US" altLang="ko-KR" sz="1000" b="1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21*02**1</a:t>
            </a:r>
            <a:endParaRPr lang="ko-KR" altLang="en-US" sz="1000" b="1" spc="-3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469776" y="531515"/>
            <a:ext cx="6910536" cy="1470025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sz="4000" spc="-150" dirty="0" err="1">
                <a:solidFill>
                  <a:schemeClr val="bg1"/>
                </a:solidFill>
                <a:latin typeface="+mj-ea"/>
              </a:rPr>
              <a:t>다이쇼</a:t>
            </a:r>
            <a:r>
              <a:rPr lang="ko-KR" altLang="en-US" sz="4000" spc="-150" dirty="0">
                <a:solidFill>
                  <a:schemeClr val="bg1"/>
                </a:solidFill>
                <a:latin typeface="+mj-ea"/>
              </a:rPr>
              <a:t> 시대의</a:t>
            </a:r>
            <a:br>
              <a:rPr lang="en-US" altLang="ko-KR" sz="4000" spc="-150" dirty="0">
                <a:solidFill>
                  <a:schemeClr val="bg1"/>
                </a:solidFill>
                <a:latin typeface="+mj-ea"/>
              </a:rPr>
            </a:br>
            <a:r>
              <a:rPr lang="ko-KR" altLang="en-US" sz="4000" spc="-150" dirty="0">
                <a:solidFill>
                  <a:schemeClr val="bg1"/>
                </a:solidFill>
                <a:latin typeface="+mj-ea"/>
              </a:rPr>
              <a:t>정치</a:t>
            </a:r>
          </a:p>
        </p:txBody>
      </p:sp>
    </p:spTree>
    <p:extLst>
      <p:ext uri="{BB962C8B-B14F-4D97-AF65-F5344CB8AC3E}">
        <p14:creationId xmlns:p14="http://schemas.microsoft.com/office/powerpoint/2010/main" val="3645774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32657"/>
            <a:ext cx="8496944" cy="10081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09358" y="1484784"/>
            <a:ext cx="66602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000" b="1" i="0" u="none" strike="noStrike" kern="1200" cap="none" spc="-8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명조" pitchFamily="18" charset="-127"/>
                <a:ea typeface="나눔명조" pitchFamily="18" charset="-127"/>
                <a:cs typeface="+mn-cs"/>
              </a:rPr>
              <a:t>다이쇼</a:t>
            </a:r>
            <a:r>
              <a:rPr kumimoji="0" lang="ko-KR" altLang="en-US" sz="3000" b="1" i="0" u="none" strike="noStrike" kern="1200" cap="none" spc="-8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명조" pitchFamily="18" charset="-127"/>
                <a:ea typeface="나눔명조" pitchFamily="18" charset="-127"/>
                <a:cs typeface="+mn-cs"/>
              </a:rPr>
              <a:t> 시대</a:t>
            </a:r>
            <a:endParaRPr kumimoji="0" lang="en-US" altLang="ko-KR" sz="3000" b="1" i="0" u="none" strike="noStrike" kern="1200" cap="none" spc="-8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나눔명조" pitchFamily="18" charset="-127"/>
              <a:ea typeface="나눔명조" pitchFamily="18" charset="-127"/>
              <a:cs typeface="+mn-cs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altLang="ko-KR" sz="3000" b="1" i="0" u="none" strike="noStrike" kern="1200" cap="none" spc="-8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나눔명조" pitchFamily="18" charset="-127"/>
              <a:ea typeface="나눔명조" pitchFamily="18" charset="-127"/>
              <a:cs typeface="+mn-cs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000" b="1" i="0" u="none" strike="noStrike" kern="1200" cap="none" spc="-8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명조" pitchFamily="18" charset="-127"/>
                <a:ea typeface="나눔명조" pitchFamily="18" charset="-127"/>
                <a:cs typeface="+mn-cs"/>
              </a:rPr>
              <a:t>다이쇼</a:t>
            </a:r>
            <a:r>
              <a:rPr kumimoji="0" lang="ko-KR" altLang="en-US" sz="3000" b="1" i="0" u="none" strike="noStrike" kern="1200" cap="none" spc="-8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명조" pitchFamily="18" charset="-127"/>
                <a:ea typeface="나눔명조" pitchFamily="18" charset="-127"/>
                <a:cs typeface="+mn-cs"/>
              </a:rPr>
              <a:t> </a:t>
            </a:r>
            <a:r>
              <a:rPr kumimoji="0" lang="ko-KR" altLang="en-US" sz="3000" b="1" i="0" u="none" strike="noStrike" kern="1200" cap="none" spc="-8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명조" pitchFamily="18" charset="-127"/>
                <a:ea typeface="나눔명조" pitchFamily="18" charset="-127"/>
                <a:cs typeface="+mn-cs"/>
              </a:rPr>
              <a:t>덴노</a:t>
            </a:r>
            <a:endParaRPr kumimoji="0" lang="en-US" altLang="ko-KR" sz="3000" b="1" i="0" u="none" strike="noStrike" kern="1200" cap="none" spc="-8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나눔명조" pitchFamily="18" charset="-127"/>
              <a:ea typeface="나눔명조" pitchFamily="18" charset="-127"/>
              <a:cs typeface="+mn-cs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altLang="ko-KR" sz="3000" b="1" i="0" u="none" strike="noStrike" kern="1200" cap="none" spc="-8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나눔명조" pitchFamily="18" charset="-127"/>
              <a:ea typeface="나눔명조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1" i="0" u="none" strike="noStrike" kern="1200" cap="none" spc="-8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명조" pitchFamily="18" charset="-127"/>
                <a:ea typeface="나눔명조" pitchFamily="18" charset="-127"/>
                <a:cs typeface="+mn-cs"/>
              </a:rPr>
              <a:t>3. </a:t>
            </a:r>
            <a:r>
              <a:rPr kumimoji="0" lang="ko-KR" altLang="en-US" sz="3000" b="1" i="0" u="none" strike="noStrike" kern="1200" cap="none" spc="-8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명조" pitchFamily="18" charset="-127"/>
                <a:ea typeface="나눔명조" pitchFamily="18" charset="-127"/>
                <a:cs typeface="+mn-cs"/>
              </a:rPr>
              <a:t>다이쇼</a:t>
            </a:r>
            <a:r>
              <a:rPr kumimoji="0" lang="ko-KR" altLang="en-US" sz="3000" b="1" i="0" u="none" strike="noStrike" kern="1200" cap="none" spc="-8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명조" pitchFamily="18" charset="-127"/>
                <a:ea typeface="나눔명조" pitchFamily="18" charset="-127"/>
                <a:cs typeface="+mn-cs"/>
              </a:rPr>
              <a:t> 데모크라시</a:t>
            </a:r>
            <a:r>
              <a:rPr kumimoji="0" lang="en-US" altLang="ko-KR" sz="3000" b="1" i="0" u="none" strike="noStrike" kern="1200" cap="none" spc="-8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명조" pitchFamily="18" charset="-127"/>
                <a:ea typeface="나눔명조" pitchFamily="18" charset="-127"/>
                <a:cs typeface="+mn-cs"/>
              </a:rPr>
              <a:t> </a:t>
            </a:r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357956" y="370756"/>
            <a:ext cx="8390508" cy="970012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sz="2400" spc="-150" dirty="0">
                <a:solidFill>
                  <a:schemeClr val="bg1"/>
                </a:solidFill>
              </a:rPr>
              <a:t>목차</a:t>
            </a:r>
          </a:p>
        </p:txBody>
      </p:sp>
    </p:spTree>
    <p:extLst>
      <p:ext uri="{BB962C8B-B14F-4D97-AF65-F5344CB8AC3E}">
        <p14:creationId xmlns:p14="http://schemas.microsoft.com/office/powerpoint/2010/main" val="25175942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32657"/>
            <a:ext cx="8496944" cy="10081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80312" y="645333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3F9F94-0DD2-4D1A-94AC-D2F8E17589FC}" type="slidenum">
              <a:rPr kumimoji="0" lang="en-US" altLang="ko-KR" sz="800" b="0" i="0" u="none" strike="noStrike" kern="1200" cap="none" spc="-3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r>
              <a:rPr kumimoji="0" lang="en-US" altLang="ko-KR" sz="8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/ 12</a:t>
            </a: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436811" y="361231"/>
            <a:ext cx="8229600" cy="1008112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sz="2400" spc="-150" dirty="0" err="1">
                <a:solidFill>
                  <a:schemeClr val="bg1"/>
                </a:solidFill>
              </a:rPr>
              <a:t>다이쇼</a:t>
            </a:r>
            <a:r>
              <a:rPr lang="ko-KR" altLang="en-US" sz="2400" spc="-150" dirty="0">
                <a:solidFill>
                  <a:schemeClr val="bg1"/>
                </a:solidFill>
              </a:rPr>
              <a:t> 시대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6601" y="1502941"/>
            <a:ext cx="8280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-1912</a:t>
            </a: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년</a:t>
            </a:r>
            <a:r>
              <a:rPr kumimoji="0" lang="en-US" altLang="ko-K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~1926</a:t>
            </a: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년 </a:t>
            </a:r>
            <a:r>
              <a:rPr kumimoji="0" lang="ko-KR" alt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다이쇼</a:t>
            </a: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</a:t>
            </a:r>
            <a:r>
              <a:rPr kumimoji="0" lang="ko-KR" alt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덴노가</a:t>
            </a: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재위했던 시기</a:t>
            </a:r>
            <a:endParaRPr kumimoji="0" lang="en-US" altLang="ko-KR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짧은 시기이지만 </a:t>
            </a:r>
            <a:r>
              <a:rPr kumimoji="0" lang="ko-KR" alt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다이쇼</a:t>
            </a: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데모크라시</a:t>
            </a:r>
            <a:r>
              <a:rPr kumimoji="0" lang="en-US" altLang="ko-K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, </a:t>
            </a: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관동 대지진 등 다양한 사건이 일어난 시기</a:t>
            </a:r>
            <a:endParaRPr kumimoji="0" lang="en-US" altLang="ko-KR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ko-KR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메이지 유신 이후 팽창한 구세가 안정기에 접어들던 시기로 군국주의인 쇼와 초기에 비해 살기 좋은 시대 라고 여겨지고 있다</a:t>
            </a:r>
            <a:r>
              <a:rPr kumimoji="0" lang="en-US" altLang="ko-K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ko-KR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때문에 </a:t>
            </a:r>
            <a:r>
              <a:rPr kumimoji="0" lang="ko-KR" alt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다이쇼</a:t>
            </a: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시대를 추억하는 </a:t>
            </a:r>
            <a:r>
              <a:rPr kumimoji="0" lang="ko-KR" alt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  <a:hlinkClick r:id="rId2"/>
              </a:rPr>
              <a:t>다이쇼</a:t>
            </a: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  <a:hlinkClick r:id="rId2"/>
              </a:rPr>
              <a:t> 로망</a:t>
            </a: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이라는 단어가 생김</a:t>
            </a:r>
          </a:p>
        </p:txBody>
      </p:sp>
    </p:spTree>
    <p:extLst>
      <p:ext uri="{BB962C8B-B14F-4D97-AF65-F5344CB8AC3E}">
        <p14:creationId xmlns:p14="http://schemas.microsoft.com/office/powerpoint/2010/main" val="39239069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32657"/>
            <a:ext cx="8496944" cy="10081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80312" y="645333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3F9F94-0DD2-4D1A-94AC-D2F8E17589FC}" type="slidenum">
              <a:rPr kumimoji="0" lang="en-US" altLang="ko-KR" sz="800" b="0" i="0" u="none" strike="noStrike" kern="1200" cap="none" spc="-3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r>
              <a:rPr kumimoji="0" lang="en-US" altLang="ko-KR" sz="8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/ 12</a:t>
            </a: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436811" y="361231"/>
            <a:ext cx="8229600" cy="1008112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sz="2400" spc="-150" dirty="0">
                <a:solidFill>
                  <a:schemeClr val="bg1"/>
                </a:solidFill>
              </a:rPr>
              <a:t>데모크라시의 정의</a:t>
            </a:r>
          </a:p>
        </p:txBody>
      </p:sp>
      <p:sp>
        <p:nvSpPr>
          <p:cNvPr id="2" name="모서리가 둥근 직사각형 1"/>
          <p:cNvSpPr/>
          <p:nvPr/>
        </p:nvSpPr>
        <p:spPr>
          <a:xfrm>
            <a:off x="323528" y="1700808"/>
            <a:ext cx="3384376" cy="1440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민중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demos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220072" y="1700808"/>
            <a:ext cx="3384376" cy="1440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권력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kratos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</p:txBody>
      </p:sp>
      <p:sp>
        <p:nvSpPr>
          <p:cNvPr id="4" name="십자형 3"/>
          <p:cNvSpPr/>
          <p:nvPr/>
        </p:nvSpPr>
        <p:spPr>
          <a:xfrm>
            <a:off x="3923928" y="1772816"/>
            <a:ext cx="1152128" cy="1152128"/>
          </a:xfrm>
          <a:prstGeom prst="pl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899592" y="4149080"/>
            <a:ext cx="7560840" cy="21602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민중의 권력을 의미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=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민주주의 </a:t>
            </a:r>
          </a:p>
        </p:txBody>
      </p:sp>
      <p:sp>
        <p:nvSpPr>
          <p:cNvPr id="6" name="등호 5"/>
          <p:cNvSpPr/>
          <p:nvPr/>
        </p:nvSpPr>
        <p:spPr>
          <a:xfrm>
            <a:off x="3131840" y="3140968"/>
            <a:ext cx="2664296" cy="1008112"/>
          </a:xfrm>
          <a:prstGeom prst="mathEqual">
            <a:avLst>
              <a:gd name="adj1" fmla="val 21886"/>
              <a:gd name="adj2" fmla="val 1176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3827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323528" y="332657"/>
            <a:ext cx="8496944" cy="10081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1484784"/>
            <a:ext cx="4111875" cy="310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-51435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300" b="1" i="0" u="none" strike="noStrike" kern="1200" cap="none" spc="-3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나눔명조" pitchFamily="18" charset="-127"/>
              <a:ea typeface="나눔명조" pitchFamily="18" charset="-127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80312" y="645333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3B20F-9F02-4B2C-A9E2-439A6D4235F2}" type="slidenum">
              <a:rPr kumimoji="0" lang="en-US" altLang="ko-KR" sz="800" b="0" i="0" u="none" strike="noStrike" kern="1200" cap="none" spc="-3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r>
              <a:rPr kumimoji="0" lang="en-US" altLang="ko-KR" sz="8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 / 12</a:t>
            </a:r>
          </a:p>
        </p:txBody>
      </p:sp>
      <p:sp>
        <p:nvSpPr>
          <p:cNvPr id="20" name="제목 19"/>
          <p:cNvSpPr>
            <a:spLocks noGrp="1"/>
          </p:cNvSpPr>
          <p:nvPr>
            <p:ph type="title"/>
          </p:nvPr>
        </p:nvSpPr>
        <p:spPr>
          <a:xfrm>
            <a:off x="428625" y="385217"/>
            <a:ext cx="8229600" cy="864493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sz="2400" spc="-150" dirty="0" err="1">
                <a:solidFill>
                  <a:schemeClr val="bg1"/>
                </a:solidFill>
              </a:rPr>
              <a:t>다이쇼</a:t>
            </a:r>
            <a:r>
              <a:rPr lang="ko-KR" altLang="en-US" sz="2400" spc="-150" dirty="0">
                <a:solidFill>
                  <a:schemeClr val="bg1"/>
                </a:solidFill>
              </a:rPr>
              <a:t> </a:t>
            </a:r>
            <a:r>
              <a:rPr lang="ko-KR" altLang="en-US" sz="2400" spc="-150" dirty="0" err="1">
                <a:solidFill>
                  <a:schemeClr val="bg1"/>
                </a:solidFill>
              </a:rPr>
              <a:t>덴노</a:t>
            </a:r>
            <a:endParaRPr lang="ko-KR" altLang="en-US" sz="2400" spc="-150" dirty="0">
              <a:solidFill>
                <a:schemeClr val="bg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5"/>
            <a:ext cx="3960440" cy="51839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7984" y="1640115"/>
            <a:ext cx="4536504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-1912~1926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년동안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재위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-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유년기 부터 몸이 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안좋아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병치레가 잦았음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-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정신적으로도 나약한 인물이라 존재감이 없는 천황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(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影の薄い天皇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)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이란 별명이 붙음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-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이로인해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정치인들은 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덴노를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무시함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-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빽빽한 공무로 인해 건강이 다시 악화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-1925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년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12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월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25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일 건강을 회복하지 못하고 심장마비로 사망</a:t>
            </a:r>
          </a:p>
        </p:txBody>
      </p:sp>
    </p:spTree>
    <p:extLst>
      <p:ext uri="{BB962C8B-B14F-4D97-AF65-F5344CB8AC3E}">
        <p14:creationId xmlns:p14="http://schemas.microsoft.com/office/powerpoint/2010/main" val="24449928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323528" y="332657"/>
            <a:ext cx="8496944" cy="10081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1484784"/>
            <a:ext cx="4111875" cy="310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-51435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300" b="1" i="0" u="none" strike="noStrike" kern="1200" cap="none" spc="-3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나눔명조" pitchFamily="18" charset="-127"/>
              <a:ea typeface="나눔명조" pitchFamily="18" charset="-127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80312" y="645333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3B20F-9F02-4B2C-A9E2-439A6D4235F2}" type="slidenum">
              <a:rPr kumimoji="0" lang="en-US" altLang="ko-KR" sz="800" b="0" i="0" u="none" strike="noStrike" kern="1200" cap="none" spc="-3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r>
              <a:rPr kumimoji="0" lang="en-US" altLang="ko-KR" sz="8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 / 12</a:t>
            </a:r>
          </a:p>
        </p:txBody>
      </p:sp>
      <p:sp>
        <p:nvSpPr>
          <p:cNvPr id="20" name="제목 19"/>
          <p:cNvSpPr>
            <a:spLocks noGrp="1"/>
          </p:cNvSpPr>
          <p:nvPr>
            <p:ph type="title"/>
          </p:nvPr>
        </p:nvSpPr>
        <p:spPr>
          <a:xfrm>
            <a:off x="428625" y="385217"/>
            <a:ext cx="8229600" cy="864493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sz="2400" spc="-150" dirty="0" err="1">
                <a:solidFill>
                  <a:schemeClr val="bg1"/>
                </a:solidFill>
              </a:rPr>
              <a:t>다이쇼</a:t>
            </a:r>
            <a:r>
              <a:rPr lang="ko-KR" altLang="en-US" sz="2400" spc="-150" dirty="0">
                <a:solidFill>
                  <a:schemeClr val="bg1"/>
                </a:solidFill>
              </a:rPr>
              <a:t> 데모크라시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27984" y="1640115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75" y="1484784"/>
            <a:ext cx="4248472" cy="4752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6016" y="1484784"/>
            <a:ext cx="43204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-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일본의 대외정세가 안정을 찾아 민주주의 논의가 많아짐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-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당시 육군 대신이던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우에하라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유사쿠가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내각이던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사이온지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긴모치를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실각시키고 육군 입김이 강한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가쓰라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다로를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출범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-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이에 대해 국민은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좋지않은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시선을 보내고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오자키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유키오나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이누카이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쓰요시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등이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가쓰라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내각 출범을 번의 파벌정치라고 주장하며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가쓰라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내각을 비판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, 1912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년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벌족타파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,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헌정옹호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를 외치며 호헌운동을 전개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(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제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1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차 호헌운동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-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가쓰라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내각은 입헌국민당 의원을 회유하고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새로운당을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발족하는등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 자신의 세력을 키우려 했으나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53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일만에  총사퇴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575" y="6299448"/>
            <a:ext cx="431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         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가쓰라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다로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(1848~1913)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5994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323528" y="332657"/>
            <a:ext cx="8496944" cy="10081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1484784"/>
            <a:ext cx="4111875" cy="310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-51435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300" b="1" i="0" u="none" strike="noStrike" kern="1200" cap="none" spc="-3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나눔명조" pitchFamily="18" charset="-127"/>
              <a:ea typeface="나눔명조" pitchFamily="18" charset="-127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80312" y="645333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3B20F-9F02-4B2C-A9E2-439A6D4235F2}" type="slidenum">
              <a:rPr kumimoji="0" lang="en-US" altLang="ko-KR" sz="800" b="0" i="0" u="none" strike="noStrike" kern="1200" cap="none" spc="-3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r>
              <a:rPr kumimoji="0" lang="en-US" altLang="ko-KR" sz="8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 / 12</a:t>
            </a:r>
          </a:p>
        </p:txBody>
      </p:sp>
      <p:sp>
        <p:nvSpPr>
          <p:cNvPr id="20" name="제목 19"/>
          <p:cNvSpPr>
            <a:spLocks noGrp="1"/>
          </p:cNvSpPr>
          <p:nvPr>
            <p:ph type="title"/>
          </p:nvPr>
        </p:nvSpPr>
        <p:spPr>
          <a:xfrm>
            <a:off x="428625" y="385217"/>
            <a:ext cx="8229600" cy="864493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sz="2400" spc="-150" dirty="0" err="1">
                <a:solidFill>
                  <a:schemeClr val="bg1"/>
                </a:solidFill>
              </a:rPr>
              <a:t>다이쇼</a:t>
            </a:r>
            <a:r>
              <a:rPr lang="ko-KR" altLang="en-US" sz="2400" spc="-150" dirty="0">
                <a:solidFill>
                  <a:schemeClr val="bg1"/>
                </a:solidFill>
              </a:rPr>
              <a:t> 데모크라시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27984" y="1640115"/>
            <a:ext cx="45365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-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이후 제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1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차 세계대전에 참전 이에 따라 민주주의 자유주의 운동이 활발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-1917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년 러시아 혁명이 일어나 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데라우치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마사타케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내각이 시베리아 출전 선언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-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출전 선언으로 인해 미곡상이 쌀을 사재기하여 쌀 가격이 폭등 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-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토야마현에서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쌀도매상과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주민들간에 소동이 벌어져 도매상을 파괴하거나 불태우는 사태가 벌어짐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(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쌀 소동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-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데라우치는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군을 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동원하는등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강경하게 대처하여 민심이 흉흉해져 내각을 사퇴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40115"/>
            <a:ext cx="3816423" cy="47308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3" y="645333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데라우치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마사타케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41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CE7660-7FAB-496B-BE96-D22158BB4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미일화친조약</a:t>
            </a:r>
            <a:r>
              <a:rPr lang="en-US" altLang="ko-KR" dirty="0"/>
              <a:t>(</a:t>
            </a:r>
            <a:r>
              <a:rPr lang="ko-KR" altLang="en-US" dirty="0"/>
              <a:t>가나가와 조약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aphicFrame>
        <p:nvGraphicFramePr>
          <p:cNvPr id="15" name="표 15">
            <a:extLst>
              <a:ext uri="{FF2B5EF4-FFF2-40B4-BE49-F238E27FC236}">
                <a16:creationId xmlns:a16="http://schemas.microsoft.com/office/drawing/2014/main" id="{12DF7370-F718-4DC7-8AC7-F65370563F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619398"/>
              </p:ext>
            </p:extLst>
          </p:nvPr>
        </p:nvGraphicFramePr>
        <p:xfrm>
          <a:off x="459468" y="1417638"/>
          <a:ext cx="8229600" cy="497128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458616">
                  <a:extLst>
                    <a:ext uri="{9D8B030D-6E8A-4147-A177-3AD203B41FA5}">
                      <a16:colId xmlns:a16="http://schemas.microsoft.com/office/drawing/2014/main" val="2401868746"/>
                    </a:ext>
                  </a:extLst>
                </a:gridCol>
                <a:gridCol w="5770984">
                  <a:extLst>
                    <a:ext uri="{9D8B030D-6E8A-4147-A177-3AD203B41FA5}">
                      <a16:colId xmlns:a16="http://schemas.microsoft.com/office/drawing/2014/main" val="3710998025"/>
                    </a:ext>
                  </a:extLst>
                </a:gridCol>
              </a:tblGrid>
              <a:tr h="156545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2</a:t>
                      </a:r>
                      <a:r>
                        <a:rPr lang="ko-KR" altLang="en-US" b="0" dirty="0"/>
                        <a:t>조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 err="1"/>
                        <a:t>시모다와</a:t>
                      </a:r>
                      <a:r>
                        <a:rPr lang="ko-KR" altLang="en-US" b="1" dirty="0"/>
                        <a:t> </a:t>
                      </a:r>
                      <a:r>
                        <a:rPr lang="ko-KR" altLang="en-US" b="1" dirty="0" err="1"/>
                        <a:t>하코다테를</a:t>
                      </a:r>
                      <a:r>
                        <a:rPr lang="ko-KR" altLang="en-US" b="1" dirty="0"/>
                        <a:t> 개항한다</a:t>
                      </a:r>
                      <a:r>
                        <a:rPr lang="en-US" altLang="ko-KR" b="0" dirty="0"/>
                        <a:t>.(</a:t>
                      </a:r>
                      <a:r>
                        <a:rPr lang="ko-KR" altLang="en-US" b="0" dirty="0" err="1"/>
                        <a:t>시모다는</a:t>
                      </a:r>
                      <a:r>
                        <a:rPr lang="ko-KR" altLang="en-US" b="0" dirty="0"/>
                        <a:t> 즉시</a:t>
                      </a:r>
                      <a:r>
                        <a:rPr lang="en-US" altLang="ko-KR" b="0" dirty="0"/>
                        <a:t>, </a:t>
                      </a:r>
                      <a:r>
                        <a:rPr lang="ko-KR" altLang="en-US" b="0" dirty="0" err="1"/>
                        <a:t>하코다테는</a:t>
                      </a:r>
                      <a:r>
                        <a:rPr lang="ko-KR" altLang="en-US" b="0" dirty="0"/>
                        <a:t> 조약 체결 일년 뒤</a:t>
                      </a:r>
                      <a:r>
                        <a:rPr lang="en-US" altLang="ko-KR" b="0" dirty="0"/>
                        <a:t>) </a:t>
                      </a:r>
                      <a:r>
                        <a:rPr lang="ko-KR" altLang="en-US" b="0" dirty="0"/>
                        <a:t>이 두 항구에서 식수</a:t>
                      </a:r>
                      <a:r>
                        <a:rPr lang="en-US" altLang="ko-KR" b="0" dirty="0"/>
                        <a:t>, </a:t>
                      </a:r>
                      <a:r>
                        <a:rPr lang="ko-KR" altLang="en-US" b="0" dirty="0"/>
                        <a:t>식량</a:t>
                      </a:r>
                      <a:r>
                        <a:rPr lang="en-US" altLang="ko-KR" b="0" dirty="0"/>
                        <a:t>, </a:t>
                      </a:r>
                      <a:r>
                        <a:rPr lang="ko-KR" altLang="en-US" b="0" dirty="0"/>
                        <a:t>석탄</a:t>
                      </a:r>
                      <a:r>
                        <a:rPr lang="en-US" altLang="ko-KR" b="0" dirty="0"/>
                        <a:t>, </a:t>
                      </a:r>
                      <a:r>
                        <a:rPr lang="ko-KR" altLang="en-US" b="0" dirty="0"/>
                        <a:t>기타 필요한 물자의 공급을 받을 수 있다</a:t>
                      </a:r>
                      <a:r>
                        <a:rPr lang="en-US" altLang="ko-KR" b="0" dirty="0"/>
                        <a:t>. </a:t>
                      </a:r>
                      <a:br>
                        <a:rPr lang="en-US" altLang="ko-KR" b="0" dirty="0"/>
                      </a:br>
                      <a:r>
                        <a:rPr lang="ko-KR" altLang="en-US" b="0" dirty="0"/>
                        <a:t>상품의 가격은 일본 관료가 결정하고</a:t>
                      </a:r>
                      <a:r>
                        <a:rPr lang="en-US" altLang="ko-KR" b="0" dirty="0"/>
                        <a:t>, </a:t>
                      </a:r>
                      <a:r>
                        <a:rPr lang="ko-KR" altLang="en-US" b="0" dirty="0"/>
                        <a:t>그 지불은 금화 혹은 은화로 한다</a:t>
                      </a:r>
                      <a:r>
                        <a:rPr lang="en-US" altLang="ko-KR" b="0" dirty="0"/>
                        <a:t>. 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657741"/>
                  </a:ext>
                </a:extLst>
              </a:tr>
              <a:tr h="145446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3</a:t>
                      </a:r>
                      <a:r>
                        <a:rPr lang="ko-KR" altLang="en-US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미국 선박이 좌초 또는 난파한 경우 승무원은 </a:t>
                      </a:r>
                      <a:r>
                        <a:rPr lang="ko-KR" altLang="en-US" dirty="0" err="1"/>
                        <a:t>시모다</a:t>
                      </a:r>
                      <a:r>
                        <a:rPr lang="ko-KR" altLang="en-US" dirty="0"/>
                        <a:t> 또는 </a:t>
                      </a:r>
                      <a:r>
                        <a:rPr lang="ko-KR" altLang="en-US" dirty="0" err="1"/>
                        <a:t>하코다테에</a:t>
                      </a:r>
                      <a:r>
                        <a:rPr lang="ko-KR" altLang="en-US" dirty="0"/>
                        <a:t> 이송되어 미국인에 인도된다</a:t>
                      </a:r>
                      <a:r>
                        <a:rPr lang="en-US" altLang="ko-KR" dirty="0"/>
                        <a:t>. </a:t>
                      </a:r>
                      <a:br>
                        <a:rPr lang="en-US" altLang="ko-KR" dirty="0"/>
                      </a:br>
                      <a:r>
                        <a:rPr lang="ko-KR" altLang="en-US" dirty="0"/>
                        <a:t>피난민의 소유 물품은 모두 반환되며 구조에 발생한 지출에 따른 변제는 </a:t>
                      </a:r>
                      <a:r>
                        <a:rPr lang="ko-KR" altLang="en-US" dirty="0" err="1"/>
                        <a:t>필요없다</a:t>
                      </a:r>
                      <a:r>
                        <a:rPr lang="en-US" altLang="ko-KR" dirty="0"/>
                        <a:t>.(</a:t>
                      </a:r>
                      <a:r>
                        <a:rPr lang="ko-KR" altLang="en-US" dirty="0"/>
                        <a:t>일본 선박이 미국에서 조난 당한 경우도 마찬가지</a:t>
                      </a:r>
                      <a:r>
                        <a:rPr lang="en-US" altLang="ko-KR" dirty="0"/>
                        <a:t>) </a:t>
                      </a:r>
                      <a:br>
                        <a:rPr lang="en-US" altLang="ko-KR" dirty="0"/>
                      </a:b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031619"/>
                  </a:ext>
                </a:extLst>
              </a:tr>
              <a:tr h="68317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9</a:t>
                      </a:r>
                      <a:r>
                        <a:rPr lang="ko-KR" altLang="en-US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/>
                        <a:t>미국에 </a:t>
                      </a:r>
                      <a:r>
                        <a:rPr lang="ko-KR" altLang="en-US" b="1" dirty="0" err="1"/>
                        <a:t>편무적</a:t>
                      </a:r>
                      <a:r>
                        <a:rPr lang="en-US" altLang="ko-KR" b="1" dirty="0"/>
                        <a:t>(</a:t>
                      </a:r>
                      <a:r>
                        <a:rPr lang="ko-KR" altLang="en-US" b="1" dirty="0"/>
                        <a:t>片務的</a:t>
                      </a:r>
                      <a:r>
                        <a:rPr lang="en-US" altLang="ko-KR" b="1" dirty="0"/>
                        <a:t>)</a:t>
                      </a:r>
                      <a:r>
                        <a:rPr lang="ko-KR" altLang="en-US" b="1" dirty="0"/>
                        <a:t>인 최혜국 대우를 준다</a:t>
                      </a:r>
                      <a:r>
                        <a:rPr lang="en-US" altLang="ko-KR" b="1" dirty="0"/>
                        <a:t>.</a:t>
                      </a:r>
                      <a:endParaRPr lang="ko-KR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282324"/>
                  </a:ext>
                </a:extLst>
              </a:tr>
              <a:tr h="98529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11</a:t>
                      </a:r>
                      <a:r>
                        <a:rPr lang="ko-KR" altLang="en-US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양국 정부 중 하나가 필요로 하는 경우에는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본 협약 체결 일로부터 </a:t>
                      </a:r>
                      <a:r>
                        <a:rPr lang="en-US" altLang="ko-KR" dirty="0"/>
                        <a:t>18</a:t>
                      </a:r>
                      <a:r>
                        <a:rPr lang="ko-KR" altLang="en-US" dirty="0"/>
                        <a:t>개월 경과 한 후 미국 정부는 </a:t>
                      </a:r>
                      <a:r>
                        <a:rPr lang="ko-KR" altLang="en-US" dirty="0" err="1"/>
                        <a:t>시모다에</a:t>
                      </a:r>
                      <a:r>
                        <a:rPr lang="ko-KR" altLang="en-US" dirty="0"/>
                        <a:t> 영사를 둘 수 있다</a:t>
                      </a:r>
                      <a:r>
                        <a:rPr lang="en-US" altLang="ko-KR" dirty="0"/>
                        <a:t>. 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055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08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323528" y="332657"/>
            <a:ext cx="8496944" cy="10081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1484784"/>
            <a:ext cx="4111875" cy="310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-51435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300" b="1" i="0" u="none" strike="noStrike" kern="1200" cap="none" spc="-3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나눔명조" pitchFamily="18" charset="-127"/>
              <a:ea typeface="나눔명조" pitchFamily="18" charset="-127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80312" y="645333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3B20F-9F02-4B2C-A9E2-439A6D4235F2}" type="slidenum">
              <a:rPr kumimoji="0" lang="en-US" altLang="ko-KR" sz="800" b="0" i="0" u="none" strike="noStrike" kern="1200" cap="none" spc="-3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r>
              <a:rPr kumimoji="0" lang="en-US" altLang="ko-KR" sz="8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 / 12</a:t>
            </a:r>
          </a:p>
        </p:txBody>
      </p:sp>
      <p:sp>
        <p:nvSpPr>
          <p:cNvPr id="20" name="제목 19"/>
          <p:cNvSpPr>
            <a:spLocks noGrp="1"/>
          </p:cNvSpPr>
          <p:nvPr>
            <p:ph type="title"/>
          </p:nvPr>
        </p:nvSpPr>
        <p:spPr>
          <a:xfrm>
            <a:off x="428625" y="385217"/>
            <a:ext cx="8229600" cy="864493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sz="2400" spc="-150" dirty="0" err="1">
                <a:solidFill>
                  <a:schemeClr val="bg1"/>
                </a:solidFill>
              </a:rPr>
              <a:t>다이쇼</a:t>
            </a:r>
            <a:r>
              <a:rPr lang="ko-KR" altLang="en-US" sz="2400" spc="-150" dirty="0">
                <a:solidFill>
                  <a:schemeClr val="bg1"/>
                </a:solidFill>
              </a:rPr>
              <a:t> 데모크라시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27984" y="1640115"/>
            <a:ext cx="45365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-1923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년 당시 황태자였던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히로히토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(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쇼와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덴노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)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를 저격하는 사건이 발생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-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이 사건으로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야마모토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곤노효에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내각 총사퇴 후 추밀원 의장인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기요우라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게이고 내각 출범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-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기요우라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내각은 추밀원의 귀족의원으로 이뤄진 탓에 국민들에게서 헌정 요구가 빗발침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(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제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2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차 호헌운동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-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입헌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정우회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내에서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기요우라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내각지지세력이 탈당하여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정우본당을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만듬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-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세력이 약화된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정우회는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1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차 호헌운동의 후신으로 이루어진 호헌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3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파에 밀려 퇴진 후에 가토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다카아키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내각이 출범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40114"/>
            <a:ext cx="3600399" cy="46777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645333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가토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다카아키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0372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323528" y="332657"/>
            <a:ext cx="8496944" cy="10081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1484784"/>
            <a:ext cx="4111875" cy="310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-51435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300" b="1" i="0" u="none" strike="noStrike" kern="1200" cap="none" spc="-3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나눔명조" pitchFamily="18" charset="-127"/>
              <a:ea typeface="나눔명조" pitchFamily="18" charset="-127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80312" y="645333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3B20F-9F02-4B2C-A9E2-439A6D4235F2}" type="slidenum">
              <a:rPr kumimoji="0" lang="en-US" altLang="ko-KR" sz="800" b="0" i="0" u="none" strike="noStrike" kern="1200" cap="none" spc="-3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r>
              <a:rPr kumimoji="0" lang="en-US" altLang="ko-KR" sz="8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 / 12</a:t>
            </a:r>
          </a:p>
        </p:txBody>
      </p:sp>
      <p:sp>
        <p:nvSpPr>
          <p:cNvPr id="20" name="제목 19"/>
          <p:cNvSpPr>
            <a:spLocks noGrp="1"/>
          </p:cNvSpPr>
          <p:nvPr>
            <p:ph type="title"/>
          </p:nvPr>
        </p:nvSpPr>
        <p:spPr>
          <a:xfrm>
            <a:off x="428625" y="385217"/>
            <a:ext cx="8229600" cy="864493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sz="2400" spc="-150" dirty="0" err="1">
                <a:solidFill>
                  <a:schemeClr val="bg1"/>
                </a:solidFill>
              </a:rPr>
              <a:t>다이쇼</a:t>
            </a:r>
            <a:r>
              <a:rPr lang="ko-KR" altLang="en-US" sz="2400" spc="-150" dirty="0">
                <a:solidFill>
                  <a:schemeClr val="bg1"/>
                </a:solidFill>
              </a:rPr>
              <a:t> 데모크라시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27984" y="1640115"/>
            <a:ext cx="45365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-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이후 자유로운 사회 분위기를 타고 합법 사회주의 정당의 건설이 활기를 띄게 됨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-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러시아 혁명 성공 후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일본의 진보적 지식인들 사이에 사회주의 논의가 활발 일본 사회주의자 동맹이 결성 결국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1925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년 노동농민당으로 결실을 보게 됨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-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가토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다카아키는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일본 역사상 처음으로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‘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보통 선거법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’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제정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-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동시에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치안유지법을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제정하여 공산주의가 확산되는 것을 막는다는 명분으로 사상의 자유에 제한을 가함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-1926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년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1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월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26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일에 폐렴악화로 사망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40114"/>
            <a:ext cx="3600399" cy="46777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645333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가토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다카아키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2565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323528" y="332657"/>
            <a:ext cx="8496944" cy="10081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1484784"/>
            <a:ext cx="4111875" cy="310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-51435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300" b="1" i="0" u="none" strike="noStrike" kern="1200" cap="none" spc="-3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나눔명조" pitchFamily="18" charset="-127"/>
              <a:ea typeface="나눔명조" pitchFamily="18" charset="-127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80312" y="645333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3B20F-9F02-4B2C-A9E2-439A6D4235F2}" type="slidenum">
              <a:rPr kumimoji="0" lang="en-US" altLang="ko-KR" sz="800" b="0" i="0" u="none" strike="noStrike" kern="1200" cap="none" spc="-3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r>
              <a:rPr kumimoji="0" lang="en-US" altLang="ko-KR" sz="8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 / 12</a:t>
            </a:r>
          </a:p>
        </p:txBody>
      </p:sp>
      <p:sp>
        <p:nvSpPr>
          <p:cNvPr id="20" name="제목 19"/>
          <p:cNvSpPr>
            <a:spLocks noGrp="1"/>
          </p:cNvSpPr>
          <p:nvPr>
            <p:ph type="title"/>
          </p:nvPr>
        </p:nvSpPr>
        <p:spPr>
          <a:xfrm>
            <a:off x="428625" y="385217"/>
            <a:ext cx="8229600" cy="864493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sz="2400" spc="-150" dirty="0" err="1">
                <a:solidFill>
                  <a:schemeClr val="bg1"/>
                </a:solidFill>
              </a:rPr>
              <a:t>다이쇼</a:t>
            </a:r>
            <a:r>
              <a:rPr lang="ko-KR" altLang="en-US" sz="2400" spc="-150" dirty="0">
                <a:solidFill>
                  <a:schemeClr val="bg1"/>
                </a:solidFill>
              </a:rPr>
              <a:t> 데모크라시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27984" y="1640115"/>
            <a:ext cx="45365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-1926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년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12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월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다이쇼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덴노마저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사망하여 데모크라시는 막을 내리게 된다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-1929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년 미국에서 시작된 대공황 여파가 일본을 덮쳐 경제가 침체되자 민주주의와 자유주의에 열망은 급속도로 사라지게 된다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-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유럽 열강이 식민지로 경제공황을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넘기는것을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본 일본 군벌은 식민지를 위해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1931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년 만주사변을 일으킨다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-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만주침략에 반대했던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이누카이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츠요시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수상 암살과 극우세력과 군벌세력이 득세함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-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히로히토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덴노를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 앞세워 전체주의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국가주의를 표방하여 사회전반이 군국주의로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치닫음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33" y="1640115"/>
            <a:ext cx="3816424" cy="44867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7333" y="637639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쇼와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/>
                <a:ea typeface="나눔명조"/>
                <a:cs typeface="+mn-cs"/>
              </a:rPr>
              <a:t>덴노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1284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32656"/>
            <a:ext cx="4896544" cy="47799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나눔명조"/>
              <a:ea typeface="나눔명조"/>
              <a:cs typeface="+mn-cs"/>
            </a:endParaRPr>
          </a:p>
        </p:txBody>
      </p:sp>
      <p:sp>
        <p:nvSpPr>
          <p:cNvPr id="6" name="제목 5"/>
          <p:cNvSpPr>
            <a:spLocks noGrp="1"/>
          </p:cNvSpPr>
          <p:nvPr>
            <p:ph type="ctrTitle"/>
          </p:nvPr>
        </p:nvSpPr>
        <p:spPr>
          <a:xfrm>
            <a:off x="466403" y="4149080"/>
            <a:ext cx="4753669" cy="1244476"/>
          </a:xfrm>
        </p:spPr>
        <p:txBody>
          <a:bodyPr>
            <a:normAutofit/>
          </a:bodyPr>
          <a:lstStyle/>
          <a:p>
            <a:pPr algn="l"/>
            <a:r>
              <a:rPr lang="ko-KR" altLang="en-US" sz="4000" spc="-150" dirty="0">
                <a:solidFill>
                  <a:schemeClr val="bg1"/>
                </a:solidFill>
                <a:latin typeface="+mj-ea"/>
              </a:rPr>
              <a:t>감사합니다</a:t>
            </a:r>
            <a:r>
              <a:rPr lang="en-US" altLang="ko-KR" sz="4000" spc="-150" dirty="0">
                <a:solidFill>
                  <a:schemeClr val="bg1"/>
                </a:solidFill>
                <a:latin typeface="+mj-ea"/>
              </a:rPr>
              <a:t>.</a:t>
            </a:r>
            <a:endParaRPr lang="ko-KR" altLang="en-US" sz="4000" spc="-150" dirty="0">
              <a:solidFill>
                <a:schemeClr val="bg1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8260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40F249-1C23-4793-89B3-EFFA36A40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미일수호통상조약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648CC374-B473-4E47-AF53-97A34766D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4114800" cy="3993307"/>
          </a:xfrm>
        </p:spPr>
        <p:txBody>
          <a:bodyPr>
            <a:normAutofit lnSpcReduction="10000"/>
          </a:bodyPr>
          <a:lstStyle/>
          <a:p>
            <a:r>
              <a:rPr lang="ko-KR" altLang="en-US" sz="2800" dirty="0"/>
              <a:t>미국의 제한적 개방으로 인한 불만</a:t>
            </a:r>
            <a:endParaRPr lang="en-US" altLang="ko-KR" sz="2800" dirty="0"/>
          </a:p>
          <a:p>
            <a:r>
              <a:rPr lang="ko-KR" altLang="en-US" sz="2800" dirty="0"/>
              <a:t>조약 체결에 따른 조정과 막부의 갈등</a:t>
            </a:r>
            <a:endParaRPr lang="en-US" altLang="ko-KR" sz="2800" dirty="0"/>
          </a:p>
          <a:p>
            <a:r>
              <a:rPr lang="ko-KR" altLang="en-US" sz="2800" dirty="0"/>
              <a:t>이이 </a:t>
            </a:r>
            <a:r>
              <a:rPr lang="ko-KR" altLang="en-US" sz="2800" dirty="0" err="1"/>
              <a:t>나오스케가</a:t>
            </a:r>
            <a:r>
              <a:rPr lang="ko-KR" altLang="en-US" sz="2800" dirty="0"/>
              <a:t> 이끄는 강경파가 막부권력을 장악</a:t>
            </a:r>
            <a:r>
              <a:rPr lang="en-US" altLang="ko-KR" sz="2800" dirty="0"/>
              <a:t>, </a:t>
            </a:r>
            <a:r>
              <a:rPr lang="ko-KR" altLang="en-US" sz="2800" dirty="0"/>
              <a:t>조정을 무시하고 조약을 체결</a:t>
            </a:r>
            <a:r>
              <a:rPr lang="en-US" altLang="ko-KR" sz="2800" dirty="0"/>
              <a:t>(1858</a:t>
            </a:r>
            <a:r>
              <a:rPr lang="ko-KR" altLang="en-US" sz="2800" dirty="0"/>
              <a:t>년 </a:t>
            </a:r>
            <a:r>
              <a:rPr lang="en-US" altLang="ko-KR" sz="2800" dirty="0"/>
              <a:t>7</a:t>
            </a:r>
            <a:r>
              <a:rPr lang="ko-KR" altLang="en-US" sz="2800" dirty="0"/>
              <a:t>월 </a:t>
            </a:r>
            <a:r>
              <a:rPr lang="en-US" altLang="ko-KR" sz="2800" dirty="0"/>
              <a:t>28</a:t>
            </a:r>
            <a:r>
              <a:rPr lang="ko-KR" altLang="en-US" sz="2800" dirty="0"/>
              <a:t>일</a:t>
            </a:r>
            <a:r>
              <a:rPr lang="en-US" altLang="ko-KR" sz="2800" dirty="0"/>
              <a:t>)</a:t>
            </a:r>
            <a:endParaRPr lang="ko-KR" altLang="en-US" sz="28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E4BFFE0-C1B7-4BA5-8DA9-C719C9797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23802"/>
            <a:ext cx="2232248" cy="4735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A6547-89EF-44E8-826A-46688820EB56}"/>
              </a:ext>
            </a:extLst>
          </p:cNvPr>
          <p:cNvSpPr txBox="1"/>
          <p:nvPr/>
        </p:nvSpPr>
        <p:spPr>
          <a:xfrm>
            <a:off x="480863" y="151363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/>
              <a:t>배경</a:t>
            </a:r>
          </a:p>
        </p:txBody>
      </p:sp>
    </p:spTree>
    <p:extLst>
      <p:ext uri="{BB962C8B-B14F-4D97-AF65-F5344CB8AC3E}">
        <p14:creationId xmlns:p14="http://schemas.microsoft.com/office/powerpoint/2010/main" val="608474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BB99A7-1D9B-4FCF-8FCE-B82748F6C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미일수호통상조약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0410710-1C4F-45E8-B12B-B25172CFE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/>
          <a:lstStyle/>
          <a:p>
            <a:r>
              <a:rPr lang="ko-KR" altLang="en-US" dirty="0"/>
              <a:t>주요 내용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07166632-D5CF-4247-9C76-375CF1170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229600" cy="2046213"/>
          </a:xfrm>
        </p:spPr>
        <p:txBody>
          <a:bodyPr>
            <a:normAutofit lnSpcReduction="10000"/>
          </a:bodyPr>
          <a:lstStyle/>
          <a:p>
            <a:r>
              <a:rPr lang="ko-KR" altLang="en-US" dirty="0"/>
              <a:t>개항장을 다섯 개</a:t>
            </a:r>
            <a:r>
              <a:rPr lang="en-US" altLang="ko-KR" dirty="0"/>
              <a:t>(</a:t>
            </a:r>
            <a:r>
              <a:rPr lang="ko-KR" altLang="en-US" dirty="0"/>
              <a:t>요코하마</a:t>
            </a:r>
            <a:r>
              <a:rPr lang="en-US" altLang="ko-KR" dirty="0"/>
              <a:t>, </a:t>
            </a:r>
            <a:r>
              <a:rPr lang="ko-KR" altLang="en-US" dirty="0"/>
              <a:t>하코다테</a:t>
            </a:r>
            <a:r>
              <a:rPr lang="en-US" altLang="ko-KR" dirty="0"/>
              <a:t>, </a:t>
            </a:r>
            <a:r>
              <a:rPr lang="ko-KR" altLang="en-US" dirty="0"/>
              <a:t>니가타</a:t>
            </a:r>
            <a:r>
              <a:rPr lang="en-US" altLang="ko-KR" dirty="0"/>
              <a:t>, </a:t>
            </a:r>
            <a:r>
              <a:rPr lang="ko-KR" altLang="en-US" dirty="0"/>
              <a:t>고베</a:t>
            </a:r>
            <a:r>
              <a:rPr lang="en-US" altLang="ko-KR" dirty="0"/>
              <a:t>, </a:t>
            </a:r>
            <a:r>
              <a:rPr lang="ko-KR" altLang="en-US" dirty="0"/>
              <a:t>나가사키</a:t>
            </a:r>
            <a:r>
              <a:rPr lang="en-US" altLang="ko-KR" dirty="0"/>
              <a:t>)</a:t>
            </a:r>
            <a:r>
              <a:rPr lang="ko-KR" altLang="en-US" dirty="0"/>
              <a:t>로 늘린다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협정 관세 채택</a:t>
            </a:r>
            <a:endParaRPr lang="en-US" altLang="ko-KR" dirty="0"/>
          </a:p>
          <a:p>
            <a:r>
              <a:rPr lang="ko-KR" altLang="en-US" dirty="0"/>
              <a:t>외국인에 대한 영사재판권 인정</a:t>
            </a:r>
            <a:endParaRPr lang="en-US" altLang="ko-KR" dirty="0"/>
          </a:p>
          <a:p>
            <a:r>
              <a:rPr lang="ko-KR" altLang="en-US" dirty="0"/>
              <a:t>무역에 대한 일본 관원의 불간섭</a:t>
            </a:r>
          </a:p>
        </p:txBody>
      </p:sp>
      <p:sp>
        <p:nvSpPr>
          <p:cNvPr id="8" name="화살표: 아래쪽 7">
            <a:extLst>
              <a:ext uri="{FF2B5EF4-FFF2-40B4-BE49-F238E27FC236}">
                <a16:creationId xmlns:a16="http://schemas.microsoft.com/office/drawing/2014/main" id="{2FC59416-97A3-433F-B806-4EC637CE8EDF}"/>
              </a:ext>
            </a:extLst>
          </p:cNvPr>
          <p:cNvSpPr/>
          <p:nvPr/>
        </p:nvSpPr>
        <p:spPr>
          <a:xfrm>
            <a:off x="3959932" y="4324945"/>
            <a:ext cx="1224136" cy="1160438"/>
          </a:xfrm>
          <a:prstGeom prst="downArrow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779B73-3452-4537-8A3C-80262F353D33}"/>
              </a:ext>
            </a:extLst>
          </p:cNvPr>
          <p:cNvSpPr txBox="1"/>
          <p:nvPr/>
        </p:nvSpPr>
        <p:spPr>
          <a:xfrm>
            <a:off x="3244553" y="5877272"/>
            <a:ext cx="2654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/>
              <a:t>불평등 조약</a:t>
            </a:r>
          </a:p>
        </p:txBody>
      </p:sp>
    </p:spTree>
    <p:extLst>
      <p:ext uri="{BB962C8B-B14F-4D97-AF65-F5344CB8AC3E}">
        <p14:creationId xmlns:p14="http://schemas.microsoft.com/office/powerpoint/2010/main" val="2169007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BB99A7-1D9B-4FCF-8FCE-B82748F6C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미일수호통상조약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0410710-1C4F-45E8-B12B-B25172CFE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안세이 </a:t>
            </a:r>
            <a:r>
              <a:rPr lang="en-US" altLang="ko-KR" dirty="0"/>
              <a:t>5</a:t>
            </a:r>
            <a:r>
              <a:rPr lang="ko-KR" altLang="en-US" dirty="0"/>
              <a:t>개국 조약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07166632-D5CF-4247-9C76-375CF1170D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미일수호통상조약 체결 이후 막부는 외교적 압력에 굴복하여 순차적으로 조약을 체결</a:t>
            </a:r>
            <a:endParaRPr lang="en-US" altLang="ko-KR" dirty="0"/>
          </a:p>
          <a:p>
            <a:r>
              <a:rPr lang="ko-KR" altLang="en-US" dirty="0"/>
              <a:t>난일수호통상조약</a:t>
            </a:r>
            <a:endParaRPr lang="en-US" altLang="ko-KR" dirty="0"/>
          </a:p>
          <a:p>
            <a:r>
              <a:rPr lang="ko-KR" altLang="en-US" dirty="0" err="1"/>
              <a:t>러일수호통상조약</a:t>
            </a:r>
            <a:endParaRPr lang="en-US" altLang="ko-KR" dirty="0"/>
          </a:p>
          <a:p>
            <a:r>
              <a:rPr lang="ko-KR" altLang="en-US" dirty="0"/>
              <a:t>영일수호통상조약</a:t>
            </a:r>
            <a:endParaRPr lang="en-US" altLang="ko-KR" dirty="0"/>
          </a:p>
          <a:p>
            <a:r>
              <a:rPr lang="ko-KR" altLang="en-US" dirty="0"/>
              <a:t>불일수호통상조약</a:t>
            </a:r>
            <a:endParaRPr lang="en-US" altLang="ko-KR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833756A-270A-46FA-905D-D2819AABD1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ko-KR" altLang="en-US" dirty="0"/>
              <a:t>결과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14803AC-F11F-4F96-9F0D-EA6DCCA0B1E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ko-KR" altLang="en-US" dirty="0"/>
              <a:t>서양 열강이 지배하는 국제질서에 편입</a:t>
            </a:r>
            <a:endParaRPr lang="en-US" altLang="ko-KR" dirty="0"/>
          </a:p>
          <a:p>
            <a:r>
              <a:rPr lang="ko-KR" altLang="en-US" dirty="0"/>
              <a:t>서양과 문물교류 확대로 인한 경제적 혼란</a:t>
            </a:r>
            <a:endParaRPr lang="en-US" altLang="ko-KR" dirty="0"/>
          </a:p>
          <a:p>
            <a:r>
              <a:rPr lang="ko-KR" altLang="en-US" dirty="0" err="1"/>
              <a:t>존황양이</a:t>
            </a:r>
            <a:r>
              <a:rPr lang="ko-KR" altLang="en-US" dirty="0"/>
              <a:t> 사상을 </a:t>
            </a:r>
            <a:r>
              <a:rPr lang="ko-KR" altLang="en-US" dirty="0" err="1"/>
              <a:t>바탕으로한</a:t>
            </a:r>
            <a:r>
              <a:rPr lang="ko-KR" altLang="en-US" dirty="0"/>
              <a:t> 막부 타도 운동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563986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사용자 지정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3F3F3F"/>
      </a:folHlink>
    </a:clrScheme>
    <a:fontScheme name="나눔명조">
      <a:majorFont>
        <a:latin typeface="나눔명조"/>
        <a:ea typeface="나눔명조"/>
        <a:cs typeface=""/>
      </a:majorFont>
      <a:minorFont>
        <a:latin typeface="나눔명조"/>
        <a:ea typeface="나눔명조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2_Office 테마">
  <a:themeElements>
    <a:clrScheme name="사용자 지정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595959"/>
      </a:folHlink>
    </a:clrScheme>
    <a:fontScheme name="나눔명조">
      <a:majorFont>
        <a:latin typeface="나눔명조"/>
        <a:ea typeface="나눔명조"/>
        <a:cs typeface=""/>
      </a:majorFont>
      <a:minorFont>
        <a:latin typeface="나눔명조"/>
        <a:ea typeface="나눔명조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2500</Words>
  <Application>Microsoft Office PowerPoint</Application>
  <PresentationFormat>화면 슬라이드 쇼(4:3)</PresentationFormat>
  <Paragraphs>506</Paragraphs>
  <Slides>63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5</vt:i4>
      </vt:variant>
      <vt:variant>
        <vt:lpstr>슬라이드 제목</vt:lpstr>
      </vt:variant>
      <vt:variant>
        <vt:i4>63</vt:i4>
      </vt:variant>
    </vt:vector>
  </HeadingPairs>
  <TitlesOfParts>
    <vt:vector size="79" baseType="lpstr">
      <vt:lpstr>HY강B</vt:lpstr>
      <vt:lpstr>HY견고딕</vt:lpstr>
      <vt:lpstr>HY태백B</vt:lpstr>
      <vt:lpstr>나눔고딕</vt:lpstr>
      <vt:lpstr>나눔명조</vt:lpstr>
      <vt:lpstr>함초롬돋움</vt:lpstr>
      <vt:lpstr>Arial</vt:lpstr>
      <vt:lpstr>Century Gothic</vt:lpstr>
      <vt:lpstr>Georgia</vt:lpstr>
      <vt:lpstr>Wingdings 3</vt:lpstr>
      <vt:lpstr>맑은 고딕</vt:lpstr>
      <vt:lpstr>Office 테마</vt:lpstr>
      <vt:lpstr>고구려 벽화</vt:lpstr>
      <vt:lpstr>1_Office 테마</vt:lpstr>
      <vt:lpstr>이온</vt:lpstr>
      <vt:lpstr>2_Office 테마</vt:lpstr>
      <vt:lpstr>메이지, 다이쇼 시대의 정치</vt:lpstr>
      <vt:lpstr>목차</vt:lpstr>
      <vt:lpstr>쿠로후네 사건</vt:lpstr>
      <vt:lpstr>1-1막부의 대응</vt:lpstr>
      <vt:lpstr>쿠로후네사건</vt:lpstr>
      <vt:lpstr>미일화친조약(가나가와 조약)</vt:lpstr>
      <vt:lpstr>미일수호통상조약</vt:lpstr>
      <vt:lpstr>미일수호통상조약</vt:lpstr>
      <vt:lpstr>미일수호통상조약</vt:lpstr>
      <vt:lpstr>존황양이</vt:lpstr>
      <vt:lpstr>양이론의 포기</vt:lpstr>
      <vt:lpstr>삿초동맹</vt:lpstr>
      <vt:lpstr>대정봉환</vt:lpstr>
      <vt:lpstr>왕정복고 쿠데타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메이지 시대 말기의 정치</vt:lpstr>
      <vt:lpstr>목차</vt:lpstr>
      <vt:lpstr> 청일 전쟁 발발</vt:lpstr>
      <vt:lpstr>시모노세키 조약</vt:lpstr>
      <vt:lpstr>러일 전쟁 발발</vt:lpstr>
      <vt:lpstr> 이토 히로부미</vt:lpstr>
      <vt:lpstr>메이지 천황의 사망</vt:lpstr>
      <vt:lpstr>감사합니다.</vt:lpstr>
      <vt:lpstr>다이쇼 시대의 정치</vt:lpstr>
      <vt:lpstr>목차</vt:lpstr>
      <vt:lpstr>다이쇼 시대</vt:lpstr>
      <vt:lpstr>데모크라시의 정의</vt:lpstr>
      <vt:lpstr>다이쇼 덴노</vt:lpstr>
      <vt:lpstr>다이쇼 데모크라시</vt:lpstr>
      <vt:lpstr>다이쇼 데모크라시</vt:lpstr>
      <vt:lpstr>다이쇼 데모크라시</vt:lpstr>
      <vt:lpstr>다이쇼 데모크라시</vt:lpstr>
      <vt:lpstr>다이쇼 데모크라시</vt:lpstr>
      <vt:lpstr>감사합니다.</vt:lpstr>
    </vt:vector>
  </TitlesOfParts>
  <Company>R&amp;D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메이지, 다이쇼 시대의 정치</dc:title>
  <dc:creator>Microsoft Corporation</dc:creator>
  <cp:lastModifiedBy>kaiya</cp:lastModifiedBy>
  <cp:revision>28</cp:revision>
  <dcterms:created xsi:type="dcterms:W3CDTF">2006-10-05T04:04:58Z</dcterms:created>
  <dcterms:modified xsi:type="dcterms:W3CDTF">2019-09-29T14:21:11Z</dcterms:modified>
</cp:coreProperties>
</file>