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</p:sldMasterIdLst>
  <p:sldIdLst>
    <p:sldId id="257" r:id="rId20"/>
    <p:sldId id="258" r:id="rId21"/>
    <p:sldId id="260" r:id="rId22"/>
    <p:sldId id="259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6" r:id="rId37"/>
    <p:sldId id="274" r:id="rId38"/>
    <p:sldId id="275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6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352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6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3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00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3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998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959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967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466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682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9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953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9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112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6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799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742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943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414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766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51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46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773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977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7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956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7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1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1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136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068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706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143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36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01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308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572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614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6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889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64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721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518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351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4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3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5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667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287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992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10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41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10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8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654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2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280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2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159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616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588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868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674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0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3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187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22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748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8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00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966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9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334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9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5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572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175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769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184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6420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681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0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630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759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586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6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0171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6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790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989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529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257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79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996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29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9682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945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053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3813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518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65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488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706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366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205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40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1583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4548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052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598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924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044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6146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5799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7093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611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58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9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5679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031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480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2363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7382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591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8888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482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5121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6567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3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9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2947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5370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622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8113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92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3350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8934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1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421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5198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0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61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30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05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28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09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8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7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26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31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52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7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10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83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60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8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2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8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84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79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96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35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42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08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81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03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70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33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7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9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2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7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64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7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22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87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39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97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71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0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8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99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39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3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337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412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56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63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6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80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83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34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668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6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0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28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8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756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50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693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818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18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77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45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800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640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564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0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6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162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645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74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545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04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851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5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587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21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573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9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058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0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986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710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413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951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61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903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77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715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728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9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9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699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489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02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5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86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214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685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933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763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1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40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1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149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226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6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7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7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7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6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61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6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0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3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1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3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9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6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4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7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7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7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5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7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7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7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7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7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7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7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6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6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6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5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6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6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6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6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6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6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5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6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6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6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6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2019-09-29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63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6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8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14.jpeg"/><Relationship Id="rId4" Type="http://schemas.openxmlformats.org/officeDocument/2006/relationships/hyperlink" Target="https://m.terms.naver.com/imageDetail.nhn?docId=3435266&amp;imageUrl=https://dbscthumb-phinf.pstatic.net/4402_000_1/20160829161433964_2MD158PY0.jpg/ad16_6_i2.jpg?type=m4500_4500_fst_n&amp;wm=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10B2561-025A-4114-84C5-EB3782126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14945" y="2455"/>
            <a:ext cx="9144000" cy="6858000"/>
          </a:xfrm>
          <a:prstGeom prst="rect">
            <a:avLst/>
          </a:prstGeom>
        </p:spPr>
      </p:pic>
      <p:sp>
        <p:nvSpPr>
          <p:cNvPr id="5" name="직사각형 4"/>
          <p:cNvSpPr>
            <a:spLocks/>
          </p:cNvSpPr>
          <p:nvPr/>
        </p:nvSpPr>
        <p:spPr>
          <a:xfrm>
            <a:off x="1148579" y="2231126"/>
            <a:ext cx="6829114" cy="1200329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algn="ctr" eaLnBrk="0"/>
            <a:r>
              <a:rPr lang="en-US" altLang="ko-KR" sz="7200" b="1" spc="600" dirty="0">
                <a:solidFill>
                  <a:srgbClr val="006583">
                    <a:lumMod val="60000"/>
                    <a:lumOff val="40000"/>
                  </a:srgbClr>
                </a:solidFill>
                <a:ea typeface="Century Gothic" charset="0"/>
              </a:rPr>
              <a:t>1905년의 </a:t>
            </a:r>
            <a:r>
              <a:rPr lang="en-US" altLang="ko-KR" sz="7200" b="1" spc="600" dirty="0" err="1">
                <a:solidFill>
                  <a:srgbClr val="006583">
                    <a:lumMod val="60000"/>
                    <a:lumOff val="40000"/>
                  </a:srgbClr>
                </a:solidFill>
                <a:ea typeface="Century Gothic" charset="0"/>
              </a:rPr>
              <a:t>진실</a:t>
            </a:r>
            <a:endParaRPr lang="en-US" altLang="ko-KR" sz="7200" b="1" spc="600" dirty="0">
              <a:solidFill>
                <a:srgbClr val="006583">
                  <a:lumMod val="60000"/>
                  <a:lumOff val="40000"/>
                </a:srgbClr>
              </a:solidFill>
              <a:ea typeface="Century Gothic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1983571" y="6088559"/>
            <a:ext cx="2710999" cy="769441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eaLnBrk="0"/>
            <a:r>
              <a:rPr lang="en-US" altLang="ko-KR" sz="4400" b="1" dirty="0">
                <a:solidFill>
                  <a:srgbClr val="3A3838">
                    <a:lumMod val="75000"/>
                  </a:srgbClr>
                </a:solidFill>
                <a:ea typeface="Century Gothic" charset="0"/>
              </a:rPr>
              <a:t>21901585</a:t>
            </a:r>
            <a:endParaRPr lang="ko-KR" altLang="en-US" sz="4400" b="1" dirty="0">
              <a:solidFill>
                <a:srgbClr val="3A3838">
                  <a:lumMod val="75000"/>
                </a:srgbClr>
              </a:solidFill>
              <a:ea typeface="Century Gothic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-44388" y="5406771"/>
            <a:ext cx="4055919" cy="144655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eaLnBrk="0"/>
            <a:r>
              <a:rPr lang="ko-KR" altLang="en-US" sz="4400" b="1" dirty="0">
                <a:solidFill>
                  <a:srgbClr val="3A3838">
                    <a:lumMod val="75000"/>
                  </a:srgbClr>
                </a:solidFill>
                <a:ea typeface="Century Gothic" charset="0"/>
              </a:rPr>
              <a:t>중국어중국학과</a:t>
            </a:r>
            <a:endParaRPr lang="en-US" altLang="ko-KR" sz="4400" b="1" dirty="0">
              <a:solidFill>
                <a:srgbClr val="3A3838">
                  <a:lumMod val="75000"/>
                </a:srgbClr>
              </a:solidFill>
              <a:ea typeface="Century Gothic" charset="0"/>
            </a:endParaRPr>
          </a:p>
          <a:p>
            <a:pPr eaLnBrk="0"/>
            <a:r>
              <a:rPr lang="ko-KR" altLang="en-US" sz="4400" b="1" dirty="0">
                <a:solidFill>
                  <a:srgbClr val="3A3838">
                    <a:lumMod val="75000"/>
                  </a:srgbClr>
                </a:solidFill>
                <a:ea typeface="Century Gothic" charset="0"/>
              </a:rPr>
              <a:t>이우진</a:t>
            </a:r>
          </a:p>
        </p:txBody>
      </p:sp>
    </p:spTree>
    <p:extLst>
      <p:ext uri="{BB962C8B-B14F-4D97-AF65-F5344CB8AC3E}">
        <p14:creationId xmlns:p14="http://schemas.microsoft.com/office/powerpoint/2010/main" val="264780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317" y="0"/>
            <a:ext cx="13716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7"/>
            <a:ext cx="9144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381" y="289047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증거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93" y="13279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3A3838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solidFill>
                <a:srgbClr val="3A3838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570" y="132522"/>
            <a:ext cx="103737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407295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58002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752748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2547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06286" y="1073426"/>
            <a:ext cx="85377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9" name="그래픽 228" descr="모래시계">
            <a:extLst>
              <a:ext uri="{FF2B5EF4-FFF2-40B4-BE49-F238E27FC236}">
                <a16:creationId xmlns:a16="http://schemas.microsoft.com/office/drawing/2014/main" id="{5F33FD6E-BBC0-480C-8ABA-567F00663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721" y="2418905"/>
            <a:ext cx="1246100" cy="1661466"/>
          </a:xfrm>
          <a:prstGeom prst="rect">
            <a:avLst/>
          </a:prstGeom>
        </p:spPr>
      </p:pic>
      <p:pic>
        <p:nvPicPr>
          <p:cNvPr id="7170" name="Picture 2" descr="대한매일신보(190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5" y="1307576"/>
            <a:ext cx="242887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오른쪽 화살표 11"/>
          <p:cNvSpPr/>
          <p:nvPr/>
        </p:nvSpPr>
        <p:spPr>
          <a:xfrm>
            <a:off x="2911297" y="3296690"/>
            <a:ext cx="632534" cy="363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580CBA-99D1-465A-8CC1-C26C8D06AB06}"/>
              </a:ext>
            </a:extLst>
          </p:cNvPr>
          <p:cNvSpPr txBox="1"/>
          <p:nvPr/>
        </p:nvSpPr>
        <p:spPr>
          <a:xfrm>
            <a:off x="3642064" y="1868623"/>
            <a:ext cx="378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1906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 </a:t>
            </a:r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월 </a:t>
            </a:r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일자 </a:t>
            </a:r>
            <a:r>
              <a:rPr lang="ko-KR" altLang="en-US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잡보에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올린 기사에 따르면</a:t>
            </a:r>
            <a:endParaRPr lang="en-US" altLang="ko-KR" dirty="0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580CBA-99D1-465A-8CC1-C26C8D06AB06}"/>
              </a:ext>
            </a:extLst>
          </p:cNvPr>
          <p:cNvSpPr txBox="1"/>
          <p:nvPr/>
        </p:nvSpPr>
        <p:spPr>
          <a:xfrm>
            <a:off x="3642064" y="2392349"/>
            <a:ext cx="3784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ko-KR" altLang="en-US" sz="20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일본 관리 일행이 </a:t>
            </a:r>
            <a:r>
              <a:rPr lang="ko-KR" altLang="en-US" sz="200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본군에</a:t>
            </a:r>
            <a:r>
              <a:rPr lang="ko-KR" altLang="en-US" sz="20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왔다</a:t>
            </a:r>
            <a:endParaRPr lang="en-US" altLang="ko-KR" sz="2000" dirty="0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80CBA-99D1-465A-8CC1-C26C8D06AB06}"/>
              </a:ext>
            </a:extLst>
          </p:cNvPr>
          <p:cNvSpPr txBox="1"/>
          <p:nvPr/>
        </p:nvSpPr>
        <p:spPr>
          <a:xfrm>
            <a:off x="3642064" y="2895695"/>
            <a:ext cx="378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ko-KR" altLang="en-US" sz="200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본군</a:t>
            </a:r>
            <a:r>
              <a:rPr lang="ko-KR" altLang="en-US" sz="20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소재인 독도를 자칭 일본땅이라고 지칭</a:t>
            </a:r>
            <a:endParaRPr lang="en-US" altLang="ko-KR" sz="2000" dirty="0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580CBA-99D1-465A-8CC1-C26C8D06AB06}"/>
              </a:ext>
            </a:extLst>
          </p:cNvPr>
          <p:cNvSpPr txBox="1"/>
          <p:nvPr/>
        </p:nvSpPr>
        <p:spPr>
          <a:xfrm>
            <a:off x="3688674" y="3577806"/>
            <a:ext cx="378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20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여러 독도의 정보들을 가져갔다</a:t>
            </a:r>
            <a:endParaRPr lang="en-US" altLang="ko-KR" sz="2000" dirty="0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580CBA-99D1-465A-8CC1-C26C8D06AB06}"/>
              </a:ext>
            </a:extLst>
          </p:cNvPr>
          <p:cNvSpPr txBox="1"/>
          <p:nvPr/>
        </p:nvSpPr>
        <p:spPr>
          <a:xfrm>
            <a:off x="3642063" y="4084586"/>
            <a:ext cx="3784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ko-KR" altLang="en-US" sz="20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본국에 보고하자 자칭 일본땅이라고 </a:t>
            </a:r>
            <a:r>
              <a:rPr lang="ko-KR" altLang="en-US" sz="200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지칭한것은</a:t>
            </a:r>
            <a:r>
              <a:rPr lang="ko-KR" altLang="en-US" sz="20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이치에 맞지 않다 그래서 더 흥미롭다</a:t>
            </a:r>
            <a:endParaRPr lang="en-US" altLang="ko-KR" sz="2000" dirty="0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81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317" y="0"/>
            <a:ext cx="13716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7"/>
            <a:ext cx="9144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2772" y="289026"/>
            <a:ext cx="804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주장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2-3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침략시기에 그들이 묵인 하였다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82" y="132769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3A3838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solidFill>
                <a:srgbClr val="3A3838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570" y="132522"/>
            <a:ext cx="103737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407295" y="132522"/>
            <a:ext cx="103737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58002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752748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2547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06286" y="1073426"/>
            <a:ext cx="85377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AE0874DF-04C9-4AA6-9AC0-6C2217E76FC4}"/>
              </a:ext>
            </a:extLst>
          </p:cNvPr>
          <p:cNvSpPr/>
          <p:nvPr/>
        </p:nvSpPr>
        <p:spPr>
          <a:xfrm>
            <a:off x="6649851" y="2071942"/>
            <a:ext cx="358757" cy="91440"/>
          </a:xfrm>
          <a:custGeom>
            <a:avLst/>
            <a:gdLst>
              <a:gd name="connsiteX0" fmla="*/ 0 w 478343"/>
              <a:gd name="connsiteY0" fmla="*/ 45720 h 91440"/>
              <a:gd name="connsiteX1" fmla="*/ 478343 w 47834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343" h="91440">
                <a:moveTo>
                  <a:pt x="0" y="45720"/>
                </a:moveTo>
                <a:lnTo>
                  <a:pt x="478343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148" tIns="43175" rIns="239148" bIns="43176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>
              <a:solidFill>
                <a:srgbClr val="3A3838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D4A01675-1C2F-400B-ADCE-D04C83447E42}"/>
              </a:ext>
            </a:extLst>
          </p:cNvPr>
          <p:cNvSpPr/>
          <p:nvPr/>
        </p:nvSpPr>
        <p:spPr>
          <a:xfrm>
            <a:off x="4991480" y="1453823"/>
            <a:ext cx="1659597" cy="1327678"/>
          </a:xfrm>
          <a:custGeom>
            <a:avLst/>
            <a:gdLst>
              <a:gd name="connsiteX0" fmla="*/ 0 w 2212796"/>
              <a:gd name="connsiteY0" fmla="*/ 0 h 1327678"/>
              <a:gd name="connsiteX1" fmla="*/ 2212796 w 2212796"/>
              <a:gd name="connsiteY1" fmla="*/ 0 h 1327678"/>
              <a:gd name="connsiteX2" fmla="*/ 2212796 w 2212796"/>
              <a:gd name="connsiteY2" fmla="*/ 1327678 h 1327678"/>
              <a:gd name="connsiteX3" fmla="*/ 0 w 2212796"/>
              <a:gd name="connsiteY3" fmla="*/ 1327678 h 1327678"/>
              <a:gd name="connsiteX4" fmla="*/ 0 w 2212796"/>
              <a:gd name="connsiteY4" fmla="*/ 0 h 13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796" h="1327678">
                <a:moveTo>
                  <a:pt x="0" y="0"/>
                </a:moveTo>
                <a:lnTo>
                  <a:pt x="2212796" y="0"/>
                </a:lnTo>
                <a:lnTo>
                  <a:pt x="2212796" y="1327678"/>
                </a:lnTo>
                <a:lnTo>
                  <a:pt x="0" y="132767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6" rIns="270256" bIns="270256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800">
              <a:solidFill>
                <a:srgbClr val="FFFFFF"/>
              </a:solidFill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711F6FA1-C595-48F9-BD9E-6239EED765C5}"/>
              </a:ext>
            </a:extLst>
          </p:cNvPr>
          <p:cNvSpPr/>
          <p:nvPr/>
        </p:nvSpPr>
        <p:spPr>
          <a:xfrm>
            <a:off x="5821279" y="2779948"/>
            <a:ext cx="2041304" cy="478343"/>
          </a:xfrm>
          <a:custGeom>
            <a:avLst/>
            <a:gdLst>
              <a:gd name="connsiteX0" fmla="*/ 2721739 w 2721739"/>
              <a:gd name="connsiteY0" fmla="*/ 0 h 478343"/>
              <a:gd name="connsiteX1" fmla="*/ 2721739 w 2721739"/>
              <a:gd name="connsiteY1" fmla="*/ 256271 h 478343"/>
              <a:gd name="connsiteX2" fmla="*/ 0 w 2721739"/>
              <a:gd name="connsiteY2" fmla="*/ 256271 h 478343"/>
              <a:gd name="connsiteX3" fmla="*/ 0 w 2721739"/>
              <a:gd name="connsiteY3" fmla="*/ 478343 h 47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739" h="478343">
                <a:moveTo>
                  <a:pt x="2721739" y="0"/>
                </a:moveTo>
                <a:lnTo>
                  <a:pt x="2721739" y="256271"/>
                </a:lnTo>
                <a:lnTo>
                  <a:pt x="0" y="256271"/>
                </a:lnTo>
                <a:lnTo>
                  <a:pt x="0" y="478343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4347" tIns="236627" rIns="1304347" bIns="236627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>
              <a:solidFill>
                <a:srgbClr val="3A3838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1C481667-F13A-4F32-8216-FEF868AF0D83}"/>
              </a:ext>
            </a:extLst>
          </p:cNvPr>
          <p:cNvSpPr/>
          <p:nvPr/>
        </p:nvSpPr>
        <p:spPr>
          <a:xfrm>
            <a:off x="7032785" y="1453823"/>
            <a:ext cx="1659597" cy="1327678"/>
          </a:xfrm>
          <a:custGeom>
            <a:avLst/>
            <a:gdLst>
              <a:gd name="connsiteX0" fmla="*/ 0 w 2212796"/>
              <a:gd name="connsiteY0" fmla="*/ 0 h 1327678"/>
              <a:gd name="connsiteX1" fmla="*/ 2212796 w 2212796"/>
              <a:gd name="connsiteY1" fmla="*/ 0 h 1327678"/>
              <a:gd name="connsiteX2" fmla="*/ 2212796 w 2212796"/>
              <a:gd name="connsiteY2" fmla="*/ 1327678 h 1327678"/>
              <a:gd name="connsiteX3" fmla="*/ 0 w 2212796"/>
              <a:gd name="connsiteY3" fmla="*/ 1327678 h 1327678"/>
              <a:gd name="connsiteX4" fmla="*/ 0 w 2212796"/>
              <a:gd name="connsiteY4" fmla="*/ 0 h 13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796" h="1327678">
                <a:moveTo>
                  <a:pt x="0" y="0"/>
                </a:moveTo>
                <a:lnTo>
                  <a:pt x="2212796" y="0"/>
                </a:lnTo>
                <a:lnTo>
                  <a:pt x="2212796" y="1327678"/>
                </a:lnTo>
                <a:lnTo>
                  <a:pt x="0" y="132767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6" rIns="270256" bIns="270256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800">
              <a:solidFill>
                <a:srgbClr val="FFFFFF"/>
              </a:solidFill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9602E737-A3CD-44E8-9565-F279F34FAE78}"/>
              </a:ext>
            </a:extLst>
          </p:cNvPr>
          <p:cNvSpPr/>
          <p:nvPr/>
        </p:nvSpPr>
        <p:spPr>
          <a:xfrm>
            <a:off x="6649851" y="3908563"/>
            <a:ext cx="358757" cy="91440"/>
          </a:xfrm>
          <a:custGeom>
            <a:avLst/>
            <a:gdLst>
              <a:gd name="connsiteX0" fmla="*/ 0 w 478343"/>
              <a:gd name="connsiteY0" fmla="*/ 45720 h 91440"/>
              <a:gd name="connsiteX1" fmla="*/ 478343 w 47834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343" h="91440">
                <a:moveTo>
                  <a:pt x="0" y="45720"/>
                </a:moveTo>
                <a:lnTo>
                  <a:pt x="478343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148" tIns="43175" rIns="239148" bIns="43176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>
              <a:solidFill>
                <a:srgbClr val="3A3838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E41F430C-8C15-49DD-82EB-CE6DBE2C9707}"/>
              </a:ext>
            </a:extLst>
          </p:cNvPr>
          <p:cNvSpPr/>
          <p:nvPr/>
        </p:nvSpPr>
        <p:spPr>
          <a:xfrm>
            <a:off x="4991480" y="3290444"/>
            <a:ext cx="1659597" cy="1327678"/>
          </a:xfrm>
          <a:custGeom>
            <a:avLst/>
            <a:gdLst>
              <a:gd name="connsiteX0" fmla="*/ 0 w 2212796"/>
              <a:gd name="connsiteY0" fmla="*/ 0 h 1327678"/>
              <a:gd name="connsiteX1" fmla="*/ 2212796 w 2212796"/>
              <a:gd name="connsiteY1" fmla="*/ 0 h 1327678"/>
              <a:gd name="connsiteX2" fmla="*/ 2212796 w 2212796"/>
              <a:gd name="connsiteY2" fmla="*/ 1327678 h 1327678"/>
              <a:gd name="connsiteX3" fmla="*/ 0 w 2212796"/>
              <a:gd name="connsiteY3" fmla="*/ 1327678 h 1327678"/>
              <a:gd name="connsiteX4" fmla="*/ 0 w 2212796"/>
              <a:gd name="connsiteY4" fmla="*/ 0 h 13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796" h="1327678">
                <a:moveTo>
                  <a:pt x="0" y="0"/>
                </a:moveTo>
                <a:lnTo>
                  <a:pt x="2212796" y="0"/>
                </a:lnTo>
                <a:lnTo>
                  <a:pt x="2212796" y="1327678"/>
                </a:lnTo>
                <a:lnTo>
                  <a:pt x="0" y="132767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6" rIns="270256" bIns="270256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800">
              <a:solidFill>
                <a:srgbClr val="FFFFFF"/>
              </a:solidFill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B089E313-3BFD-401D-89D9-4C5181272FA1}"/>
              </a:ext>
            </a:extLst>
          </p:cNvPr>
          <p:cNvSpPr/>
          <p:nvPr/>
        </p:nvSpPr>
        <p:spPr>
          <a:xfrm>
            <a:off x="5821279" y="4616569"/>
            <a:ext cx="2041304" cy="478343"/>
          </a:xfrm>
          <a:custGeom>
            <a:avLst/>
            <a:gdLst>
              <a:gd name="connsiteX0" fmla="*/ 2721739 w 2721739"/>
              <a:gd name="connsiteY0" fmla="*/ 0 h 478343"/>
              <a:gd name="connsiteX1" fmla="*/ 2721739 w 2721739"/>
              <a:gd name="connsiteY1" fmla="*/ 256271 h 478343"/>
              <a:gd name="connsiteX2" fmla="*/ 0 w 2721739"/>
              <a:gd name="connsiteY2" fmla="*/ 256271 h 478343"/>
              <a:gd name="connsiteX3" fmla="*/ 0 w 2721739"/>
              <a:gd name="connsiteY3" fmla="*/ 478343 h 47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739" h="478343">
                <a:moveTo>
                  <a:pt x="2721739" y="0"/>
                </a:moveTo>
                <a:lnTo>
                  <a:pt x="2721739" y="256271"/>
                </a:lnTo>
                <a:lnTo>
                  <a:pt x="0" y="256271"/>
                </a:lnTo>
                <a:lnTo>
                  <a:pt x="0" y="478343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4347" tIns="236627" rIns="1304347" bIns="236627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500">
              <a:solidFill>
                <a:srgbClr val="3A3838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E7A9611E-7A8B-4DDC-8DA2-F1664043A9CC}"/>
              </a:ext>
            </a:extLst>
          </p:cNvPr>
          <p:cNvSpPr/>
          <p:nvPr/>
        </p:nvSpPr>
        <p:spPr>
          <a:xfrm>
            <a:off x="7032785" y="3290444"/>
            <a:ext cx="1659597" cy="1327678"/>
          </a:xfrm>
          <a:custGeom>
            <a:avLst/>
            <a:gdLst>
              <a:gd name="connsiteX0" fmla="*/ 0 w 2212796"/>
              <a:gd name="connsiteY0" fmla="*/ 0 h 1327678"/>
              <a:gd name="connsiteX1" fmla="*/ 2212796 w 2212796"/>
              <a:gd name="connsiteY1" fmla="*/ 0 h 1327678"/>
              <a:gd name="connsiteX2" fmla="*/ 2212796 w 2212796"/>
              <a:gd name="connsiteY2" fmla="*/ 1327678 h 1327678"/>
              <a:gd name="connsiteX3" fmla="*/ 0 w 2212796"/>
              <a:gd name="connsiteY3" fmla="*/ 1327678 h 1327678"/>
              <a:gd name="connsiteX4" fmla="*/ 0 w 2212796"/>
              <a:gd name="connsiteY4" fmla="*/ 0 h 13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796" h="1327678">
                <a:moveTo>
                  <a:pt x="0" y="0"/>
                </a:moveTo>
                <a:lnTo>
                  <a:pt x="2212796" y="0"/>
                </a:lnTo>
                <a:lnTo>
                  <a:pt x="2212796" y="1327678"/>
                </a:lnTo>
                <a:lnTo>
                  <a:pt x="0" y="132767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6" rIns="270256" bIns="270256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800">
              <a:solidFill>
                <a:srgbClr val="FFFFFF"/>
              </a:solidFill>
            </a:endParaRP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DF365CC7-D619-4685-A7EA-F517960BFE33}"/>
              </a:ext>
            </a:extLst>
          </p:cNvPr>
          <p:cNvSpPr/>
          <p:nvPr/>
        </p:nvSpPr>
        <p:spPr>
          <a:xfrm>
            <a:off x="4991480" y="5127065"/>
            <a:ext cx="1659597" cy="1327678"/>
          </a:xfrm>
          <a:custGeom>
            <a:avLst/>
            <a:gdLst>
              <a:gd name="connsiteX0" fmla="*/ 0 w 2212796"/>
              <a:gd name="connsiteY0" fmla="*/ 0 h 1327678"/>
              <a:gd name="connsiteX1" fmla="*/ 2212796 w 2212796"/>
              <a:gd name="connsiteY1" fmla="*/ 0 h 1327678"/>
              <a:gd name="connsiteX2" fmla="*/ 2212796 w 2212796"/>
              <a:gd name="connsiteY2" fmla="*/ 1327678 h 1327678"/>
              <a:gd name="connsiteX3" fmla="*/ 0 w 2212796"/>
              <a:gd name="connsiteY3" fmla="*/ 1327678 h 1327678"/>
              <a:gd name="connsiteX4" fmla="*/ 0 w 2212796"/>
              <a:gd name="connsiteY4" fmla="*/ 0 h 13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796" h="1327678">
                <a:moveTo>
                  <a:pt x="0" y="0"/>
                </a:moveTo>
                <a:lnTo>
                  <a:pt x="2212796" y="0"/>
                </a:lnTo>
                <a:lnTo>
                  <a:pt x="2212796" y="1327678"/>
                </a:lnTo>
                <a:lnTo>
                  <a:pt x="0" y="132767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6" rIns="270256" bIns="270256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800">
              <a:solidFill>
                <a:srgbClr val="FFFFFF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160382-959C-461B-A5FF-6CF682E0A2DD}"/>
              </a:ext>
            </a:extLst>
          </p:cNvPr>
          <p:cNvSpPr txBox="1"/>
          <p:nvPr/>
        </p:nvSpPr>
        <p:spPr>
          <a:xfrm>
            <a:off x="5012167" y="1759134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>
                <a:solidFill>
                  <a:srgbClr val="FFFFFF"/>
                </a:solidFill>
              </a:rPr>
              <a:t>1905  2</a:t>
            </a:r>
            <a:r>
              <a:rPr lang="ko-KR" altLang="en-US" sz="3600" dirty="0">
                <a:solidFill>
                  <a:srgbClr val="FFFFFF"/>
                </a:solidFill>
              </a:rPr>
              <a:t>월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E97F6E-1CEE-4A74-A1E4-8A5F53E23CF5}"/>
              </a:ext>
            </a:extLst>
          </p:cNvPr>
          <p:cNvSpPr txBox="1"/>
          <p:nvPr/>
        </p:nvSpPr>
        <p:spPr>
          <a:xfrm>
            <a:off x="7320848" y="1783561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FFFF"/>
                </a:solidFill>
              </a:rPr>
              <a:t>1906</a:t>
            </a:r>
            <a:endParaRPr lang="ko-KR" altLang="en-US" sz="3600" dirty="0">
              <a:solidFill>
                <a:srgbClr val="FFFFFF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A30B2A-0EDA-4A67-A649-FF1A08BFB70C}"/>
              </a:ext>
            </a:extLst>
          </p:cNvPr>
          <p:cNvSpPr txBox="1"/>
          <p:nvPr/>
        </p:nvSpPr>
        <p:spPr>
          <a:xfrm>
            <a:off x="7100959" y="358540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FFFFFF"/>
                </a:solidFill>
              </a:rPr>
              <a:t>침략시기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73CCF-2B3E-4C5D-B4EF-09FF818BF7C7}"/>
              </a:ext>
            </a:extLst>
          </p:cNvPr>
          <p:cNvSpPr txBox="1"/>
          <p:nvPr/>
        </p:nvSpPr>
        <p:spPr>
          <a:xfrm>
            <a:off x="5058980" y="362059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>
                <a:solidFill>
                  <a:srgbClr val="3A3838">
                    <a:lumMod val="75000"/>
                  </a:srgbClr>
                </a:solidFill>
              </a:rPr>
              <a:t>알아차림</a:t>
            </a:r>
            <a:endParaRPr lang="ko-KR" altLang="en-US" sz="3600" dirty="0">
              <a:solidFill>
                <a:srgbClr val="3A3838">
                  <a:lumMod val="75000"/>
                </a:srgb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676AB0-0F0D-4F4E-AF5E-ACD8C4DDB017}"/>
              </a:ext>
            </a:extLst>
          </p:cNvPr>
          <p:cNvSpPr txBox="1"/>
          <p:nvPr/>
        </p:nvSpPr>
        <p:spPr>
          <a:xfrm>
            <a:off x="5212457" y="5190863"/>
            <a:ext cx="1216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FFFFF"/>
                </a:solidFill>
              </a:rPr>
              <a:t>뒤늦게 </a:t>
            </a:r>
            <a:endParaRPr lang="en-US" altLang="ko-KR" sz="3600" dirty="0">
              <a:solidFill>
                <a:srgbClr val="FFFFFF"/>
              </a:solidFill>
            </a:endParaRPr>
          </a:p>
          <a:p>
            <a:r>
              <a:rPr lang="ko-KR" altLang="en-US" sz="3600" dirty="0">
                <a:solidFill>
                  <a:srgbClr val="FFFFFF"/>
                </a:solidFill>
              </a:rPr>
              <a:t>공포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580CBA-99D1-465A-8CC1-C26C8D06AB06}"/>
              </a:ext>
            </a:extLst>
          </p:cNvPr>
          <p:cNvSpPr txBox="1"/>
          <p:nvPr/>
        </p:nvSpPr>
        <p:spPr>
          <a:xfrm>
            <a:off x="647314" y="2429769"/>
            <a:ext cx="37843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1905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 </a:t>
            </a:r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월 </a:t>
            </a:r>
            <a:r>
              <a:rPr lang="ko-KR" altLang="en-US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시마네현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지사가 독도를 처음 둘러볼 때는 몇 명의 수행원만 데리고 왔었습니다</a:t>
            </a:r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그러나 </a:t>
            </a:r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1906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년에는 </a:t>
            </a:r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명이라는 대규모 사찰단이 들어와 독도를 살펴본 뒤 울릉도까지 들어와서 독도 편입 사실을 </a:t>
            </a:r>
            <a:r>
              <a:rPr lang="ko-KR" altLang="en-US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울도군수에게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알려 주었습니다</a:t>
            </a:r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ko-KR" altLang="en-US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심흥택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군수는 놀라서 강원도 관찰사서리이자 춘천군수인 이명래에게 이 사실을 보고했습니다</a:t>
            </a:r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이명래로부터 보고를 받은 중앙 정부는 “독도가 일본 영토가 되었다는 사실은 전혀 근거가 없는 것이므로 섬의 형편과 일본인의 행동을 잘 살펴 보고하라</a:t>
            </a:r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는 지령을 내렸습니다</a:t>
            </a:r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그러나 이때 우리 정부는 을사조약</a:t>
            </a:r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으로 외교권을 박탈당했고 </a:t>
            </a:r>
            <a:r>
              <a:rPr lang="ko-KR" altLang="en-US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통감부</a:t>
            </a:r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r>
              <a:rPr lang="ko-KR" altLang="en-US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가 설치된 뒤여서 일본에 항의할 수 없었습니다</a:t>
            </a:r>
            <a:r>
              <a:rPr lang="en-US" altLang="ko-KR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양쪽 대괄호 43">
            <a:extLst>
              <a:ext uri="{FF2B5EF4-FFF2-40B4-BE49-F238E27FC236}">
                <a16:creationId xmlns:a16="http://schemas.microsoft.com/office/drawing/2014/main" id="{6E05BD25-24CE-4E49-BC0E-399012F4F5D5}"/>
              </a:ext>
            </a:extLst>
          </p:cNvPr>
          <p:cNvSpPr/>
          <p:nvPr/>
        </p:nvSpPr>
        <p:spPr>
          <a:xfrm>
            <a:off x="716731" y="1207887"/>
            <a:ext cx="3714980" cy="122175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A3838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B89B18-EB86-4B6F-87DA-FC9C0BD91591}"/>
              </a:ext>
            </a:extLst>
          </p:cNvPr>
          <p:cNvSpPr txBox="1"/>
          <p:nvPr/>
        </p:nvSpPr>
        <p:spPr>
          <a:xfrm>
            <a:off x="1166791" y="1409776"/>
            <a:ext cx="2845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3A3838"/>
                </a:solidFill>
              </a:rPr>
              <a:t>묵인의 이유</a:t>
            </a:r>
          </a:p>
        </p:txBody>
      </p:sp>
    </p:spTree>
    <p:extLst>
      <p:ext uri="{BB962C8B-B14F-4D97-AF65-F5344CB8AC3E}">
        <p14:creationId xmlns:p14="http://schemas.microsoft.com/office/powerpoint/2010/main" val="178569064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317" y="0"/>
            <a:ext cx="13716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7"/>
            <a:ext cx="9144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381" y="289001"/>
            <a:ext cx="1119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추가 증거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. 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독도는 지리적 법적으로도 세계인들이 인정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70" y="132745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3A3838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solidFill>
                <a:srgbClr val="3A3838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570" y="132522"/>
            <a:ext cx="103737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407295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58002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752748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2547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06286" y="1073426"/>
            <a:ext cx="85377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1" name="그래픽 230" descr="상자">
            <a:extLst>
              <a:ext uri="{FF2B5EF4-FFF2-40B4-BE49-F238E27FC236}">
                <a16:creationId xmlns:a16="http://schemas.microsoft.com/office/drawing/2014/main" id="{3CCC77BC-11B4-4AD9-A95D-E0033E98E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1941" y="2418905"/>
            <a:ext cx="1336652" cy="1782202"/>
          </a:xfrm>
          <a:prstGeom prst="rect">
            <a:avLst/>
          </a:prstGeom>
        </p:spPr>
      </p:pic>
      <p:sp>
        <p:nvSpPr>
          <p:cNvPr id="14" name="テキスト ボックス 3"/>
          <p:cNvSpPr txBox="1"/>
          <p:nvPr/>
        </p:nvSpPr>
        <p:spPr>
          <a:xfrm>
            <a:off x="563795" y="1462111"/>
            <a:ext cx="205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1.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지리적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15" name="テキスト ボックス 3"/>
          <p:cNvSpPr txBox="1"/>
          <p:nvPr/>
        </p:nvSpPr>
        <p:spPr>
          <a:xfrm>
            <a:off x="573535" y="2200659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2. 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법적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pic>
        <p:nvPicPr>
          <p:cNvPr id="10242" name="Picture 2" descr="https://dbscthumb-phinf.pstatic.net/4402_000_1/20160829161433964_2MD158PY0.jpg/ad16_6_i2.jpg?type=w450_fst_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51" y="1073434"/>
            <a:ext cx="4082098" cy="544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78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317" y="0"/>
            <a:ext cx="13716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7"/>
            <a:ext cx="9144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381" y="288975"/>
            <a:ext cx="1119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추가 증거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. 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독도는 지리적 법적으로도 세계인들이 인정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57" y="132719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3A3838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solidFill>
                <a:srgbClr val="3A3838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570" y="132522"/>
            <a:ext cx="103737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407295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58002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752748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2547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06286" y="1073426"/>
            <a:ext cx="85377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1" name="그래픽 230" descr="상자">
            <a:extLst>
              <a:ext uri="{FF2B5EF4-FFF2-40B4-BE49-F238E27FC236}">
                <a16:creationId xmlns:a16="http://schemas.microsoft.com/office/drawing/2014/main" id="{3CCC77BC-11B4-4AD9-A95D-E0033E98E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1941" y="2418905"/>
            <a:ext cx="1336652" cy="1782202"/>
          </a:xfrm>
          <a:prstGeom prst="rect">
            <a:avLst/>
          </a:prstGeom>
        </p:spPr>
      </p:pic>
      <p:sp>
        <p:nvSpPr>
          <p:cNvPr id="14" name="テキスト ボックス 3"/>
          <p:cNvSpPr txBox="1"/>
          <p:nvPr/>
        </p:nvSpPr>
        <p:spPr>
          <a:xfrm>
            <a:off x="516933" y="1139141"/>
            <a:ext cx="205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1.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지리적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15" name="テキスト ボックス 3"/>
          <p:cNvSpPr txBox="1"/>
          <p:nvPr/>
        </p:nvSpPr>
        <p:spPr>
          <a:xfrm>
            <a:off x="573381" y="220063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62" y="1687627"/>
            <a:ext cx="4416930" cy="404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79523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317" y="0"/>
            <a:ext cx="13716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7"/>
            <a:ext cx="9144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381" y="288947"/>
            <a:ext cx="1119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추가 증거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. 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독도는 지리적 법적으로도 세계인들이 인정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43" y="13269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3A3838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solidFill>
                <a:srgbClr val="3A3838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570" y="132522"/>
            <a:ext cx="103737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407295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58002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752748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2547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06286" y="1073426"/>
            <a:ext cx="85377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1" name="그래픽 230" descr="상자">
            <a:extLst>
              <a:ext uri="{FF2B5EF4-FFF2-40B4-BE49-F238E27FC236}">
                <a16:creationId xmlns:a16="http://schemas.microsoft.com/office/drawing/2014/main" id="{3CCC77BC-11B4-4AD9-A95D-E0033E98E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1941" y="2418905"/>
            <a:ext cx="1336652" cy="1782202"/>
          </a:xfrm>
          <a:prstGeom prst="rect">
            <a:avLst/>
          </a:prstGeom>
        </p:spPr>
      </p:pic>
      <p:sp>
        <p:nvSpPr>
          <p:cNvPr id="14" name="テキスト ボックス 3"/>
          <p:cNvSpPr txBox="1"/>
          <p:nvPr/>
        </p:nvSpPr>
        <p:spPr>
          <a:xfrm>
            <a:off x="516919" y="1139113"/>
            <a:ext cx="205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2.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역사적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15" name="テキスト ボックス 3"/>
          <p:cNvSpPr txBox="1"/>
          <p:nvPr/>
        </p:nvSpPr>
        <p:spPr>
          <a:xfrm>
            <a:off x="573381" y="2200605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06" y="409690"/>
            <a:ext cx="4536281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06" y="1171490"/>
            <a:ext cx="3600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816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317" y="0"/>
            <a:ext cx="13716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7"/>
            <a:ext cx="9144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381" y="288917"/>
            <a:ext cx="1119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추가 증거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. 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독도는 지리적 법적으로도 세계인들이 인정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28" y="13266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3A3838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solidFill>
                <a:srgbClr val="3A3838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570" y="132522"/>
            <a:ext cx="103737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407295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58002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752748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2547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06286" y="1073426"/>
            <a:ext cx="85377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1" name="그래픽 230" descr="상자">
            <a:extLst>
              <a:ext uri="{FF2B5EF4-FFF2-40B4-BE49-F238E27FC236}">
                <a16:creationId xmlns:a16="http://schemas.microsoft.com/office/drawing/2014/main" id="{3CCC77BC-11B4-4AD9-A95D-E0033E98E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1941" y="2418905"/>
            <a:ext cx="1336652" cy="1782202"/>
          </a:xfrm>
          <a:prstGeom prst="rect">
            <a:avLst/>
          </a:prstGeom>
        </p:spPr>
      </p:pic>
      <p:sp>
        <p:nvSpPr>
          <p:cNvPr id="14" name="テキスト ボックス 3"/>
          <p:cNvSpPr txBox="1"/>
          <p:nvPr/>
        </p:nvSpPr>
        <p:spPr>
          <a:xfrm>
            <a:off x="516835" y="1138944"/>
            <a:ext cx="59266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3.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국제법적</a:t>
            </a:r>
            <a:endParaRPr lang="en-US" altLang="ko-KR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(1)SCAPIN 677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호</a:t>
            </a:r>
            <a:endParaRPr lang="en-US" altLang="ko-KR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(2) </a:t>
            </a:r>
            <a:r>
              <a:rPr lang="ko-KR" altLang="en-US" sz="3600" b="1" dirty="0" err="1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샌프란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r>
              <a:rPr lang="ko-KR" altLang="en-US" sz="3600" b="1" dirty="0" err="1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시스코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강화 조약</a:t>
            </a:r>
          </a:p>
        </p:txBody>
      </p:sp>
      <p:sp>
        <p:nvSpPr>
          <p:cNvPr id="15" name="テキスト ボックス 3"/>
          <p:cNvSpPr txBox="1"/>
          <p:nvPr/>
        </p:nvSpPr>
        <p:spPr>
          <a:xfrm>
            <a:off x="573381" y="2200575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4956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317" y="0"/>
            <a:ext cx="13716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7"/>
            <a:ext cx="9144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381" y="288885"/>
            <a:ext cx="2512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추가 증거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. 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12" y="132629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3A3838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solidFill>
                <a:srgbClr val="3A3838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570" y="132522"/>
            <a:ext cx="103737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407295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58002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752748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2547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06286" y="1073426"/>
            <a:ext cx="85377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1" name="그래픽 230" descr="상자">
            <a:extLst>
              <a:ext uri="{FF2B5EF4-FFF2-40B4-BE49-F238E27FC236}">
                <a16:creationId xmlns:a16="http://schemas.microsoft.com/office/drawing/2014/main" id="{3CCC77BC-11B4-4AD9-A95D-E0033E98E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1941" y="2418905"/>
            <a:ext cx="1336652" cy="1782202"/>
          </a:xfrm>
          <a:prstGeom prst="rect">
            <a:avLst/>
          </a:prstGeom>
        </p:spPr>
      </p:pic>
      <p:sp>
        <p:nvSpPr>
          <p:cNvPr id="14" name="テキスト ボックス 3"/>
          <p:cNvSpPr txBox="1"/>
          <p:nvPr/>
        </p:nvSpPr>
        <p:spPr>
          <a:xfrm>
            <a:off x="516835" y="1138945"/>
            <a:ext cx="3844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3.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국제법적</a:t>
            </a:r>
            <a:endParaRPr lang="en-US" altLang="ko-KR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(1)SCAPIN 677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호</a:t>
            </a:r>
            <a:endParaRPr lang="en-US" altLang="ko-KR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15" name="テキスト ボックス 3"/>
          <p:cNvSpPr txBox="1"/>
          <p:nvPr/>
        </p:nvSpPr>
        <p:spPr>
          <a:xfrm>
            <a:off x="573381" y="220054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2" y="1525832"/>
            <a:ext cx="2421731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오른쪽 화살표 10"/>
          <p:cNvSpPr/>
          <p:nvPr/>
        </p:nvSpPr>
        <p:spPr>
          <a:xfrm>
            <a:off x="3562167" y="3098307"/>
            <a:ext cx="832282" cy="7368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32" y="2200437"/>
            <a:ext cx="4545512" cy="309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44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317" y="0"/>
            <a:ext cx="13716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7"/>
            <a:ext cx="9144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88851"/>
            <a:ext cx="1054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추가 증거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.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595" y="132595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3A3838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solidFill>
                <a:srgbClr val="3A3838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570" y="132522"/>
            <a:ext cx="103737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407295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58002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752748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2547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06286" y="1073426"/>
            <a:ext cx="85377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1" name="그래픽 230" descr="상자">
            <a:extLst>
              <a:ext uri="{FF2B5EF4-FFF2-40B4-BE49-F238E27FC236}">
                <a16:creationId xmlns:a16="http://schemas.microsoft.com/office/drawing/2014/main" id="{3CCC77BC-11B4-4AD9-A95D-E0033E98E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1941" y="2418905"/>
            <a:ext cx="1336652" cy="1782202"/>
          </a:xfrm>
          <a:prstGeom prst="rect">
            <a:avLst/>
          </a:prstGeom>
        </p:spPr>
      </p:pic>
      <p:sp>
        <p:nvSpPr>
          <p:cNvPr id="14" name="テキスト ボックス 3"/>
          <p:cNvSpPr txBox="1"/>
          <p:nvPr/>
        </p:nvSpPr>
        <p:spPr>
          <a:xfrm>
            <a:off x="516835" y="1138945"/>
            <a:ext cx="5798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3.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국제법적</a:t>
            </a:r>
            <a:endParaRPr lang="en-US" altLang="ko-KR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(2) </a:t>
            </a:r>
            <a:r>
              <a:rPr lang="ko-KR" altLang="en-US" sz="3600" b="1" dirty="0" err="1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샌프란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r>
              <a:rPr lang="ko-KR" altLang="en-US" sz="3600" b="1" dirty="0" err="1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시스코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강화 조약</a:t>
            </a:r>
          </a:p>
        </p:txBody>
      </p:sp>
      <p:sp>
        <p:nvSpPr>
          <p:cNvPr id="15" name="テキスト ボックス 3"/>
          <p:cNvSpPr txBox="1"/>
          <p:nvPr/>
        </p:nvSpPr>
        <p:spPr>
          <a:xfrm>
            <a:off x="573381" y="220050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2" y="2523608"/>
            <a:ext cx="6900863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뺄셈 기호 10"/>
          <p:cNvSpPr/>
          <p:nvPr/>
        </p:nvSpPr>
        <p:spPr>
          <a:xfrm>
            <a:off x="-430375" y="2846840"/>
            <a:ext cx="8560101" cy="23081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23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317" y="0"/>
            <a:ext cx="13716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7"/>
            <a:ext cx="9144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381" y="288851"/>
            <a:ext cx="2512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추가 증거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. 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595" y="132595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3A3838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solidFill>
                <a:srgbClr val="3A3838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570" y="132522"/>
            <a:ext cx="103737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407295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58002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752748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2547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06286" y="1073426"/>
            <a:ext cx="85377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3"/>
          <p:cNvSpPr txBox="1"/>
          <p:nvPr/>
        </p:nvSpPr>
        <p:spPr>
          <a:xfrm>
            <a:off x="516835" y="1138945"/>
            <a:ext cx="5711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관련 영상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https://www.youtube.com/watch?v=muB4_LNZ2Rk&amp;feature=share</a:t>
            </a:r>
          </a:p>
        </p:txBody>
      </p:sp>
    </p:spTree>
    <p:extLst>
      <p:ext uri="{BB962C8B-B14F-4D97-AF65-F5344CB8AC3E}">
        <p14:creationId xmlns:p14="http://schemas.microsoft.com/office/powerpoint/2010/main" val="117096410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19978" y="1851991"/>
            <a:ext cx="7504044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63A44-746A-483D-80A3-05EC44D1A5D1}"/>
              </a:ext>
            </a:extLst>
          </p:cNvPr>
          <p:cNvSpPr txBox="1"/>
          <p:nvPr/>
        </p:nvSpPr>
        <p:spPr>
          <a:xfrm>
            <a:off x="1598000" y="2428726"/>
            <a:ext cx="5948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결론</a:t>
            </a:r>
            <a:r>
              <a:rPr lang="en-US" altLang="ko-KR" sz="44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: </a:t>
            </a:r>
            <a:r>
              <a:rPr lang="ko-KR" altLang="en-US" sz="44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이러한 토대들을 </a:t>
            </a:r>
            <a:r>
              <a:rPr lang="ko-KR" altLang="en-US" sz="4400" b="1" dirty="0" err="1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보았을때</a:t>
            </a:r>
            <a:r>
              <a:rPr lang="ko-KR" altLang="en-US" sz="44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r>
              <a:rPr lang="ko-KR" altLang="en-US" sz="4400" b="1" dirty="0" err="1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시네마현</a:t>
            </a:r>
            <a:r>
              <a:rPr lang="ko-KR" altLang="en-US" sz="44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고시는 무효이다</a:t>
            </a:r>
            <a:r>
              <a:rPr lang="en-US" altLang="ko-KR" sz="44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44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  <a:p>
            <a:pPr algn="ctr"/>
            <a:endParaRPr lang="ko-KR" altLang="en-US" sz="3600" b="1" dirty="0">
              <a:solidFill>
                <a:srgbClr val="8A868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7102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434341" y="1127760"/>
            <a:ext cx="5287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434340" y="179437"/>
            <a:ext cx="1290738" cy="769441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eaLnBrk="0"/>
            <a:r>
              <a:rPr lang="en-US" altLang="ko-KR" sz="4400" b="1" dirty="0">
                <a:solidFill>
                  <a:srgbClr val="3A3838">
                    <a:lumMod val="75000"/>
                  </a:srgbClr>
                </a:solidFill>
                <a:ea typeface="Century Gothic" charset="0"/>
              </a:rPr>
              <a:t>차례</a:t>
            </a:r>
            <a:endParaRPr lang="ko-KR" altLang="en-US" sz="4400" b="1" dirty="0">
              <a:solidFill>
                <a:srgbClr val="3A3838">
                  <a:lumMod val="75000"/>
                </a:srgbClr>
              </a:solidFill>
              <a:ea typeface="Century Gothic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41F5DBB-CFE6-4C4B-98EB-982152497A0F}"/>
              </a:ext>
            </a:extLst>
          </p:cNvPr>
          <p:cNvGrpSpPr/>
          <p:nvPr/>
        </p:nvGrpSpPr>
        <p:grpSpPr>
          <a:xfrm>
            <a:off x="434358" y="2255521"/>
            <a:ext cx="3758705" cy="707886"/>
            <a:chOff x="579120" y="2255520"/>
            <a:chExt cx="5011589" cy="707886"/>
          </a:xfrm>
        </p:grpSpPr>
        <p:sp>
          <p:nvSpPr>
            <p:cNvPr id="7" name="직사각형 6"/>
            <p:cNvSpPr>
              <a:spLocks/>
            </p:cNvSpPr>
            <p:nvPr/>
          </p:nvSpPr>
          <p:spPr>
            <a:xfrm>
              <a:off x="579120" y="2292985"/>
              <a:ext cx="630555" cy="630555"/>
            </a:xfrm>
            <a:prstGeom prst="rect">
              <a:avLst/>
            </a:prstGeom>
            <a:solidFill>
              <a:srgbClr val="2F6DA0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algn="ctr" eaLnBrk="0"/>
              <a:r>
                <a:rPr lang="en-US" altLang="ko-KR" b="1" dirty="0">
                  <a:solidFill>
                    <a:srgbClr val="FFFFFF"/>
                  </a:solidFill>
                  <a:ea typeface="Century Gothic" charset="0"/>
                </a:rPr>
                <a:t>01</a:t>
              </a:r>
              <a:endParaRPr lang="ko-KR" altLang="en-US" b="1" dirty="0">
                <a:solidFill>
                  <a:srgbClr val="FFFFFF"/>
                </a:solidFill>
                <a:ea typeface="Century Gothic" charset="0"/>
              </a:endParaRPr>
            </a:p>
          </p:txBody>
        </p:sp>
        <p:sp>
          <p:nvSpPr>
            <p:cNvPr id="8" name="TextBox 7"/>
            <p:cNvSpPr txBox="1">
              <a:spLocks/>
            </p:cNvSpPr>
            <p:nvPr/>
          </p:nvSpPr>
          <p:spPr>
            <a:xfrm>
              <a:off x="1544317" y="2255520"/>
              <a:ext cx="4046392" cy="707886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eaLnBrk="0"/>
              <a:r>
                <a:rPr lang="en-US" altLang="ko-KR" sz="4000" dirty="0">
                  <a:solidFill>
                    <a:srgbClr val="3A3838"/>
                  </a:solidFill>
                  <a:ea typeface="Century Gothic" charset="0"/>
                </a:rPr>
                <a:t>그 날의 일본</a:t>
              </a:r>
              <a:endParaRPr lang="ko-KR" altLang="en-US" sz="4000" dirty="0">
                <a:solidFill>
                  <a:srgbClr val="3A3838"/>
                </a:solidFill>
                <a:ea typeface="Century Gothic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E2FA596-51EB-44D3-9DD0-3B5BBB77D37A}"/>
              </a:ext>
            </a:extLst>
          </p:cNvPr>
          <p:cNvGrpSpPr/>
          <p:nvPr/>
        </p:nvGrpSpPr>
        <p:grpSpPr>
          <a:xfrm>
            <a:off x="422577" y="4563360"/>
            <a:ext cx="1934488" cy="707886"/>
            <a:chOff x="579120" y="3459480"/>
            <a:chExt cx="2579317" cy="707886"/>
          </a:xfrm>
        </p:grpSpPr>
        <p:sp>
          <p:nvSpPr>
            <p:cNvPr id="11" name="직사각형 10"/>
            <p:cNvSpPr>
              <a:spLocks/>
            </p:cNvSpPr>
            <p:nvPr/>
          </p:nvSpPr>
          <p:spPr>
            <a:xfrm>
              <a:off x="579120" y="3496945"/>
              <a:ext cx="630555" cy="630555"/>
            </a:xfrm>
            <a:prstGeom prst="rect">
              <a:avLst/>
            </a:prstGeom>
            <a:solidFill>
              <a:srgbClr val="2F6DA0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algn="ctr" eaLnBrk="0"/>
              <a:r>
                <a:rPr lang="en-US" altLang="ko-KR" b="1" dirty="0">
                  <a:solidFill>
                    <a:srgbClr val="FFFFFF"/>
                  </a:solidFill>
                  <a:ea typeface="Century Gothic" charset="0"/>
                </a:rPr>
                <a:t>02</a:t>
              </a:r>
              <a:endParaRPr lang="ko-KR" altLang="en-US" b="1" dirty="0">
                <a:solidFill>
                  <a:srgbClr val="FFFFFF"/>
                </a:solidFill>
                <a:ea typeface="Century Gothic" charset="0"/>
              </a:endParaRPr>
            </a:p>
          </p:txBody>
        </p:sp>
        <p:sp>
          <p:nvSpPr>
            <p:cNvPr id="12" name="TextBox 11"/>
            <p:cNvSpPr txBox="1">
              <a:spLocks/>
            </p:cNvSpPr>
            <p:nvPr/>
          </p:nvSpPr>
          <p:spPr>
            <a:xfrm>
              <a:off x="1544320" y="3459480"/>
              <a:ext cx="1614117" cy="707886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eaLnBrk="0"/>
              <a:r>
                <a:rPr lang="en-US" altLang="ko-KR" sz="4000" dirty="0">
                  <a:solidFill>
                    <a:srgbClr val="3A3838"/>
                  </a:solidFill>
                  <a:ea typeface="Century Gothic" charset="0"/>
                </a:rPr>
                <a:t>진실</a:t>
              </a:r>
              <a:endParaRPr lang="ko-KR" altLang="en-US" sz="4000" dirty="0">
                <a:solidFill>
                  <a:srgbClr val="3A3838"/>
                </a:solidFill>
                <a:ea typeface="Century Gothic" charset="0"/>
              </a:endParaRPr>
            </a:p>
          </p:txBody>
        </p:sp>
      </p:grpSp>
      <p:pic>
        <p:nvPicPr>
          <p:cNvPr id="13" name="Picture 4" descr="독도에 대한 이미지 검색결과">
            <a:extLst>
              <a:ext uri="{FF2B5EF4-FFF2-40B4-BE49-F238E27FC236}">
                <a16:creationId xmlns:a16="http://schemas.microsoft.com/office/drawing/2014/main" id="{EF5D9FA8-E4C3-40FD-8540-6EC19ECD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15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19978" y="1851991"/>
            <a:ext cx="7504044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63A44-746A-483D-80A3-05EC44D1A5D1}"/>
              </a:ext>
            </a:extLst>
          </p:cNvPr>
          <p:cNvSpPr txBox="1"/>
          <p:nvPr/>
        </p:nvSpPr>
        <p:spPr>
          <a:xfrm>
            <a:off x="4252839" y="3075060"/>
            <a:ext cx="63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8A8686">
                    <a:lumMod val="50000"/>
                  </a:srgbClr>
                </a:solidFill>
              </a:rPr>
              <a:t>끝</a:t>
            </a:r>
          </a:p>
        </p:txBody>
      </p:sp>
    </p:spTree>
    <p:extLst>
      <p:ext uri="{BB962C8B-B14F-4D97-AF65-F5344CB8AC3E}">
        <p14:creationId xmlns:p14="http://schemas.microsoft.com/office/powerpoint/2010/main" val="71136563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699DA13-BEFC-47FB-BCDF-4C98BD039B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0" b="27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C2D070D4-650D-47A4-A65A-6DDFD7C50F98}"/>
              </a:ext>
            </a:extLst>
          </p:cNvPr>
          <p:cNvGrpSpPr/>
          <p:nvPr/>
        </p:nvGrpSpPr>
        <p:grpSpPr>
          <a:xfrm>
            <a:off x="1" y="0"/>
            <a:ext cx="5624036" cy="6858635"/>
            <a:chOff x="0" y="0"/>
            <a:chExt cx="7498715" cy="6858635"/>
          </a:xfrm>
        </p:grpSpPr>
        <p:sp>
          <p:nvSpPr>
            <p:cNvPr id="5" name="자유형: 도형 4"/>
            <p:cNvSpPr>
              <a:spLocks/>
            </p:cNvSpPr>
            <p:nvPr/>
          </p:nvSpPr>
          <p:spPr>
            <a:xfrm rot="5400000">
              <a:off x="320040" y="-320040"/>
              <a:ext cx="6858635" cy="7498715"/>
            </a:xfrm>
            <a:custGeom>
              <a:avLst/>
              <a:gdLst>
                <a:gd name="TX0" fmla="*/ 0 w 6858001"/>
                <a:gd name="TY0" fmla="*/ 9103360 h 9103361"/>
                <a:gd name="TX1" fmla="*/ 0 w 6858001"/>
                <a:gd name="TY1" fmla="*/ 4630092 h 9103361"/>
                <a:gd name="TX2" fmla="*/ 0 w 6858001"/>
                <a:gd name="TY2" fmla="*/ 2258728 h 9103361"/>
                <a:gd name="TX3" fmla="*/ 0 w 6858001"/>
                <a:gd name="TY3" fmla="*/ 0 h 9103361"/>
                <a:gd name="TX4" fmla="*/ 6858000 w 6858001"/>
                <a:gd name="TY4" fmla="*/ 4473268 h 9103361"/>
                <a:gd name="TX5" fmla="*/ 6858000 w 6858001"/>
                <a:gd name="TY5" fmla="*/ 9103360 h 9103361"/>
                <a:gd name="TX6" fmla="*/ 6819557 w 6858001"/>
                <a:gd name="TY6" fmla="*/ 9078284 h 9103361"/>
                <a:gd name="TX7" fmla="*/ 6844632 w 6858001"/>
                <a:gd name="TY7" fmla="*/ 9103360 h 910336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</a:cxnLst>
              <a:rect l="l" t="t" r="r" b="b"/>
              <a:pathLst>
                <a:path w="6858001" h="9103361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70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algn="ctr" eaLnBrk="0"/>
              <a:endParaRPr lang="ko-KR" altLang="en-US" dirty="0">
                <a:solidFill>
                  <a:srgbClr val="FFFFFF"/>
                </a:solidFill>
                <a:latin typeface="나눔스퀘어" charset="0"/>
              </a:endParaRPr>
            </a:p>
          </p:txBody>
        </p:sp>
        <p:sp>
          <p:nvSpPr>
            <p:cNvPr id="6" name="TextBox 5"/>
            <p:cNvSpPr txBox="1">
              <a:spLocks/>
            </p:cNvSpPr>
            <p:nvPr/>
          </p:nvSpPr>
          <p:spPr>
            <a:xfrm>
              <a:off x="307975" y="2506345"/>
              <a:ext cx="2471189" cy="769441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eaLnBrk="0"/>
              <a:r>
                <a:rPr lang="en-US" altLang="ko-KR" sz="4400" b="1" dirty="0">
                  <a:solidFill>
                    <a:srgbClr val="FFFFFF"/>
                  </a:solidFill>
                  <a:ea typeface="Century Gothic" charset="0"/>
                </a:rPr>
                <a:t>Part 2 </a:t>
              </a:r>
              <a:endParaRPr lang="ko-KR" altLang="en-US" sz="4400" b="1" dirty="0">
                <a:solidFill>
                  <a:srgbClr val="FFFFFF"/>
                </a:solidFill>
                <a:ea typeface="Century Gothic" charset="0"/>
              </a:endParaRPr>
            </a:p>
          </p:txBody>
        </p:sp>
        <p:sp>
          <p:nvSpPr>
            <p:cNvPr id="7" name="TextBox 6"/>
            <p:cNvSpPr txBox="1">
              <a:spLocks/>
            </p:cNvSpPr>
            <p:nvPr/>
          </p:nvSpPr>
          <p:spPr>
            <a:xfrm>
              <a:off x="307975" y="3578225"/>
              <a:ext cx="2982013" cy="1323439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eaLnBrk="0"/>
              <a:r>
                <a:rPr lang="en-US" altLang="ko-KR" sz="8000" dirty="0">
                  <a:solidFill>
                    <a:srgbClr val="FFFFFF"/>
                  </a:solidFill>
                  <a:latin typeface="문체부 궁체 흘림체" charset="0"/>
                  <a:ea typeface="문체부 궁체 흘림체" charset="0"/>
                </a:rPr>
                <a:t>진실</a:t>
              </a:r>
              <a:endParaRPr lang="ko-KR" altLang="en-US" sz="8000" dirty="0">
                <a:solidFill>
                  <a:srgbClr val="FFFFFF"/>
                </a:solidFill>
                <a:latin typeface="문체부 궁체 흘림체" charset="0"/>
                <a:ea typeface="문체부 궁체 흘림체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72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" b="14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六角形 2"/>
          <p:cNvSpPr/>
          <p:nvPr/>
        </p:nvSpPr>
        <p:spPr>
          <a:xfrm rot="5400000">
            <a:off x="1784350" y="1626950"/>
            <a:ext cx="5575300" cy="3604736"/>
          </a:xfrm>
          <a:prstGeom prst="hexagon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B0EC6-4E7B-487C-BFA7-93BA67B82501}"/>
              </a:ext>
            </a:extLst>
          </p:cNvPr>
          <p:cNvSpPr txBox="1"/>
          <p:nvPr/>
        </p:nvSpPr>
        <p:spPr>
          <a:xfrm>
            <a:off x="2243718" y="3075306"/>
            <a:ext cx="4657045" cy="1200329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3600" b="1" dirty="0">
                <a:solidFill>
                  <a:srgbClr val="FFFFFF"/>
                </a:solidFill>
                <a:ea typeface="Century Gothic" charset="0"/>
              </a:rPr>
              <a:t>과연 독도는 </a:t>
            </a:r>
            <a:r>
              <a:rPr lang="ko-KR" altLang="en-US" sz="3600" b="1" dirty="0" err="1">
                <a:solidFill>
                  <a:srgbClr val="FFFFFF"/>
                </a:solidFill>
                <a:ea typeface="Century Gothic" charset="0"/>
              </a:rPr>
              <a:t>시네마현</a:t>
            </a:r>
            <a:r>
              <a:rPr lang="ko-KR" altLang="en-US" sz="3600" b="1" dirty="0">
                <a:solidFill>
                  <a:srgbClr val="FFFFFF"/>
                </a:solidFill>
                <a:ea typeface="Century Gothic" charset="0"/>
              </a:rPr>
              <a:t> </a:t>
            </a:r>
            <a:endParaRPr lang="en-US" altLang="ko-KR" sz="3600" b="1" dirty="0">
              <a:solidFill>
                <a:srgbClr val="FFFFFF"/>
              </a:solidFill>
              <a:ea typeface="Century Gothic" charset="0"/>
            </a:endParaRPr>
          </a:p>
          <a:p>
            <a:pPr algn="ctr" eaLnBrk="0"/>
            <a:r>
              <a:rPr lang="ko-KR" altLang="en-US" sz="3600" b="1" dirty="0">
                <a:solidFill>
                  <a:srgbClr val="FFFFFF"/>
                </a:solidFill>
                <a:ea typeface="Century Gothic" charset="0"/>
              </a:rPr>
              <a:t>소속일까</a:t>
            </a:r>
            <a:r>
              <a:rPr lang="en-US" altLang="ko-KR" sz="3600" b="1" dirty="0">
                <a:solidFill>
                  <a:srgbClr val="FFFFFF"/>
                </a:solidFill>
                <a:ea typeface="Century Gothic" charset="0"/>
              </a:rPr>
              <a:t>?</a:t>
            </a:r>
            <a:endParaRPr lang="ko-KR" altLang="en-US" sz="3600" b="1" dirty="0">
              <a:solidFill>
                <a:srgbClr val="FFFFFF"/>
              </a:solidFill>
              <a:ea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8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19978" y="1851991"/>
            <a:ext cx="7504044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63A44-746A-483D-80A3-05EC44D1A5D1}"/>
              </a:ext>
            </a:extLst>
          </p:cNvPr>
          <p:cNvSpPr txBox="1"/>
          <p:nvPr/>
        </p:nvSpPr>
        <p:spPr>
          <a:xfrm>
            <a:off x="1598019" y="2428726"/>
            <a:ext cx="5948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독도는 무주지가 아닌 </a:t>
            </a:r>
            <a:endParaRPr lang="en-US" altLang="ko-KR" sz="44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  <a:p>
            <a:pPr algn="ctr"/>
            <a:r>
              <a:rPr lang="ko-KR" altLang="en-US" sz="44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예 </a:t>
            </a:r>
            <a:r>
              <a:rPr lang="ko-KR" altLang="en-US" sz="4400" b="1" dirty="0" err="1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부터</a:t>
            </a:r>
            <a:r>
              <a:rPr lang="ko-KR" altLang="en-US" sz="44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대한민국 영토이다</a:t>
            </a:r>
            <a:r>
              <a:rPr lang="en-US" altLang="ko-KR" sz="44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44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  <a:p>
            <a:pPr algn="ctr"/>
            <a:endParaRPr lang="ko-KR" altLang="en-US" sz="3600" b="1" dirty="0">
              <a:solidFill>
                <a:srgbClr val="8A868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4816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317" y="0"/>
            <a:ext cx="13716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7"/>
            <a:ext cx="9144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381" y="289111"/>
            <a:ext cx="1119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증거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.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독도는 무주지가 아닌 예 부터 대한민국 영토이다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725" y="132855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3A3838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solidFill>
                <a:srgbClr val="3A3838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570" y="132522"/>
            <a:ext cx="103737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407295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58002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752748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2547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06286" y="1073426"/>
            <a:ext cx="85377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1" name="그래픽 230" descr="상자">
            <a:extLst>
              <a:ext uri="{FF2B5EF4-FFF2-40B4-BE49-F238E27FC236}">
                <a16:creationId xmlns:a16="http://schemas.microsoft.com/office/drawing/2014/main" id="{3CCC77BC-11B4-4AD9-A95D-E0033E98E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1941" y="2418905"/>
            <a:ext cx="1336652" cy="178220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3" y="1130873"/>
            <a:ext cx="2150269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691" y="1984498"/>
            <a:ext cx="6272213" cy="265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9675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19978" y="1851991"/>
            <a:ext cx="7504044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63A44-746A-483D-80A3-05EC44D1A5D1}"/>
              </a:ext>
            </a:extLst>
          </p:cNvPr>
          <p:cNvSpPr txBox="1"/>
          <p:nvPr/>
        </p:nvSpPr>
        <p:spPr>
          <a:xfrm>
            <a:off x="-154375" y="3075378"/>
            <a:ext cx="945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8A8686">
                    <a:lumMod val="50000"/>
                  </a:srgbClr>
                </a:solidFill>
              </a:rPr>
              <a:t>대한민국 칙령에 나온 </a:t>
            </a:r>
            <a:r>
              <a:rPr lang="ko-KR" altLang="en-US" sz="3600" b="1" dirty="0" err="1">
                <a:solidFill>
                  <a:srgbClr val="8A8686">
                    <a:lumMod val="50000"/>
                  </a:srgbClr>
                </a:solidFill>
              </a:rPr>
              <a:t>석도는</a:t>
            </a:r>
            <a:r>
              <a:rPr lang="ko-KR" altLang="en-US" sz="3600" b="1" dirty="0">
                <a:solidFill>
                  <a:srgbClr val="8A8686">
                    <a:lumMod val="50000"/>
                  </a:srgbClr>
                </a:solidFill>
              </a:rPr>
              <a:t> 독도를 </a:t>
            </a:r>
            <a:r>
              <a:rPr lang="ko-KR" altLang="en-US" sz="3600" b="1" dirty="0" err="1">
                <a:solidFill>
                  <a:srgbClr val="8A8686">
                    <a:lumMod val="50000"/>
                  </a:srgbClr>
                </a:solidFill>
              </a:rPr>
              <a:t>가르킨다</a:t>
            </a:r>
            <a:endParaRPr lang="ko-KR" altLang="en-US" sz="3600" b="1" dirty="0">
              <a:solidFill>
                <a:srgbClr val="8A868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637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317" y="0"/>
            <a:ext cx="13716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7"/>
            <a:ext cx="9144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381" y="289083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증거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711" y="132827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3A3838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solidFill>
                <a:srgbClr val="3A3838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570" y="132522"/>
            <a:ext cx="103737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407295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58002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752748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25473" y="132522"/>
            <a:ext cx="103737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06286" y="1073426"/>
            <a:ext cx="85377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1" name="그래픽 230" descr="상자">
            <a:extLst>
              <a:ext uri="{FF2B5EF4-FFF2-40B4-BE49-F238E27FC236}">
                <a16:creationId xmlns:a16="http://schemas.microsoft.com/office/drawing/2014/main" id="{3CCC77BC-11B4-4AD9-A95D-E0033E98E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1941" y="2418905"/>
            <a:ext cx="1336652" cy="1782202"/>
          </a:xfrm>
          <a:prstGeom prst="rect">
            <a:avLst/>
          </a:prstGeom>
        </p:spPr>
      </p:pic>
      <p:pic>
        <p:nvPicPr>
          <p:cNvPr id="6146" name="Picture 2" descr="칙령 제41호(1900년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8" y="1544788"/>
            <a:ext cx="3786188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3"/>
          <p:cNvSpPr txBox="1"/>
          <p:nvPr/>
        </p:nvSpPr>
        <p:spPr>
          <a:xfrm>
            <a:off x="4242917" y="3182890"/>
            <a:ext cx="4129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2. 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울릉군에 소속됨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19" name="テキスト ボックス 3"/>
          <p:cNvSpPr txBox="1"/>
          <p:nvPr/>
        </p:nvSpPr>
        <p:spPr>
          <a:xfrm>
            <a:off x="4302688" y="2410586"/>
            <a:ext cx="367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1. </a:t>
            </a:r>
            <a:r>
              <a:rPr lang="ko-KR" altLang="en-US" sz="3600" b="1" dirty="0" err="1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석도라고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표기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20" y="4249584"/>
            <a:ext cx="509349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85777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19978" y="1851991"/>
            <a:ext cx="7504044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63A44-746A-483D-80A3-05EC44D1A5D1}"/>
              </a:ext>
            </a:extLst>
          </p:cNvPr>
          <p:cNvSpPr txBox="1"/>
          <p:nvPr/>
        </p:nvSpPr>
        <p:spPr>
          <a:xfrm>
            <a:off x="-446363" y="3075346"/>
            <a:ext cx="1003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8A8686">
                    <a:lumMod val="50000"/>
                  </a:srgbClr>
                </a:solidFill>
              </a:rPr>
              <a:t>일본이 주장한 묵인은 일본이 막은 것과 다름없다</a:t>
            </a:r>
          </a:p>
        </p:txBody>
      </p:sp>
    </p:spTree>
    <p:extLst>
      <p:ext uri="{BB962C8B-B14F-4D97-AF65-F5344CB8AC3E}">
        <p14:creationId xmlns:p14="http://schemas.microsoft.com/office/powerpoint/2010/main" val="9871667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361</Words>
  <Application>Microsoft Office PowerPoint</Application>
  <PresentationFormat>화면 슬라이드 쇼(4:3)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19</vt:i4>
      </vt:variant>
      <vt:variant>
        <vt:lpstr>슬라이드 제목</vt:lpstr>
      </vt:variant>
      <vt:variant>
        <vt:i4>20</vt:i4>
      </vt:variant>
    </vt:vector>
  </HeadingPairs>
  <TitlesOfParts>
    <vt:vector size="44" baseType="lpstr">
      <vt:lpstr>나눔바른고딕</vt:lpstr>
      <vt:lpstr>나눔스퀘어</vt:lpstr>
      <vt:lpstr>문체부 궁체 흘림체</vt:lpstr>
      <vt:lpstr>Arial</vt:lpstr>
      <vt:lpstr>Century Gothic</vt:lpstr>
      <vt:lpstr>1_Office 테마</vt:lpstr>
      <vt:lpstr>Office 테마</vt:lpstr>
      <vt:lpstr>2_Office 테마</vt:lpstr>
      <vt:lpstr>3_Office 테마</vt:lpstr>
      <vt:lpstr>4_Office 테마</vt:lpstr>
      <vt:lpstr>5_Office 테마</vt:lpstr>
      <vt:lpstr>6_Office 테마</vt:lpstr>
      <vt:lpstr>7_Office 테마</vt:lpstr>
      <vt:lpstr>8_Office 테마</vt:lpstr>
      <vt:lpstr>9_Office 테마</vt:lpstr>
      <vt:lpstr>10_Office 테마</vt:lpstr>
      <vt:lpstr>11_Office 테마</vt:lpstr>
      <vt:lpstr>12_Office 테마</vt:lpstr>
      <vt:lpstr>13_Office 테마</vt:lpstr>
      <vt:lpstr>14_Office 테마</vt:lpstr>
      <vt:lpstr>15_Office 테마</vt:lpstr>
      <vt:lpstr>16_Office 테마</vt:lpstr>
      <vt:lpstr>17_Office 테마</vt:lpstr>
      <vt:lpstr>18_Office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hani7</dc:creator>
  <cp:lastModifiedBy>최재훈</cp:lastModifiedBy>
  <cp:revision>4</cp:revision>
  <dcterms:created xsi:type="dcterms:W3CDTF">2019-09-28T17:27:35Z</dcterms:created>
  <dcterms:modified xsi:type="dcterms:W3CDTF">2019-09-29T14:36:15Z</dcterms:modified>
</cp:coreProperties>
</file>