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5" r:id="rId2"/>
    <p:sldId id="268" r:id="rId3"/>
    <p:sldId id="262" r:id="rId4"/>
    <p:sldId id="280" r:id="rId5"/>
    <p:sldId id="263" r:id="rId6"/>
    <p:sldId id="274" r:id="rId7"/>
    <p:sldId id="281" r:id="rId8"/>
    <p:sldId id="282" r:id="rId9"/>
    <p:sldId id="283" r:id="rId10"/>
    <p:sldId id="267" r:id="rId11"/>
    <p:sldId id="277" r:id="rId12"/>
    <p:sldId id="284" r:id="rId13"/>
    <p:sldId id="270" r:id="rId14"/>
    <p:sldId id="278" r:id="rId15"/>
    <p:sldId id="285" r:id="rId16"/>
    <p:sldId id="286" r:id="rId17"/>
    <p:sldId id="287" r:id="rId18"/>
    <p:sldId id="288" r:id="rId19"/>
    <p:sldId id="289" r:id="rId20"/>
    <p:sldId id="290" r:id="rId21"/>
    <p:sldId id="276" r:id="rId22"/>
    <p:sldId id="291" r:id="rId23"/>
    <p:sldId id="292" r:id="rId24"/>
    <p:sldId id="293" r:id="rId25"/>
    <p:sldId id="273" r:id="rId26"/>
    <p:sldId id="266" r:id="rId2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6DA0"/>
    <a:srgbClr val="0F3363"/>
    <a:srgbClr val="1498EB"/>
    <a:srgbClr val="8CC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14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72" y="-6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20-04-30T14:12:43.7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23865 7408,'0'0,"0"0,0 0,-26 0,26 0,-27 0,27 0,-26 0,26 0,-26 0,26 0,0 0,-27 0,27 0,-26 0,26 0,-27 0,27 0,-26 0,26 0,-27 0,27 0,-26 0,26 0,-27 0,27 0,0 0,-26 0,26 0,-27 0,27 0,-26 0,26 0,-26 0,26 0,-27 0,27 0,-26 0,26 0,0 0,-27 0,27 0,0 0,-26 0,26 0,-27 0,27 0,0 0,-26 0,26 0,-27 0,27 0,0-26,-26 26,26 0,-27 0,27 0,-26 0,26 0,0-27,-26 27,26 0,-27 0,27 0,-26 0,26 0,-27 0,27 0,0 0,-26 0,26-26,0 26,-27 0,27 0,0 0,-26 0,26 0,-27-27,27 27,-26 0,26 0,-27 0,27-26,-26 26,26 0,-27 0,27-27,0 27,-26 0,26 0,0 0,0-26,-26 26,26-27,-27 27,27 0,0-26,-26 26,26 0,0 0,0 0,-27 0,27-27,0 27,0 0,-26 0,26-26,0 26,0 0,-27 0,27-27,0 27,-26-26,26 26,0-26,0 26,0 0,0-27,-27 27,27 0,0 0,0-26,0 26,-26 0,26 0,0-27,0 27,0-26,-27 26,27-27,0 27,0 0,0-26,0 26,0-27,-26 27,26-26,0 26,0-27,0 27,0 0,0-26,-27 26,27-26,0 26,0-27,0 27,0-26,0 26,0-27,0 27,0 0,0-26,0 26,0-27,0 27,0 0,0-26,0 26,0-27,0 27,0-26,0 26,0-27,0 27,0-26,0 26,0-26,0 26,0-27,0 27,0 0,0-26,0 26,0-27,0 27,0-26,0 26,0-27,0 27,0 0,0-26,0 26,27-27,-27 27,0 0,0 0,26 0,-26-26,0 26,0 0,27 0,-27-27,0 27,0 0,26 0,-26-26,0 26,27-27,-27 27,26 0,-26 0,0-26,27 26,-27 0,26 0,-26-26,27 26,-27 0,26 0,-26 0,0-27,27 27,-27 0,0 0,0 0,26 0,-26 0,0 0,26 0,-26-26,27 26,-27 0,26 0,-26-27,27 27,-27 0,0 0,26 0,-26 0,0-26,27 26,-27 0,0 0,26 0,-26 0,0 0,27 0,-27-27,26 27,-26 0,27 0,-27 0,26 0,-26 0,27 0,-27-26,0 26,0 0,26 0,-26 0,26 0,-26 0,27 0,-27 0,26 0,-26 0,27 0,-27 0,0-27,26 27,-26 0,27 0,-27 0,0 0,26 0,-26 0,27 0,-27 0,26 0,-26 0,27 0,-27 0,26 0,-26 0,26 0,-26 0,27 0,-27 0,0 0,0 0,26 0,-26 0,27 0,-27 0,26 0,-26 0,27 0,-27 0,0 0,26 0,-26 0,27 0,-27 0,26 27,-26-27,0 0,0 0,27 0,-27 0,26 0,-26 26,0-26,26 0,-26 0,27 0,-27 0,26 0,-26 0,0 27,27-27,-27 0,26 0,-26 0,0 0,0 0,27 0,-27 0,0 26,26-26,-26 0,27 0,-27 0,0 0,26 0,-26 0,27 0,-27 0,26 27,-26-27,27 0,-27 0,0 0,26 0,-26 0,0 0,26 0,-26 0,27 0,-27 0,26 0,-26 0,0 26,27-26,-27 0,26 0,-26 0,27 0,-27 0,0 27,0-27,0 0,26 0,-26 26,27-26,-27 0,0 0,26 26,-26-26,0 0,0 27,27-27,-27 0,0 0,0 26,26-26,-26 27,0-27,0 0,0 0,0 26,0-26,27 27,-27-27,0 26,0-26,0 27,0-27,0 0,0 26,0-26,0 27,0-27,0 0,0 26,0-26,0 27,0-27,0 26,0-26,0 26,0-26,0 27,0-27,0 26,0-26,0 27,0-27,0 0,0 26,0-26,0 27,0-27,0 26,0-26,0 0,0 27,0-27,0 26,0-26,0 27,0-27,0 0,0 26,0-26,0 0,0 0,0 26,0-26,0 27,0-27,-27 0,27 26,0-26,0 27,0-27,0 0,0 26,-26-26,26 0,0 27,0-27,0 26,-27-26,27 0,0 0,0 0,0 27,0-27,-26 0,26 26,0-26,0 0,0 27,-27-27,27 0,0 0,0 26,0-26,0 0,-26 0,26 26,0-26,0 0,-27 0,27 27,0-27,0 0,-26 0,26 26,0-26,0 0,-27 0,27 0,0 0,-26 0,26 27,0-27,-27 0,27 0,0 0,0 26,-26-26,26 0,0 0,0 27,-26-27,26 0,0 0,-27 0,27 26,0-26,-26 0,26 0,0 27,-27-27,27 0,0 0,-26 0,26 26,0-26,-27 0,27 0,0 0,0 27,-26-27,26 0,0 0,0 0,0 0,-27 0,27 26,0-26,0 0,-26 0,26 27,0-27,0 0,-27 0,27 26,0-26,0 0,-26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EDA86-17E8-4879-B514-CD1A0D91EA57}" type="datetimeFigureOut">
              <a:rPr lang="ko-KR" altLang="en-US" smtClean="0"/>
              <a:t>2020-05-01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79BE2-7D31-4250-953B-2B0E744BC9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687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1BC67-C438-4515-9D3F-F10D40F1354A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5823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1BC67-C438-4515-9D3F-F10D40F1354A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5823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1BC67-C438-4515-9D3F-F10D40F1354A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5823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1BC67-C438-4515-9D3F-F10D40F1354A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5823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1BC67-C438-4515-9D3F-F10D40F1354A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582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C60A28D-025A-4E4A-A249-A9ECFB263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DC3D7E27-3FEC-4439-AE4F-D13878471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43DCFB7-DCB6-48E3-B399-6E485B4B5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2020-05-01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E4EBD413-CC7C-448A-9112-F6B141F1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C27FD5C-6940-40E8-9C11-CA9AE3EA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369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6055964-8B30-476E-9C68-F46E2041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239716B7-73ED-4E74-A667-F0F82C34E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450106A-C14D-4CF2-863E-20E9BCCD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2020-05-01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D9CDCAD7-DEBF-40DE-ADAA-8BB4703E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5D75E0DD-DFB2-4E7D-89A0-9605AC53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88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9BF16A1E-1729-4847-9C9D-E6C696221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C913C66D-BBCB-4AA4-A940-9FFD1EBC3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26E6E9AF-68E2-4E9C-B05A-A4686420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2020-05-01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80C40FF-58CF-4B8C-A009-BBE89D33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D84E403-DA80-41CC-8C60-13BAE44D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77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45DC5A5D-512D-46B3-931E-8CFCEC02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2F168F-4E9C-4E82-840C-D0EBF6CC0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FB3EDCE-D1D5-4FAA-AF12-FA86D7D3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2020-05-01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DD6C482F-07A9-4734-8C50-323F963E2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3E80B223-DBBE-4C90-B1BD-A8F09A04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801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9AC867C4-4800-4C45-A6DF-9747762D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5B9785D9-2171-4205-89C9-8ABD3C8D6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C448D2C5-1B87-4174-86B7-14502D45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2020-05-01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48955FF6-4C68-46EB-925D-7B3BC4ED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8B3E7AE-38F4-4AFF-B5E2-8606B66B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925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2AE39B83-017E-4412-A2FD-5527F8E0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F2F6DC56-A466-4D7F-9BA7-3A87C1A8D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9F22ED73-979B-44D9-8236-5A430D76B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EE20A17-9AF6-45A3-8E36-94C12128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2020-05-01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5CB2BDD-E651-4355-A6CF-7A614B4D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17F64AA9-EDFF-4751-8AA4-B4659114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476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1131FA2-42A9-457A-B287-E06CC14A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30C594C4-433B-4507-8DFE-6E553673B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86B75F5C-EBC4-41E0-82FD-F34F9BD18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6774DB35-9B94-4A5E-BED3-8A162D81D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4EA32257-BBDE-46EC-8C63-124BF8F04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65853BEA-DAC0-419F-B44E-0BC7EEC0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2020-05-01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338BC410-299E-41F1-A4F8-BBD0D6D2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5F3425BB-D564-43A8-8CC6-C2930685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988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707AE138-3FA8-48AB-BADD-32C1410A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C4A7BCDC-3E8B-427D-9FD8-CF5ED307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2020-05-01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05A7270-5834-429A-9C1A-9EED1150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B2275CAA-3D97-42B3-9216-E83574D5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478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EA58C30C-5FD4-4964-85F5-09C7AD0B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2020-05-01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677A99B0-1492-4BD6-8580-CA53A7CA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FC3A8B41-0EDE-499E-B6DF-4ABE0148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95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0203E648-C42C-4959-9F6E-C7BB1A34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3F318E7-2B4A-4FC1-8290-334C5B881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275E603F-328C-4CD4-8630-726B85B55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B5FD08CF-BA50-4F56-89CF-F678D734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2020-05-01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2A50BBBB-ECDA-485F-899C-908D833E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9CCD655A-4B46-4490-A28F-C7111C23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082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DC10907-3575-4DC7-8B6A-F9531EC1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27A97163-46E6-4070-9F27-1877D5FF1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5B0E8A2-595E-4D72-B01B-9D831B710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2A01FCB-7B14-46DA-BBE1-16CD5805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2020-05-01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1ADAC299-1C27-4107-9AB8-95ABB26C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313D3FA7-1516-407B-8A04-213027E5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3135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E1AD9191-8D2E-45AD-A35D-FF170972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152B9238-EA52-40BD-BF05-90F6845F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B9CE7C5-C890-4A25-9F78-A5C28D2DE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15600-37E8-44BC-AA5E-F363076827E3}" type="datetimeFigureOut">
              <a:rPr lang="ko-KR" altLang="en-US" smtClean="0"/>
              <a:t>2020-05-01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ACA6843-FD10-419A-A874-579C42EA1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984994C6-04C4-404E-8965-DD386CD37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51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&#45824;&#54620;&#48124;&#44397;&#51032;%20&#50500;&#47492;&#45796;&#50868;%20&#50689;&#53664;,%20&#46021;&#46020;%20(1)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muB4_LNZ2Rk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image" Target="../media/image19.jpe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10" Type="http://schemas.openxmlformats.org/officeDocument/2006/relationships/image" Target="../media/image19.jpeg"/><Relationship Id="rId4" Type="http://schemas.openxmlformats.org/officeDocument/2006/relationships/image" Target="../media/image17.png"/><Relationship Id="rId9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1.gif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C10B2561-025A-4114-84C5-EB37821264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CEB4568A-34F7-4FEE-B5A2-F09FF92AACDE}"/>
              </a:ext>
            </a:extLst>
          </p:cNvPr>
          <p:cNvSpPr/>
          <p:nvPr/>
        </p:nvSpPr>
        <p:spPr>
          <a:xfrm>
            <a:off x="1229210" y="2312321"/>
            <a:ext cx="973357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800" b="1" spc="600" dirty="0" smtClean="0">
                <a:latin typeface="HY나무L" pitchFamily="18" charset="-127"/>
                <a:ea typeface="HY나무L" pitchFamily="18" charset="-127"/>
              </a:rPr>
              <a:t>우리땅 독도에 관하여</a:t>
            </a:r>
            <a:endParaRPr lang="en-US" altLang="ko-KR" sz="4800" b="1" spc="600" dirty="0" smtClean="0">
              <a:latin typeface="HY나무L" pitchFamily="18" charset="-127"/>
              <a:ea typeface="HY나무L" pitchFamily="18" charset="-127"/>
            </a:endParaRPr>
          </a:p>
          <a:p>
            <a:pPr algn="ctr"/>
            <a:endParaRPr lang="en-US" altLang="ko-KR" sz="4800" b="1" spc="600" dirty="0">
              <a:solidFill>
                <a:schemeClr val="bg1"/>
              </a:solidFill>
            </a:endParaRPr>
          </a:p>
          <a:p>
            <a:pPr algn="r"/>
            <a:endParaRPr lang="en-US" altLang="ko-KR" b="1" spc="600" dirty="0" smtClean="0">
              <a:solidFill>
                <a:schemeClr val="bg1"/>
              </a:solidFill>
            </a:endParaRPr>
          </a:p>
          <a:p>
            <a:pPr algn="r"/>
            <a:endParaRPr lang="en-US" altLang="ko-KR" b="1" spc="600" dirty="0">
              <a:solidFill>
                <a:schemeClr val="bg1"/>
              </a:solidFill>
            </a:endParaRPr>
          </a:p>
          <a:p>
            <a:pPr algn="r"/>
            <a:endParaRPr lang="en-US" altLang="ko-KR" b="1" spc="600" dirty="0" smtClean="0">
              <a:solidFill>
                <a:schemeClr val="bg1"/>
              </a:solidFill>
            </a:endParaRPr>
          </a:p>
          <a:p>
            <a:pPr algn="r"/>
            <a:r>
              <a:rPr lang="ko-KR" altLang="en-US" b="1" spc="6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금융보험학과 </a:t>
            </a:r>
            <a:endParaRPr lang="en-US" altLang="ko-KR" b="1" spc="60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algn="r"/>
            <a:r>
              <a:rPr lang="en-US" altLang="ko-KR" b="1" spc="6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21614034 </a:t>
            </a:r>
            <a:r>
              <a:rPr lang="ko-KR" altLang="en-US" b="1" spc="6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허만희</a:t>
            </a:r>
            <a:endParaRPr lang="en-US" altLang="ko-KR" b="1" spc="60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algn="r"/>
            <a:endParaRPr lang="ko-KR" altLang="en-US" sz="4800" b="1" spc="600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71288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C2D070D4-650D-47A4-A65A-6DDFD7C50F98}"/>
              </a:ext>
            </a:extLst>
          </p:cNvPr>
          <p:cNvGrpSpPr/>
          <p:nvPr/>
        </p:nvGrpSpPr>
        <p:grpSpPr>
          <a:xfrm>
            <a:off x="0" y="0"/>
            <a:ext cx="7498080" cy="6858000"/>
            <a:chOff x="0" y="0"/>
            <a:chExt cx="7498080" cy="6858000"/>
          </a:xfrm>
        </p:grpSpPr>
        <p:sp>
          <p:nvSpPr>
            <p:cNvPr id="5" name="자유형: 도형 4">
              <a:extLst>
                <a:ext uri="{FF2B5EF4-FFF2-40B4-BE49-F238E27FC236}">
                  <a16:creationId xmlns="" xmlns:a16="http://schemas.microsoft.com/office/drawing/2014/main" id="{7A9B6F14-90A2-4211-8B8E-8A52F2294BED}"/>
                </a:ext>
              </a:extLst>
            </p:cNvPr>
            <p:cNvSpPr/>
            <p:nvPr/>
          </p:nvSpPr>
          <p:spPr>
            <a:xfrm rot="5400000">
              <a:off x="320040" y="-320040"/>
              <a:ext cx="6858000" cy="7498080"/>
            </a:xfrm>
            <a:custGeom>
              <a:avLst/>
              <a:gdLst>
                <a:gd name="connsiteX0" fmla="*/ 0 w 6858000"/>
                <a:gd name="connsiteY0" fmla="*/ 9103360 h 9103360"/>
                <a:gd name="connsiteX1" fmla="*/ 0 w 6858000"/>
                <a:gd name="connsiteY1" fmla="*/ 4630092 h 9103360"/>
                <a:gd name="connsiteX2" fmla="*/ 0 w 6858000"/>
                <a:gd name="connsiteY2" fmla="*/ 2258728 h 9103360"/>
                <a:gd name="connsiteX3" fmla="*/ 0 w 6858000"/>
                <a:gd name="connsiteY3" fmla="*/ 0 h 9103360"/>
                <a:gd name="connsiteX4" fmla="*/ 6858000 w 6858000"/>
                <a:gd name="connsiteY4" fmla="*/ 4473268 h 9103360"/>
                <a:gd name="connsiteX5" fmla="*/ 6858000 w 6858000"/>
                <a:gd name="connsiteY5" fmla="*/ 9103360 h 9103360"/>
                <a:gd name="connsiteX6" fmla="*/ 6819557 w 6858000"/>
                <a:gd name="connsiteY6" fmla="*/ 9078284 h 9103360"/>
                <a:gd name="connsiteX7" fmla="*/ 6844632 w 6858000"/>
                <a:gd name="connsiteY7" fmla="*/ 9103360 h 910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0" h="9103360">
                  <a:moveTo>
                    <a:pt x="0" y="9103360"/>
                  </a:moveTo>
                  <a:lnTo>
                    <a:pt x="0" y="4630092"/>
                  </a:lnTo>
                  <a:lnTo>
                    <a:pt x="0" y="2258728"/>
                  </a:lnTo>
                  <a:lnTo>
                    <a:pt x="0" y="0"/>
                  </a:lnTo>
                  <a:lnTo>
                    <a:pt x="6858000" y="4473268"/>
                  </a:lnTo>
                  <a:lnTo>
                    <a:pt x="6858000" y="9103360"/>
                  </a:lnTo>
                  <a:lnTo>
                    <a:pt x="6819557" y="9078284"/>
                  </a:lnTo>
                  <a:lnTo>
                    <a:pt x="6844632" y="9103360"/>
                  </a:lnTo>
                  <a:close/>
                </a:path>
              </a:pathLst>
            </a:custGeom>
            <a:solidFill>
              <a:srgbClr val="2F6D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2CF52AD-F384-4E3A-9712-DC70F20E5B72}"/>
                </a:ext>
              </a:extLst>
            </p:cNvPr>
            <p:cNvSpPr txBox="1"/>
            <p:nvPr/>
          </p:nvSpPr>
          <p:spPr>
            <a:xfrm>
              <a:off x="307946" y="2506097"/>
              <a:ext cx="20104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</a:rPr>
                <a:t>Part 2, </a:t>
              </a:r>
              <a:endParaRPr lang="ko-KR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C9B4D005-349F-4628-A404-2FBD848E99AC}"/>
                </a:ext>
              </a:extLst>
            </p:cNvPr>
            <p:cNvSpPr txBox="1"/>
            <p:nvPr/>
          </p:nvSpPr>
          <p:spPr>
            <a:xfrm>
              <a:off x="307946" y="3578446"/>
              <a:ext cx="526297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 smtClean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현재까지 이어지고 있는 </a:t>
              </a:r>
              <a:endParaRPr lang="en-US" altLang="ko-KR" sz="36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endParaRPr>
            </a:p>
            <a:p>
              <a:r>
                <a:rPr lang="ko-KR" altLang="en-US" sz="3600" dirty="0" smtClean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일본의 어이없는 </a:t>
              </a:r>
              <a:r>
                <a:rPr lang="ko-KR" altLang="en-US" sz="3600" dirty="0" smtClean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주장</a:t>
              </a:r>
              <a:endParaRPr lang="ko-KR" altLang="en-US" sz="360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95545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3098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400" b="1" dirty="0" smtClean="0">
                <a:latin typeface="HY강B" pitchFamily="18" charset="-127"/>
                <a:ea typeface="HY강B" pitchFamily="18" charset="-127"/>
              </a:rPr>
              <a:t>일본의 어이없는 </a:t>
            </a:r>
            <a:r>
              <a:rPr kumimoji="1" lang="ko-KR" altLang="en-US" sz="2400" b="1" dirty="0" smtClean="0">
                <a:latin typeface="HY강B" pitchFamily="18" charset="-127"/>
                <a:ea typeface="HY강B" pitchFamily="18" charset="-127"/>
              </a:rPr>
              <a:t>주장</a:t>
            </a:r>
            <a:endParaRPr kumimoji="1" lang="ja-JP" altLang="en-US" sz="2400" b="1" dirty="0">
              <a:latin typeface="HY강B" pitchFamily="18" charset="-127"/>
              <a:ea typeface="Malgun Gothic" panose="020B0503020000020004" pitchFamily="34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 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그룹 20"/>
          <p:cNvGrpSpPr/>
          <p:nvPr/>
        </p:nvGrpSpPr>
        <p:grpSpPr>
          <a:xfrm>
            <a:off x="10979426" y="132522"/>
            <a:ext cx="1059520" cy="138316"/>
            <a:chOff x="10979426" y="132522"/>
            <a:chExt cx="1059520" cy="138316"/>
          </a:xfrm>
        </p:grpSpPr>
        <p:sp>
          <p:nvSpPr>
            <p:cNvPr id="22" name="円/楕円 5"/>
            <p:cNvSpPr/>
            <p:nvPr/>
          </p:nvSpPr>
          <p:spPr>
            <a:xfrm>
              <a:off x="10979426" y="132522"/>
              <a:ext cx="138316" cy="138316"/>
            </a:xfrm>
            <a:prstGeom prst="ellipse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6"/>
            <p:cNvSpPr/>
            <p:nvPr/>
          </p:nvSpPr>
          <p:spPr>
            <a:xfrm>
              <a:off x="11209727" y="132522"/>
              <a:ext cx="138316" cy="138316"/>
            </a:xfrm>
            <a:prstGeom prst="ellipse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7"/>
            <p:cNvSpPr/>
            <p:nvPr/>
          </p:nvSpPr>
          <p:spPr>
            <a:xfrm>
              <a:off x="11440028" y="132522"/>
              <a:ext cx="138316" cy="1383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8"/>
            <p:cNvSpPr/>
            <p:nvPr/>
          </p:nvSpPr>
          <p:spPr>
            <a:xfrm>
              <a:off x="11670329" y="132522"/>
              <a:ext cx="138316" cy="1383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9"/>
            <p:cNvSpPr/>
            <p:nvPr/>
          </p:nvSpPr>
          <p:spPr>
            <a:xfrm>
              <a:off x="11900630" y="132522"/>
              <a:ext cx="138316" cy="1383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20" y="1753821"/>
            <a:ext cx="4502793" cy="409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그룹 15"/>
          <p:cNvGrpSpPr/>
          <p:nvPr/>
        </p:nvGrpSpPr>
        <p:grpSpPr>
          <a:xfrm>
            <a:off x="5551641" y="1582615"/>
            <a:ext cx="5658086" cy="1055733"/>
            <a:chOff x="5829380" y="1355404"/>
            <a:chExt cx="5674828" cy="1064612"/>
          </a:xfrm>
        </p:grpSpPr>
        <p:sp>
          <p:nvSpPr>
            <p:cNvPr id="17" name="육각형 16">
              <a:extLst>
                <a:ext uri="{FF2B5EF4-FFF2-40B4-BE49-F238E27FC236}">
                  <a16:creationId xmlns="" xmlns:a16="http://schemas.microsoft.com/office/drawing/2014/main" id="{0B1C7A37-372E-41F0-A81C-08009E4EDC74}"/>
                </a:ext>
              </a:extLst>
            </p:cNvPr>
            <p:cNvSpPr/>
            <p:nvPr/>
          </p:nvSpPr>
          <p:spPr>
            <a:xfrm>
              <a:off x="5829380" y="1355404"/>
              <a:ext cx="1255187" cy="1064612"/>
            </a:xfrm>
            <a:prstGeom prst="hexagon">
              <a:avLst/>
            </a:prstGeom>
            <a:pattFill prst="wdDnDiag">
              <a:fgClr>
                <a:schemeClr val="bg2">
                  <a:lumMod val="75000"/>
                </a:schemeClr>
              </a:fgClr>
              <a:bgClr>
                <a:schemeClr val="tx2">
                  <a:lumMod val="75000"/>
                </a:schemeClr>
              </a:bgClr>
            </a:patt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육각형 17">
              <a:extLst>
                <a:ext uri="{FF2B5EF4-FFF2-40B4-BE49-F238E27FC236}">
                  <a16:creationId xmlns="" xmlns:a16="http://schemas.microsoft.com/office/drawing/2014/main" id="{F28430D0-51A8-4147-A89D-4D895080F506}"/>
                </a:ext>
              </a:extLst>
            </p:cNvPr>
            <p:cNvSpPr/>
            <p:nvPr/>
          </p:nvSpPr>
          <p:spPr>
            <a:xfrm>
              <a:off x="5924904" y="1447794"/>
              <a:ext cx="1078797" cy="894821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97152" y="1605031"/>
              <a:ext cx="4307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HY나무B" pitchFamily="18" charset="-127"/>
                  <a:ea typeface="HY나무B" pitchFamily="18" charset="-127"/>
                </a:rPr>
                <a:t>17</a:t>
              </a:r>
              <a:r>
                <a:rPr lang="ko-KR" altLang="en-US" dirty="0" smtClean="0">
                  <a:latin typeface="HY나무B" pitchFamily="18" charset="-127"/>
                  <a:ea typeface="HY나무B" pitchFamily="18" charset="-127"/>
                </a:rPr>
                <a:t>세기 부터 </a:t>
              </a:r>
              <a:r>
                <a:rPr lang="ko-KR" altLang="en-US" dirty="0" err="1" smtClean="0">
                  <a:latin typeface="HY나무B" pitchFamily="18" charset="-127"/>
                  <a:ea typeface="HY나무B" pitchFamily="18" charset="-127"/>
                </a:rPr>
                <a:t>돗토리현</a:t>
              </a:r>
              <a:r>
                <a:rPr lang="ko-KR" altLang="en-US" dirty="0" smtClean="0">
                  <a:latin typeface="HY나무B" pitchFamily="18" charset="-127"/>
                  <a:ea typeface="HY나무B" pitchFamily="18" charset="-127"/>
                </a:rPr>
                <a:t> 어부들이 울릉도에서 독점적으로 </a:t>
              </a:r>
              <a:r>
                <a:rPr lang="ko-KR" altLang="en-US" dirty="0" err="1" smtClean="0">
                  <a:latin typeface="HY나무B" pitchFamily="18" charset="-127"/>
                  <a:ea typeface="HY나무B" pitchFamily="18" charset="-127"/>
                </a:rPr>
                <a:t>어업활동함</a:t>
              </a:r>
              <a:endParaRPr lang="ko-KR" altLang="en-US" dirty="0">
                <a:latin typeface="HY나무B" pitchFamily="18" charset="-127"/>
                <a:ea typeface="HY나무B" pitchFamily="18" charset="-127"/>
              </a:endParaRPr>
            </a:p>
          </p:txBody>
        </p:sp>
        <p:pic>
          <p:nvPicPr>
            <p:cNvPr id="20" name="그림 7">
              <a:extLst>
                <a:ext uri="{FF2B5EF4-FFF2-40B4-BE49-F238E27FC236}">
                  <a16:creationId xmlns="" xmlns:a16="http://schemas.microsoft.com/office/drawing/2014/main" id="{19546F3B-AC5D-49A4-88B3-DA64BBD8B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9941" y="1528050"/>
              <a:ext cx="710859" cy="734308"/>
            </a:xfrm>
            <a:prstGeom prst="rect">
              <a:avLst/>
            </a:prstGeom>
          </p:spPr>
        </p:pic>
      </p:grpSp>
      <p:grpSp>
        <p:nvGrpSpPr>
          <p:cNvPr id="27" name="그룹 26"/>
          <p:cNvGrpSpPr/>
          <p:nvPr/>
        </p:nvGrpSpPr>
        <p:grpSpPr>
          <a:xfrm>
            <a:off x="5534899" y="2763602"/>
            <a:ext cx="5674828" cy="1064612"/>
            <a:chOff x="5829380" y="1355404"/>
            <a:chExt cx="5674828" cy="1064612"/>
          </a:xfrm>
        </p:grpSpPr>
        <p:sp>
          <p:nvSpPr>
            <p:cNvPr id="28" name="육각형 27">
              <a:extLst>
                <a:ext uri="{FF2B5EF4-FFF2-40B4-BE49-F238E27FC236}">
                  <a16:creationId xmlns="" xmlns:a16="http://schemas.microsoft.com/office/drawing/2014/main" id="{0B1C7A37-372E-41F0-A81C-08009E4EDC74}"/>
                </a:ext>
              </a:extLst>
            </p:cNvPr>
            <p:cNvSpPr/>
            <p:nvPr/>
          </p:nvSpPr>
          <p:spPr>
            <a:xfrm>
              <a:off x="5829380" y="1355404"/>
              <a:ext cx="1255187" cy="1064612"/>
            </a:xfrm>
            <a:prstGeom prst="hexagon">
              <a:avLst/>
            </a:prstGeom>
            <a:pattFill prst="wdDnDiag">
              <a:fgClr>
                <a:schemeClr val="bg2">
                  <a:lumMod val="75000"/>
                </a:schemeClr>
              </a:fgClr>
              <a:bgClr>
                <a:schemeClr val="tx2">
                  <a:lumMod val="75000"/>
                </a:schemeClr>
              </a:bgClr>
            </a:patt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육각형 28">
              <a:extLst>
                <a:ext uri="{FF2B5EF4-FFF2-40B4-BE49-F238E27FC236}">
                  <a16:creationId xmlns="" xmlns:a16="http://schemas.microsoft.com/office/drawing/2014/main" id="{F28430D0-51A8-4147-A89D-4D895080F506}"/>
                </a:ext>
              </a:extLst>
            </p:cNvPr>
            <p:cNvSpPr/>
            <p:nvPr/>
          </p:nvSpPr>
          <p:spPr>
            <a:xfrm>
              <a:off x="5924904" y="1447794"/>
              <a:ext cx="1078797" cy="894821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197152" y="1605031"/>
              <a:ext cx="4307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HY나무B" pitchFamily="18" charset="-127"/>
                  <a:ea typeface="HY나무B" pitchFamily="18" charset="-127"/>
                </a:rPr>
                <a:t>17</a:t>
              </a:r>
              <a:r>
                <a:rPr lang="ko-KR" altLang="en-US" dirty="0" smtClean="0">
                  <a:latin typeface="HY나무B" pitchFamily="18" charset="-127"/>
                  <a:ea typeface="HY나무B" pitchFamily="18" charset="-127"/>
                </a:rPr>
                <a:t>세기 중엽부터 독도의 행정권이 </a:t>
              </a:r>
              <a:endParaRPr lang="en-US" altLang="ko-KR" dirty="0" smtClean="0">
                <a:latin typeface="HY나무B" pitchFamily="18" charset="-127"/>
                <a:ea typeface="HY나무B" pitchFamily="18" charset="-127"/>
              </a:endParaRPr>
            </a:p>
            <a:p>
              <a:r>
                <a:rPr lang="ko-KR" altLang="en-US" dirty="0" smtClean="0">
                  <a:latin typeface="HY나무B" pitchFamily="18" charset="-127"/>
                  <a:ea typeface="HY나무B" pitchFamily="18" charset="-127"/>
                </a:rPr>
                <a:t>일본에 미쳤음</a:t>
              </a:r>
              <a:endParaRPr lang="ko-KR" altLang="en-US" dirty="0">
                <a:latin typeface="HY나무B" pitchFamily="18" charset="-127"/>
                <a:ea typeface="HY나무B" pitchFamily="18" charset="-127"/>
              </a:endParaRPr>
            </a:p>
          </p:txBody>
        </p:sp>
        <p:pic>
          <p:nvPicPr>
            <p:cNvPr id="31" name="그림 7">
              <a:extLst>
                <a:ext uri="{FF2B5EF4-FFF2-40B4-BE49-F238E27FC236}">
                  <a16:creationId xmlns="" xmlns:a16="http://schemas.microsoft.com/office/drawing/2014/main" id="{19546F3B-AC5D-49A4-88B3-DA64BBD8B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9941" y="1528050"/>
              <a:ext cx="710859" cy="734308"/>
            </a:xfrm>
            <a:prstGeom prst="rect">
              <a:avLst/>
            </a:prstGeom>
          </p:spPr>
        </p:pic>
      </p:grpSp>
      <p:grpSp>
        <p:nvGrpSpPr>
          <p:cNvPr id="32" name="그룹 31"/>
          <p:cNvGrpSpPr/>
          <p:nvPr/>
        </p:nvGrpSpPr>
        <p:grpSpPr>
          <a:xfrm>
            <a:off x="5548421" y="3928619"/>
            <a:ext cx="5674828" cy="1064612"/>
            <a:chOff x="5829380" y="1355404"/>
            <a:chExt cx="5674828" cy="1064612"/>
          </a:xfrm>
        </p:grpSpPr>
        <p:sp>
          <p:nvSpPr>
            <p:cNvPr id="33" name="육각형 32">
              <a:extLst>
                <a:ext uri="{FF2B5EF4-FFF2-40B4-BE49-F238E27FC236}">
                  <a16:creationId xmlns="" xmlns:a16="http://schemas.microsoft.com/office/drawing/2014/main" id="{0B1C7A37-372E-41F0-A81C-08009E4EDC74}"/>
                </a:ext>
              </a:extLst>
            </p:cNvPr>
            <p:cNvSpPr/>
            <p:nvPr/>
          </p:nvSpPr>
          <p:spPr>
            <a:xfrm>
              <a:off x="5829380" y="1355404"/>
              <a:ext cx="1255187" cy="1064612"/>
            </a:xfrm>
            <a:prstGeom prst="hexagon">
              <a:avLst/>
            </a:prstGeom>
            <a:pattFill prst="wdDnDiag">
              <a:fgClr>
                <a:schemeClr val="bg2">
                  <a:lumMod val="75000"/>
                </a:schemeClr>
              </a:fgClr>
              <a:bgClr>
                <a:schemeClr val="tx2">
                  <a:lumMod val="75000"/>
                </a:schemeClr>
              </a:bgClr>
            </a:patt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육각형 33">
              <a:extLst>
                <a:ext uri="{FF2B5EF4-FFF2-40B4-BE49-F238E27FC236}">
                  <a16:creationId xmlns="" xmlns:a16="http://schemas.microsoft.com/office/drawing/2014/main" id="{F28430D0-51A8-4147-A89D-4D895080F506}"/>
                </a:ext>
              </a:extLst>
            </p:cNvPr>
            <p:cNvSpPr/>
            <p:nvPr/>
          </p:nvSpPr>
          <p:spPr>
            <a:xfrm>
              <a:off x="5924904" y="1447794"/>
              <a:ext cx="1078797" cy="894821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197152" y="1605031"/>
              <a:ext cx="4307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HY나무B" pitchFamily="18" charset="-127"/>
                  <a:ea typeface="HY나무B" pitchFamily="18" charset="-127"/>
                </a:rPr>
                <a:t>한편 </a:t>
              </a:r>
              <a:r>
                <a:rPr lang="en-US" altLang="ko-KR" dirty="0" smtClean="0">
                  <a:latin typeface="HY나무B" pitchFamily="18" charset="-127"/>
                  <a:ea typeface="HY나무B" pitchFamily="18" charset="-127"/>
                </a:rPr>
                <a:t>17</a:t>
              </a:r>
              <a:r>
                <a:rPr lang="ko-KR" altLang="en-US" dirty="0" smtClean="0">
                  <a:latin typeface="HY나무B" pitchFamily="18" charset="-127"/>
                  <a:ea typeface="HY나무B" pitchFamily="18" charset="-127"/>
                </a:rPr>
                <a:t>세기 말 일본은 울릉도가 조선영토라 판단</a:t>
              </a:r>
              <a:r>
                <a:rPr lang="en-US" altLang="ko-KR" dirty="0" smtClean="0">
                  <a:latin typeface="HY나무B" pitchFamily="18" charset="-127"/>
                  <a:ea typeface="HY나무B" pitchFamily="18" charset="-127"/>
                </a:rPr>
                <a:t>, </a:t>
              </a:r>
              <a:r>
                <a:rPr lang="ko-KR" altLang="en-US" dirty="0" smtClean="0">
                  <a:latin typeface="HY나무B" pitchFamily="18" charset="-127"/>
                  <a:ea typeface="HY나무B" pitchFamily="18" charset="-127"/>
                </a:rPr>
                <a:t>도해 금지 명령 </a:t>
              </a:r>
              <a:endParaRPr lang="ko-KR" altLang="en-US" dirty="0">
                <a:latin typeface="HY나무B" pitchFamily="18" charset="-127"/>
                <a:ea typeface="HY나무B" pitchFamily="18" charset="-127"/>
              </a:endParaRPr>
            </a:p>
          </p:txBody>
        </p:sp>
        <p:pic>
          <p:nvPicPr>
            <p:cNvPr id="36" name="그림 7">
              <a:extLst>
                <a:ext uri="{FF2B5EF4-FFF2-40B4-BE49-F238E27FC236}">
                  <a16:creationId xmlns="" xmlns:a16="http://schemas.microsoft.com/office/drawing/2014/main" id="{19546F3B-AC5D-49A4-88B3-DA64BBD8B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9941" y="1528050"/>
              <a:ext cx="710859" cy="734308"/>
            </a:xfrm>
            <a:prstGeom prst="rect">
              <a:avLst/>
            </a:prstGeom>
          </p:spPr>
        </p:pic>
      </p:grpSp>
      <p:grpSp>
        <p:nvGrpSpPr>
          <p:cNvPr id="37" name="그룹 36"/>
          <p:cNvGrpSpPr/>
          <p:nvPr/>
        </p:nvGrpSpPr>
        <p:grpSpPr>
          <a:xfrm>
            <a:off x="5538438" y="5060368"/>
            <a:ext cx="5674828" cy="1064612"/>
            <a:chOff x="5829380" y="1355404"/>
            <a:chExt cx="5674828" cy="1064612"/>
          </a:xfrm>
        </p:grpSpPr>
        <p:sp>
          <p:nvSpPr>
            <p:cNvPr id="38" name="육각형 37">
              <a:extLst>
                <a:ext uri="{FF2B5EF4-FFF2-40B4-BE49-F238E27FC236}">
                  <a16:creationId xmlns="" xmlns:a16="http://schemas.microsoft.com/office/drawing/2014/main" id="{0B1C7A37-372E-41F0-A81C-08009E4EDC74}"/>
                </a:ext>
              </a:extLst>
            </p:cNvPr>
            <p:cNvSpPr/>
            <p:nvPr/>
          </p:nvSpPr>
          <p:spPr>
            <a:xfrm>
              <a:off x="5829380" y="1355404"/>
              <a:ext cx="1255187" cy="1064612"/>
            </a:xfrm>
            <a:prstGeom prst="hexagon">
              <a:avLst/>
            </a:prstGeom>
            <a:pattFill prst="wdDnDiag">
              <a:fgClr>
                <a:schemeClr val="bg2">
                  <a:lumMod val="75000"/>
                </a:schemeClr>
              </a:fgClr>
              <a:bgClr>
                <a:schemeClr val="tx2">
                  <a:lumMod val="75000"/>
                </a:schemeClr>
              </a:bgClr>
            </a:patt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육각형 38">
              <a:extLst>
                <a:ext uri="{FF2B5EF4-FFF2-40B4-BE49-F238E27FC236}">
                  <a16:creationId xmlns="" xmlns:a16="http://schemas.microsoft.com/office/drawing/2014/main" id="{F28430D0-51A8-4147-A89D-4D895080F506}"/>
                </a:ext>
              </a:extLst>
            </p:cNvPr>
            <p:cNvSpPr/>
            <p:nvPr/>
          </p:nvSpPr>
          <p:spPr>
            <a:xfrm>
              <a:off x="5924904" y="1447794"/>
              <a:ext cx="1078797" cy="894821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197152" y="1605031"/>
              <a:ext cx="4307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HY나무B" pitchFamily="18" charset="-127"/>
                  <a:ea typeface="HY나무B" pitchFamily="18" charset="-127"/>
                </a:rPr>
                <a:t>그러나 독도는 자신들의 땅이라 생각해서 도해금지 </a:t>
              </a:r>
              <a:r>
                <a:rPr lang="ko-KR" altLang="en-US" dirty="0" err="1" smtClean="0">
                  <a:latin typeface="HY나무B" pitchFamily="18" charset="-127"/>
                  <a:ea typeface="HY나무B" pitchFamily="18" charset="-127"/>
                </a:rPr>
                <a:t>필요하지않다생각</a:t>
              </a:r>
              <a:endParaRPr lang="ko-KR" altLang="en-US" dirty="0">
                <a:latin typeface="HY나무B" pitchFamily="18" charset="-127"/>
                <a:ea typeface="HY나무B" pitchFamily="18" charset="-127"/>
              </a:endParaRPr>
            </a:p>
          </p:txBody>
        </p:sp>
        <p:pic>
          <p:nvPicPr>
            <p:cNvPr id="41" name="그림 7">
              <a:extLst>
                <a:ext uri="{FF2B5EF4-FFF2-40B4-BE49-F238E27FC236}">
                  <a16:creationId xmlns="" xmlns:a16="http://schemas.microsoft.com/office/drawing/2014/main" id="{19546F3B-AC5D-49A4-88B3-DA64BBD8B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9941" y="1528050"/>
              <a:ext cx="710859" cy="734308"/>
            </a:xfrm>
            <a:prstGeom prst="rect">
              <a:avLst/>
            </a:prstGeom>
          </p:spPr>
        </p:pic>
      </p:grpSp>
      <p:grpSp>
        <p:nvGrpSpPr>
          <p:cNvPr id="10" name="그룹 9"/>
          <p:cNvGrpSpPr/>
          <p:nvPr/>
        </p:nvGrpSpPr>
        <p:grpSpPr>
          <a:xfrm>
            <a:off x="-62875" y="2111675"/>
            <a:ext cx="12417443" cy="2587939"/>
            <a:chOff x="-62875" y="2111675"/>
            <a:chExt cx="12417443" cy="2587939"/>
          </a:xfrm>
        </p:grpSpPr>
        <p:sp>
          <p:nvSpPr>
            <p:cNvPr id="8" name="모서리가 둥근 직사각형 7"/>
            <p:cNvSpPr/>
            <p:nvPr/>
          </p:nvSpPr>
          <p:spPr>
            <a:xfrm rot="20327528">
              <a:off x="-62875" y="2111675"/>
              <a:ext cx="12417443" cy="2587939"/>
            </a:xfrm>
            <a:prstGeom prst="roundRect">
              <a:avLst/>
            </a:prstGeom>
            <a:solidFill>
              <a:srgbClr val="FF0000">
                <a:alpha val="64000"/>
              </a:srgb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51523" y="2977110"/>
              <a:ext cx="45016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말도 </a:t>
              </a:r>
              <a:r>
                <a:rPr lang="ko-KR" altLang="en-US" sz="4000" b="1" dirty="0" err="1" smtClean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안되는</a:t>
              </a:r>
              <a:r>
                <a:rPr lang="ko-KR" altLang="en-US" sz="4000" b="1" dirty="0" smtClean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 주장</a:t>
              </a:r>
              <a:endParaRPr lang="ko-KR" altLang="en-US" sz="4000" b="1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65960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3098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400" b="1" dirty="0" smtClean="0">
                <a:latin typeface="HY강B" pitchFamily="18" charset="-127"/>
                <a:ea typeface="HY강B" pitchFamily="18" charset="-127"/>
              </a:rPr>
              <a:t>일본의 어이없는 </a:t>
            </a:r>
            <a:r>
              <a:rPr kumimoji="1" lang="ko-KR" altLang="en-US" sz="2400" b="1" dirty="0" smtClean="0">
                <a:latin typeface="HY강B" pitchFamily="18" charset="-127"/>
                <a:ea typeface="HY강B" pitchFamily="18" charset="-127"/>
              </a:rPr>
              <a:t>주장</a:t>
            </a:r>
            <a:endParaRPr kumimoji="1" lang="ja-JP" altLang="en-US" sz="2400" b="1" dirty="0">
              <a:latin typeface="HY강B" pitchFamily="18" charset="-127"/>
              <a:ea typeface="Malgun Gothic" panose="020B0503020000020004" pitchFamily="34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 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그룹 20"/>
          <p:cNvGrpSpPr/>
          <p:nvPr/>
        </p:nvGrpSpPr>
        <p:grpSpPr>
          <a:xfrm>
            <a:off x="10979426" y="132522"/>
            <a:ext cx="1059520" cy="138316"/>
            <a:chOff x="10979426" y="132522"/>
            <a:chExt cx="1059520" cy="138316"/>
          </a:xfrm>
        </p:grpSpPr>
        <p:sp>
          <p:nvSpPr>
            <p:cNvPr id="22" name="円/楕円 5"/>
            <p:cNvSpPr/>
            <p:nvPr/>
          </p:nvSpPr>
          <p:spPr>
            <a:xfrm>
              <a:off x="10979426" y="132522"/>
              <a:ext cx="138316" cy="138316"/>
            </a:xfrm>
            <a:prstGeom prst="ellipse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6"/>
            <p:cNvSpPr/>
            <p:nvPr/>
          </p:nvSpPr>
          <p:spPr>
            <a:xfrm>
              <a:off x="11209727" y="132522"/>
              <a:ext cx="138316" cy="138316"/>
            </a:xfrm>
            <a:prstGeom prst="ellipse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7"/>
            <p:cNvSpPr/>
            <p:nvPr/>
          </p:nvSpPr>
          <p:spPr>
            <a:xfrm>
              <a:off x="11440028" y="132522"/>
              <a:ext cx="138316" cy="1383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8"/>
            <p:cNvSpPr/>
            <p:nvPr/>
          </p:nvSpPr>
          <p:spPr>
            <a:xfrm>
              <a:off x="11670329" y="132522"/>
              <a:ext cx="138316" cy="1383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9"/>
            <p:cNvSpPr/>
            <p:nvPr/>
          </p:nvSpPr>
          <p:spPr>
            <a:xfrm>
              <a:off x="11900630" y="132522"/>
              <a:ext cx="138316" cy="1383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5551641" y="1830160"/>
            <a:ext cx="5658086" cy="1055733"/>
            <a:chOff x="5829380" y="1355404"/>
            <a:chExt cx="5674828" cy="1064612"/>
          </a:xfrm>
        </p:grpSpPr>
        <p:sp>
          <p:nvSpPr>
            <p:cNvPr id="17" name="육각형 16">
              <a:extLst>
                <a:ext uri="{FF2B5EF4-FFF2-40B4-BE49-F238E27FC236}">
                  <a16:creationId xmlns="" xmlns:a16="http://schemas.microsoft.com/office/drawing/2014/main" id="{0B1C7A37-372E-41F0-A81C-08009E4EDC74}"/>
                </a:ext>
              </a:extLst>
            </p:cNvPr>
            <p:cNvSpPr/>
            <p:nvPr/>
          </p:nvSpPr>
          <p:spPr>
            <a:xfrm>
              <a:off x="5829380" y="1355404"/>
              <a:ext cx="1255187" cy="1064612"/>
            </a:xfrm>
            <a:prstGeom prst="hexagon">
              <a:avLst/>
            </a:prstGeom>
            <a:pattFill prst="wdDnDiag">
              <a:fgClr>
                <a:schemeClr val="bg2">
                  <a:lumMod val="75000"/>
                </a:schemeClr>
              </a:fgClr>
              <a:bgClr>
                <a:schemeClr val="tx2">
                  <a:lumMod val="75000"/>
                </a:schemeClr>
              </a:bgClr>
            </a:patt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육각형 17">
              <a:extLst>
                <a:ext uri="{FF2B5EF4-FFF2-40B4-BE49-F238E27FC236}">
                  <a16:creationId xmlns="" xmlns:a16="http://schemas.microsoft.com/office/drawing/2014/main" id="{F28430D0-51A8-4147-A89D-4D895080F506}"/>
                </a:ext>
              </a:extLst>
            </p:cNvPr>
            <p:cNvSpPr/>
            <p:nvPr/>
          </p:nvSpPr>
          <p:spPr>
            <a:xfrm>
              <a:off x="5924904" y="1447794"/>
              <a:ext cx="1078797" cy="894821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97152" y="1605031"/>
              <a:ext cx="4307056" cy="651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HY나무B" pitchFamily="18" charset="-127"/>
                  <a:ea typeface="HY나무B" pitchFamily="18" charset="-127"/>
                </a:rPr>
                <a:t>1951</a:t>
              </a:r>
              <a:r>
                <a:rPr lang="ko-KR" altLang="en-US" dirty="0" smtClean="0">
                  <a:latin typeface="HY나무B" pitchFamily="18" charset="-127"/>
                  <a:ea typeface="HY나무B" pitchFamily="18" charset="-127"/>
                </a:rPr>
                <a:t>년 </a:t>
              </a:r>
              <a:r>
                <a:rPr lang="en-US" altLang="ko-KR" dirty="0" smtClean="0">
                  <a:latin typeface="HY나무B" pitchFamily="18" charset="-127"/>
                  <a:ea typeface="HY나무B" pitchFamily="18" charset="-127"/>
                </a:rPr>
                <a:t>9</a:t>
              </a:r>
              <a:r>
                <a:rPr lang="ko-KR" altLang="en-US" dirty="0" smtClean="0">
                  <a:latin typeface="HY나무B" pitchFamily="18" charset="-127"/>
                  <a:ea typeface="HY나무B" pitchFamily="18" charset="-127"/>
                </a:rPr>
                <a:t>월 </a:t>
              </a:r>
              <a:r>
                <a:rPr lang="ko-KR" altLang="en-US" dirty="0" err="1" smtClean="0">
                  <a:latin typeface="HY나무B" pitchFamily="18" charset="-127"/>
                  <a:ea typeface="HY나무B" pitchFamily="18" charset="-127"/>
                </a:rPr>
                <a:t>센프란시스코</a:t>
              </a:r>
              <a:r>
                <a:rPr lang="ko-KR" altLang="en-US" dirty="0" smtClean="0">
                  <a:latin typeface="HY나무B" pitchFamily="18" charset="-127"/>
                  <a:ea typeface="HY나무B" pitchFamily="18" charset="-127"/>
                </a:rPr>
                <a:t> 강화조약을 통해 울릉도</a:t>
              </a:r>
              <a:r>
                <a:rPr lang="en-US" altLang="ko-KR" dirty="0" smtClean="0">
                  <a:latin typeface="HY나무B" pitchFamily="18" charset="-127"/>
                  <a:ea typeface="HY나무B" pitchFamily="18" charset="-127"/>
                </a:rPr>
                <a:t>, </a:t>
              </a:r>
              <a:r>
                <a:rPr lang="ko-KR" altLang="en-US" dirty="0" err="1" smtClean="0">
                  <a:latin typeface="HY나무B" pitchFamily="18" charset="-127"/>
                  <a:ea typeface="HY나무B" pitchFamily="18" charset="-127"/>
                </a:rPr>
                <a:t>거문도등</a:t>
              </a:r>
              <a:r>
                <a:rPr lang="ko-KR" altLang="en-US" dirty="0" smtClean="0">
                  <a:latin typeface="HY나무B" pitchFamily="18" charset="-127"/>
                  <a:ea typeface="HY나무B" pitchFamily="18" charset="-127"/>
                </a:rPr>
                <a:t> 반환영토 포함</a:t>
              </a:r>
              <a:endParaRPr lang="ko-KR" altLang="en-US" dirty="0">
                <a:latin typeface="HY나무B" pitchFamily="18" charset="-127"/>
                <a:ea typeface="HY나무B" pitchFamily="18" charset="-127"/>
              </a:endParaRPr>
            </a:p>
          </p:txBody>
        </p:sp>
        <p:pic>
          <p:nvPicPr>
            <p:cNvPr id="20" name="그림 7">
              <a:extLst>
                <a:ext uri="{FF2B5EF4-FFF2-40B4-BE49-F238E27FC236}">
                  <a16:creationId xmlns="" xmlns:a16="http://schemas.microsoft.com/office/drawing/2014/main" id="{19546F3B-AC5D-49A4-88B3-DA64BBD8B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89941" y="1528050"/>
              <a:ext cx="710859" cy="734308"/>
            </a:xfrm>
            <a:prstGeom prst="rect">
              <a:avLst/>
            </a:prstGeom>
          </p:spPr>
        </p:pic>
      </p:grpSp>
      <p:grpSp>
        <p:nvGrpSpPr>
          <p:cNvPr id="27" name="그룹 26"/>
          <p:cNvGrpSpPr/>
          <p:nvPr/>
        </p:nvGrpSpPr>
        <p:grpSpPr>
          <a:xfrm>
            <a:off x="5551641" y="3285418"/>
            <a:ext cx="5674828" cy="1064612"/>
            <a:chOff x="5829380" y="1355404"/>
            <a:chExt cx="5674828" cy="1064612"/>
          </a:xfrm>
        </p:grpSpPr>
        <p:sp>
          <p:nvSpPr>
            <p:cNvPr id="28" name="육각형 27">
              <a:extLst>
                <a:ext uri="{FF2B5EF4-FFF2-40B4-BE49-F238E27FC236}">
                  <a16:creationId xmlns="" xmlns:a16="http://schemas.microsoft.com/office/drawing/2014/main" id="{0B1C7A37-372E-41F0-A81C-08009E4EDC74}"/>
                </a:ext>
              </a:extLst>
            </p:cNvPr>
            <p:cNvSpPr/>
            <p:nvPr/>
          </p:nvSpPr>
          <p:spPr>
            <a:xfrm>
              <a:off x="5829380" y="1355404"/>
              <a:ext cx="1255187" cy="1064612"/>
            </a:xfrm>
            <a:prstGeom prst="hexagon">
              <a:avLst/>
            </a:prstGeom>
            <a:pattFill prst="wdDnDiag">
              <a:fgClr>
                <a:schemeClr val="bg2">
                  <a:lumMod val="75000"/>
                </a:schemeClr>
              </a:fgClr>
              <a:bgClr>
                <a:schemeClr val="tx2">
                  <a:lumMod val="75000"/>
                </a:schemeClr>
              </a:bgClr>
            </a:patt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육각형 28">
              <a:extLst>
                <a:ext uri="{FF2B5EF4-FFF2-40B4-BE49-F238E27FC236}">
                  <a16:creationId xmlns="" xmlns:a16="http://schemas.microsoft.com/office/drawing/2014/main" id="{F28430D0-51A8-4147-A89D-4D895080F506}"/>
                </a:ext>
              </a:extLst>
            </p:cNvPr>
            <p:cNvSpPr/>
            <p:nvPr/>
          </p:nvSpPr>
          <p:spPr>
            <a:xfrm>
              <a:off x="5924904" y="1447794"/>
              <a:ext cx="1078797" cy="894821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197152" y="1605031"/>
              <a:ext cx="4307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HY나무B" pitchFamily="18" charset="-127"/>
                  <a:ea typeface="HY나무B" pitchFamily="18" charset="-127"/>
                </a:rPr>
                <a:t>1951</a:t>
              </a:r>
              <a:r>
                <a:rPr lang="ko-KR" altLang="en-US" dirty="0" smtClean="0">
                  <a:latin typeface="HY나무B" pitchFamily="18" charset="-127"/>
                  <a:ea typeface="HY나무B" pitchFamily="18" charset="-127"/>
                </a:rPr>
                <a:t>년 </a:t>
              </a:r>
              <a:r>
                <a:rPr lang="en-US" altLang="ko-KR" dirty="0" smtClean="0">
                  <a:latin typeface="HY나무B" pitchFamily="18" charset="-127"/>
                  <a:ea typeface="HY나무B" pitchFamily="18" charset="-127"/>
                </a:rPr>
                <a:t>10</a:t>
              </a:r>
              <a:r>
                <a:rPr lang="ko-KR" altLang="en-US" dirty="0" smtClean="0">
                  <a:latin typeface="HY나무B" pitchFamily="18" charset="-127"/>
                  <a:ea typeface="HY나무B" pitchFamily="18" charset="-127"/>
                </a:rPr>
                <a:t>월에 </a:t>
              </a:r>
              <a:r>
                <a:rPr lang="ko-KR" altLang="en-US" dirty="0" err="1" smtClean="0">
                  <a:latin typeface="HY나무B" pitchFamily="18" charset="-127"/>
                  <a:ea typeface="HY나무B" pitchFamily="18" charset="-127"/>
                </a:rPr>
                <a:t>센프란시스코</a:t>
              </a:r>
              <a:r>
                <a:rPr lang="ko-KR" altLang="en-US" dirty="0" smtClean="0">
                  <a:latin typeface="HY나무B" pitchFamily="18" charset="-127"/>
                  <a:ea typeface="HY나무B" pitchFamily="18" charset="-127"/>
                </a:rPr>
                <a:t> 강화조약에 근거하여 일본영역도 표시</a:t>
              </a:r>
              <a:endParaRPr lang="ko-KR" altLang="en-US" dirty="0">
                <a:latin typeface="HY나무B" pitchFamily="18" charset="-127"/>
                <a:ea typeface="HY나무B" pitchFamily="18" charset="-127"/>
              </a:endParaRPr>
            </a:p>
          </p:txBody>
        </p:sp>
        <p:pic>
          <p:nvPicPr>
            <p:cNvPr id="31" name="그림 7">
              <a:extLst>
                <a:ext uri="{FF2B5EF4-FFF2-40B4-BE49-F238E27FC236}">
                  <a16:creationId xmlns="" xmlns:a16="http://schemas.microsoft.com/office/drawing/2014/main" id="{19546F3B-AC5D-49A4-88B3-DA64BBD8B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89941" y="1528050"/>
              <a:ext cx="710859" cy="734308"/>
            </a:xfrm>
            <a:prstGeom prst="rect">
              <a:avLst/>
            </a:prstGeom>
          </p:spPr>
        </p:pic>
      </p:grpSp>
      <p:grpSp>
        <p:nvGrpSpPr>
          <p:cNvPr id="32" name="그룹 31"/>
          <p:cNvGrpSpPr/>
          <p:nvPr/>
        </p:nvGrpSpPr>
        <p:grpSpPr>
          <a:xfrm>
            <a:off x="5562249" y="4726588"/>
            <a:ext cx="5799622" cy="1064612"/>
            <a:chOff x="5829380" y="1355404"/>
            <a:chExt cx="5799622" cy="1064612"/>
          </a:xfrm>
        </p:grpSpPr>
        <p:sp>
          <p:nvSpPr>
            <p:cNvPr id="33" name="육각형 32">
              <a:extLst>
                <a:ext uri="{FF2B5EF4-FFF2-40B4-BE49-F238E27FC236}">
                  <a16:creationId xmlns="" xmlns:a16="http://schemas.microsoft.com/office/drawing/2014/main" id="{0B1C7A37-372E-41F0-A81C-08009E4EDC74}"/>
                </a:ext>
              </a:extLst>
            </p:cNvPr>
            <p:cNvSpPr/>
            <p:nvPr/>
          </p:nvSpPr>
          <p:spPr>
            <a:xfrm>
              <a:off x="5829380" y="1355404"/>
              <a:ext cx="1255187" cy="1064612"/>
            </a:xfrm>
            <a:prstGeom prst="hexagon">
              <a:avLst/>
            </a:prstGeom>
            <a:pattFill prst="wdDnDiag">
              <a:fgClr>
                <a:schemeClr val="bg2">
                  <a:lumMod val="75000"/>
                </a:schemeClr>
              </a:fgClr>
              <a:bgClr>
                <a:schemeClr val="tx2">
                  <a:lumMod val="75000"/>
                </a:schemeClr>
              </a:bgClr>
            </a:patt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육각형 33">
              <a:extLst>
                <a:ext uri="{FF2B5EF4-FFF2-40B4-BE49-F238E27FC236}">
                  <a16:creationId xmlns="" xmlns:a16="http://schemas.microsoft.com/office/drawing/2014/main" id="{F28430D0-51A8-4147-A89D-4D895080F506}"/>
                </a:ext>
              </a:extLst>
            </p:cNvPr>
            <p:cNvSpPr/>
            <p:nvPr/>
          </p:nvSpPr>
          <p:spPr>
            <a:xfrm>
              <a:off x="5924904" y="1447794"/>
              <a:ext cx="1078797" cy="894821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197152" y="1605031"/>
              <a:ext cx="44318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HY나무B" pitchFamily="18" charset="-127"/>
                  <a:ea typeface="HY나무B" pitchFamily="18" charset="-127"/>
                </a:rPr>
                <a:t>이 부분에서 독도가 일본영역경계선 밖에 </a:t>
              </a:r>
              <a:r>
                <a:rPr lang="ko-KR" altLang="en-US" dirty="0" err="1" smtClean="0">
                  <a:latin typeface="HY나무B" pitchFamily="18" charset="-127"/>
                  <a:ea typeface="HY나무B" pitchFamily="18" charset="-127"/>
                </a:rPr>
                <a:t>있는것으로</a:t>
              </a:r>
              <a:r>
                <a:rPr lang="ko-KR" altLang="en-US" dirty="0" smtClean="0">
                  <a:latin typeface="HY나무B" pitchFamily="18" charset="-127"/>
                  <a:ea typeface="HY나무B" pitchFamily="18" charset="-127"/>
                </a:rPr>
                <a:t> 보아 일본의 영역에서 제외</a:t>
              </a:r>
              <a:endParaRPr lang="ko-KR" altLang="en-US" dirty="0">
                <a:latin typeface="HY나무B" pitchFamily="18" charset="-127"/>
                <a:ea typeface="HY나무B" pitchFamily="18" charset="-127"/>
              </a:endParaRPr>
            </a:p>
          </p:txBody>
        </p:sp>
        <p:pic>
          <p:nvPicPr>
            <p:cNvPr id="36" name="그림 7">
              <a:extLst>
                <a:ext uri="{FF2B5EF4-FFF2-40B4-BE49-F238E27FC236}">
                  <a16:creationId xmlns="" xmlns:a16="http://schemas.microsoft.com/office/drawing/2014/main" id="{19546F3B-AC5D-49A4-88B3-DA64BBD8B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89941" y="1528050"/>
              <a:ext cx="710859" cy="734308"/>
            </a:xfrm>
            <a:prstGeom prst="rect">
              <a:avLst/>
            </a:prstGeom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36" y="1627266"/>
            <a:ext cx="4545626" cy="416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872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C2D070D4-650D-47A4-A65A-6DDFD7C50F98}"/>
              </a:ext>
            </a:extLst>
          </p:cNvPr>
          <p:cNvGrpSpPr/>
          <p:nvPr/>
        </p:nvGrpSpPr>
        <p:grpSpPr>
          <a:xfrm>
            <a:off x="0" y="0"/>
            <a:ext cx="7589106" cy="6858000"/>
            <a:chOff x="0" y="0"/>
            <a:chExt cx="7589106" cy="6858000"/>
          </a:xfrm>
        </p:grpSpPr>
        <p:sp>
          <p:nvSpPr>
            <p:cNvPr id="5" name="자유형: 도형 4">
              <a:extLst>
                <a:ext uri="{FF2B5EF4-FFF2-40B4-BE49-F238E27FC236}">
                  <a16:creationId xmlns="" xmlns:a16="http://schemas.microsoft.com/office/drawing/2014/main" id="{7A9B6F14-90A2-4211-8B8E-8A52F2294BED}"/>
                </a:ext>
              </a:extLst>
            </p:cNvPr>
            <p:cNvSpPr/>
            <p:nvPr/>
          </p:nvSpPr>
          <p:spPr>
            <a:xfrm rot="5400000">
              <a:off x="320040" y="-320040"/>
              <a:ext cx="6858000" cy="7498080"/>
            </a:xfrm>
            <a:custGeom>
              <a:avLst/>
              <a:gdLst>
                <a:gd name="connsiteX0" fmla="*/ 0 w 6858000"/>
                <a:gd name="connsiteY0" fmla="*/ 9103360 h 9103360"/>
                <a:gd name="connsiteX1" fmla="*/ 0 w 6858000"/>
                <a:gd name="connsiteY1" fmla="*/ 4630092 h 9103360"/>
                <a:gd name="connsiteX2" fmla="*/ 0 w 6858000"/>
                <a:gd name="connsiteY2" fmla="*/ 2258728 h 9103360"/>
                <a:gd name="connsiteX3" fmla="*/ 0 w 6858000"/>
                <a:gd name="connsiteY3" fmla="*/ 0 h 9103360"/>
                <a:gd name="connsiteX4" fmla="*/ 6858000 w 6858000"/>
                <a:gd name="connsiteY4" fmla="*/ 4473268 h 9103360"/>
                <a:gd name="connsiteX5" fmla="*/ 6858000 w 6858000"/>
                <a:gd name="connsiteY5" fmla="*/ 9103360 h 9103360"/>
                <a:gd name="connsiteX6" fmla="*/ 6819557 w 6858000"/>
                <a:gd name="connsiteY6" fmla="*/ 9078284 h 9103360"/>
                <a:gd name="connsiteX7" fmla="*/ 6844632 w 6858000"/>
                <a:gd name="connsiteY7" fmla="*/ 9103360 h 910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0" h="9103360">
                  <a:moveTo>
                    <a:pt x="0" y="9103360"/>
                  </a:moveTo>
                  <a:lnTo>
                    <a:pt x="0" y="4630092"/>
                  </a:lnTo>
                  <a:lnTo>
                    <a:pt x="0" y="2258728"/>
                  </a:lnTo>
                  <a:lnTo>
                    <a:pt x="0" y="0"/>
                  </a:lnTo>
                  <a:lnTo>
                    <a:pt x="6858000" y="4473268"/>
                  </a:lnTo>
                  <a:lnTo>
                    <a:pt x="6858000" y="9103360"/>
                  </a:lnTo>
                  <a:lnTo>
                    <a:pt x="6819557" y="9078284"/>
                  </a:lnTo>
                  <a:lnTo>
                    <a:pt x="6844632" y="9103360"/>
                  </a:lnTo>
                  <a:close/>
                </a:path>
              </a:pathLst>
            </a:custGeom>
            <a:solidFill>
              <a:srgbClr val="2F6D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2CF52AD-F384-4E3A-9712-DC70F20E5B72}"/>
                </a:ext>
              </a:extLst>
            </p:cNvPr>
            <p:cNvSpPr txBox="1"/>
            <p:nvPr/>
          </p:nvSpPr>
          <p:spPr>
            <a:xfrm>
              <a:off x="307946" y="2506097"/>
              <a:ext cx="20104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b="1">
                  <a:solidFill>
                    <a:schemeClr val="bg1"/>
                  </a:solidFill>
                </a:rPr>
                <a:t>Part </a:t>
              </a:r>
              <a:r>
                <a:rPr lang="en-US" altLang="ko-KR" sz="4400" b="1" smtClean="0">
                  <a:solidFill>
                    <a:schemeClr val="bg1"/>
                  </a:solidFill>
                </a:rPr>
                <a:t>3, </a:t>
              </a:r>
              <a:endParaRPr lang="ko-KR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C9B4D005-349F-4628-A404-2FBD848E99AC}"/>
                </a:ext>
              </a:extLst>
            </p:cNvPr>
            <p:cNvSpPr txBox="1"/>
            <p:nvPr/>
          </p:nvSpPr>
          <p:spPr>
            <a:xfrm>
              <a:off x="307946" y="3578446"/>
              <a:ext cx="72811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역사에도 나와있는 우리땅 독도</a:t>
              </a:r>
              <a:endParaRPr lang="ko-KR" altLang="en-US" sz="4000" b="1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58770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3873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400" b="1" dirty="0" smtClean="0">
                <a:latin typeface="나눔바른고딕" panose="020B0603020101020101" pitchFamily="50" charset="-127"/>
                <a:ea typeface="Malgun Gothic" panose="020B0503020000020004" pitchFamily="34" charset="-127"/>
              </a:rPr>
              <a:t>역사에 기록된 우리땅 독도</a:t>
            </a:r>
            <a:endParaRPr kumimoji="1" lang="ja-JP" altLang="en-US" sz="24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</a:t>
            </a:r>
            <a:r>
              <a:rPr lang="en-US" altLang="ko-KR" sz="1200" dirty="0" smtClean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3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자유형: 도형 23">
            <a:extLst>
              <a:ext uri="{FF2B5EF4-FFF2-40B4-BE49-F238E27FC236}">
                <a16:creationId xmlns="" xmlns:a16="http://schemas.microsoft.com/office/drawing/2014/main" id="{237E3055-B04D-4961-A3D8-D32620982571}"/>
              </a:ext>
            </a:extLst>
          </p:cNvPr>
          <p:cNvSpPr/>
          <p:nvPr/>
        </p:nvSpPr>
        <p:spPr>
          <a:xfrm>
            <a:off x="6694513" y="142880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pic>
        <p:nvPicPr>
          <p:cNvPr id="512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9" y="1288124"/>
            <a:ext cx="7592524" cy="51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hlinkClick r:id="rId4"/>
          </p:cNvPr>
          <p:cNvSpPr txBox="1"/>
          <p:nvPr/>
        </p:nvSpPr>
        <p:spPr>
          <a:xfrm>
            <a:off x="9605361" y="5241033"/>
            <a:ext cx="1834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4"/>
              </a:rPr>
              <a:t>https://www.youtube.com/watch?v=muB4_LNZ2Rk</a:t>
            </a:r>
            <a:endParaRPr lang="ko-KR" altLang="en-US" dirty="0"/>
          </a:p>
        </p:txBody>
      </p:sp>
      <p:sp>
        <p:nvSpPr>
          <p:cNvPr id="39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409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23" y="1710109"/>
            <a:ext cx="2267124" cy="200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80" y="3930358"/>
            <a:ext cx="2224667" cy="214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http://upload.inven.co.kr/upload/2013/11/03/bbs/i48291149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425" y="1710109"/>
            <a:ext cx="2336314" cy="200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.inven.co.kr/upload/2013/11/03/bbs/i216358095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425" y="3928707"/>
            <a:ext cx="2336314" cy="215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982" y="1710109"/>
            <a:ext cx="2374729" cy="2005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사)대한민국독도협회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982" y="3928707"/>
            <a:ext cx="2374729" cy="215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post-phinf.pstatic.net/MjAxNzEwMjVfMTgz/MDAxNTA4ODk2MjY1NDY1.YSM2cR-WJOtZxO-c2EfbImBcJb1ZBt4C8XyIWAGtWwYg.J0rTNWmr2II6zKE46jiI502Iy4Vh_EUZOASd5fIlIyYg.PNG/20171025_105056.png?type=w12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500" y="1710109"/>
            <a:ext cx="2292482" cy="200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post-phinf.pstatic.net/MjAxNzEwMjVfMTIy/MDAxNTA4ODk1NjY3Mjgz.OiwxT2uj5Pmboh3cGyNWiIgXU5d1yCgTdpLzy5YYW38g.DFKj4lJuWn4IYsEcz75PsO2-xXF2Bkqv3pr-msilre4g.JPEG/1.jpg?type=w120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501" y="3930359"/>
            <a:ext cx="2292482" cy="214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3"/>
          <p:cNvSpPr txBox="1"/>
          <p:nvPr/>
        </p:nvSpPr>
        <p:spPr>
          <a:xfrm>
            <a:off x="790363" y="288779"/>
            <a:ext cx="3873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400" b="1" dirty="0">
                <a:latin typeface="나눔바른고딕" panose="020B0603020101020101" pitchFamily="50" charset="-127"/>
                <a:ea typeface="Malgun Gothic" panose="020B0503020000020004" pitchFamily="34" charset="-127"/>
              </a:rPr>
              <a:t>역사에 기록된 우리땅 독도</a:t>
            </a:r>
            <a:endParaRPr kumimoji="1" lang="ja-JP" altLang="en-US" sz="24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12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3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3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47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upload.inven.co.kr/upload/2013/11/03/bbs/i48291149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425" y="1710109"/>
            <a:ext cx="2336314" cy="200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.inven.co.kr/upload/2013/11/03/bbs/i21635809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425" y="3928707"/>
            <a:ext cx="2336314" cy="215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982" y="1710109"/>
            <a:ext cx="2374729" cy="2005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사)대한민국독도협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982" y="3928707"/>
            <a:ext cx="2374729" cy="215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post-phinf.pstatic.net/MjAxNzEwMjVfMTgz/MDAxNTA4ODk2MjY1NDY1.YSM2cR-WJOtZxO-c2EfbImBcJb1ZBt4C8XyIWAGtWwYg.J0rTNWmr2II6zKE46jiI502Iy4Vh_EUZOASd5fIlIyYg.PNG/20171025_105056.png?type=w1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500" y="1710109"/>
            <a:ext cx="2292482" cy="200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post-phinf.pstatic.net/MjAxNzEwMjVfMTIy/MDAxNTA4ODk1NjY3Mjgz.OiwxT2uj5Pmboh3cGyNWiIgXU5d1yCgTdpLzy5YYW38g.DFKj4lJuWn4IYsEcz75PsO2-xXF2Bkqv3pr-msilre4g.JPEG/1.jpg?type=w12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501" y="3930359"/>
            <a:ext cx="2292482" cy="214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3"/>
          <p:cNvSpPr txBox="1"/>
          <p:nvPr/>
        </p:nvSpPr>
        <p:spPr>
          <a:xfrm>
            <a:off x="790363" y="288779"/>
            <a:ext cx="3873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400" b="1" dirty="0">
                <a:latin typeface="나눔바른고딕" panose="020B0603020101020101" pitchFamily="50" charset="-127"/>
                <a:ea typeface="Malgun Gothic" panose="020B0503020000020004" pitchFamily="34" charset="-127"/>
              </a:rPr>
              <a:t>역사에 기록된 우리땅 독도</a:t>
            </a:r>
            <a:endParaRPr kumimoji="1" lang="ja-JP" altLang="en-US" sz="24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12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3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3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21"/>
          <p:cNvGrpSpPr/>
          <p:nvPr/>
        </p:nvGrpSpPr>
        <p:grpSpPr>
          <a:xfrm>
            <a:off x="0" y="0"/>
            <a:ext cx="12192000" cy="7182975"/>
            <a:chOff x="-94069" y="-334811"/>
            <a:chExt cx="10913260" cy="7164685"/>
          </a:xfrm>
          <a:solidFill>
            <a:schemeClr val="tx1">
              <a:lumMod val="50000"/>
              <a:alpha val="97000"/>
            </a:schemeClr>
          </a:solidFill>
        </p:grpSpPr>
        <p:sp>
          <p:nvSpPr>
            <p:cNvPr id="23" name="직사각형 22"/>
            <p:cNvSpPr/>
            <p:nvPr/>
          </p:nvSpPr>
          <p:spPr>
            <a:xfrm>
              <a:off x="-94069" y="-334811"/>
              <a:ext cx="10913260" cy="7164685"/>
            </a:xfrm>
            <a:prstGeom prst="rect">
              <a:avLst/>
            </a:prstGeom>
            <a:solidFill>
              <a:schemeClr val="tx1">
                <a:lumMod val="50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805">
                  <a:latin typeface="휴먼모음T" panose="02030504000101010101" pitchFamily="18" charset="-127"/>
                  <a:ea typeface="휴먼모음T" panose="02030504000101010101" pitchFamily="18" charset="-127"/>
                </a:rPr>
                <a:t> </a:t>
              </a:r>
              <a:endParaRPr lang="ko-KR" altLang="en-US" sz="1805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2828906" y="1891848"/>
              <a:ext cx="7416794" cy="46418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endParaRPr lang="en-US" sz="2406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r>
                <a:rPr lang="en-US" sz="2406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·</a:t>
              </a:r>
              <a:r>
                <a:rPr lang="en-US" altLang="ko-KR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1737</a:t>
              </a:r>
              <a:r>
                <a:rPr lang="ko-KR" altLang="en-US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년 프랑스 지리학자 </a:t>
              </a:r>
              <a:r>
                <a:rPr lang="ko-KR" altLang="en-US" sz="2400" dirty="0" err="1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당빌이</a:t>
              </a:r>
              <a:r>
                <a:rPr lang="ko-KR" altLang="en-US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 그린 조선왕국전도에는 독도</a:t>
              </a:r>
              <a:r>
                <a:rPr lang="en-US" altLang="ko-KR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(</a:t>
              </a:r>
              <a:r>
                <a:rPr lang="ko-KR" altLang="en-US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우산도</a:t>
              </a:r>
              <a:r>
                <a:rPr lang="en-US" altLang="ko-KR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)</a:t>
              </a:r>
              <a:r>
                <a:rPr lang="ko-KR" altLang="en-US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가 조선의 영토로 </a:t>
              </a:r>
              <a:r>
                <a:rPr lang="ko-KR" altLang="en-US" sz="2400" dirty="0" err="1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그려져있음</a:t>
              </a:r>
              <a:endParaRPr lang="ko-KR" altLang="en-US" sz="24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endParaRPr lang="en-US" sz="2406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r>
                <a:rPr lang="en-US" sz="2406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·</a:t>
              </a:r>
              <a:r>
                <a:rPr lang="en-US" altLang="ko-KR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2</a:t>
              </a:r>
              <a:r>
                <a:rPr lang="ko-KR" altLang="en-US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차 세계 대전 이후 체결된 여러 국제 조약과 연합국이 제작한 지도에도 독도가 우리나라의 영토임을 나타내는 내용이 표기되어 있다</a:t>
              </a:r>
              <a:r>
                <a:rPr lang="en-US" altLang="ko-KR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.</a:t>
              </a:r>
              <a:endParaRPr lang="ko-KR" altLang="en-US" sz="24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endParaRPr lang="en-US" altLang="ko-KR" sz="2406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r>
                <a:rPr lang="en-US" sz="2406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·</a:t>
              </a:r>
              <a:r>
                <a:rPr lang="ko-KR" altLang="en-US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독도 주변에 반원을 그려 일본 영토에서 명확히 제외하고 있다</a:t>
              </a:r>
              <a:r>
                <a:rPr lang="en-US" altLang="ko-KR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.</a:t>
              </a:r>
              <a:endParaRPr lang="ko-KR" altLang="en-US" sz="24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r>
                <a:rPr lang="ko-KR" altLang="en-US" sz="2800" dirty="0"/>
                <a:t/>
              </a:r>
              <a:br>
                <a:rPr lang="ko-KR" altLang="en-US" sz="2800" dirty="0"/>
              </a:br>
              <a:endParaRPr lang="ko-KR" altLang="en-US" sz="2800" dirty="0"/>
            </a:p>
            <a:p>
              <a:endParaRPr lang="en-US" sz="2406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>
              <a:off x="3091136" y="1372567"/>
              <a:ext cx="5786478" cy="7674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4400" b="1" dirty="0" smtClean="0">
                  <a:solidFill>
                    <a:schemeClr val="bg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역사지도에 나와있는 독도</a:t>
              </a:r>
              <a:endParaRPr lang="en-US" altLang="ko-KR" sz="44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cxnSp>
        <p:nvCxnSpPr>
          <p:cNvPr id="26" name="직선 연결선 25"/>
          <p:cNvCxnSpPr/>
          <p:nvPr/>
        </p:nvCxnSpPr>
        <p:spPr>
          <a:xfrm rot="5400000">
            <a:off x="836629" y="3971720"/>
            <a:ext cx="4869389" cy="7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727761" y="1644699"/>
            <a:ext cx="2721574" cy="15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rot="5400000">
            <a:off x="-1563295" y="3970924"/>
            <a:ext cx="4869389" cy="7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727761" y="6191951"/>
            <a:ext cx="2721574" cy="15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23" y="1710109"/>
            <a:ext cx="2267124" cy="200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80" y="3930358"/>
            <a:ext cx="2224667" cy="214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72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23" y="1710109"/>
            <a:ext cx="2267124" cy="200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80" y="3930358"/>
            <a:ext cx="2224667" cy="214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982" y="1710109"/>
            <a:ext cx="2374729" cy="2005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사)대한민국독도협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982" y="3928707"/>
            <a:ext cx="2374729" cy="215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post-phinf.pstatic.net/MjAxNzEwMjVfMTgz/MDAxNTA4ODk2MjY1NDY1.YSM2cR-WJOtZxO-c2EfbImBcJb1ZBt4C8XyIWAGtWwYg.J0rTNWmr2II6zKE46jiI502Iy4Vh_EUZOASd5fIlIyYg.PNG/20171025_105056.png?type=w1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500" y="1710109"/>
            <a:ext cx="2292482" cy="200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post-phinf.pstatic.net/MjAxNzEwMjVfMTIy/MDAxNTA4ODk1NjY3Mjgz.OiwxT2uj5Pmboh3cGyNWiIgXU5d1yCgTdpLzy5YYW38g.DFKj4lJuWn4IYsEcz75PsO2-xXF2Bkqv3pr-msilre4g.JPEG/1.jpg?type=w12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501" y="3930359"/>
            <a:ext cx="2292482" cy="214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3"/>
          <p:cNvSpPr txBox="1"/>
          <p:nvPr/>
        </p:nvSpPr>
        <p:spPr>
          <a:xfrm>
            <a:off x="790363" y="288779"/>
            <a:ext cx="3873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400" b="1" dirty="0">
                <a:latin typeface="나눔바른고딕" panose="020B0603020101020101" pitchFamily="50" charset="-127"/>
                <a:ea typeface="Malgun Gothic" panose="020B0503020000020004" pitchFamily="34" charset="-127"/>
              </a:rPr>
              <a:t>역사에 기록된 우리땅 독도</a:t>
            </a:r>
            <a:endParaRPr kumimoji="1" lang="ja-JP" altLang="en-US" sz="24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12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3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3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21"/>
          <p:cNvGrpSpPr/>
          <p:nvPr/>
        </p:nvGrpSpPr>
        <p:grpSpPr>
          <a:xfrm>
            <a:off x="0" y="0"/>
            <a:ext cx="12840884" cy="7056403"/>
            <a:chOff x="20141" y="-1628828"/>
            <a:chExt cx="11265325" cy="7029424"/>
          </a:xfrm>
          <a:solidFill>
            <a:schemeClr val="tx1">
              <a:lumMod val="50000"/>
              <a:alpha val="94000"/>
            </a:schemeClr>
          </a:solidFill>
        </p:grpSpPr>
        <p:sp>
          <p:nvSpPr>
            <p:cNvPr id="23" name="직사각형 22"/>
            <p:cNvSpPr/>
            <p:nvPr/>
          </p:nvSpPr>
          <p:spPr>
            <a:xfrm>
              <a:off x="20141" y="-1628828"/>
              <a:ext cx="10801350" cy="70294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805">
                  <a:latin typeface="휴먼모음T" panose="02030504000101010101" pitchFamily="18" charset="-127"/>
                  <a:ea typeface="휴먼모음T" panose="02030504000101010101" pitchFamily="18" charset="-127"/>
                </a:rPr>
                <a:t> </a:t>
              </a:r>
              <a:endParaRPr lang="ko-KR" altLang="en-US" sz="1805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5498988" y="-463785"/>
              <a:ext cx="5786478" cy="64386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3600" b="1" dirty="0" smtClean="0">
                  <a:solidFill>
                    <a:schemeClr val="bg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일본의 고문헌과 고지도</a:t>
              </a:r>
              <a:endParaRPr lang="en-US" altLang="ko-KR" sz="36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>
              <a:off x="5420815" y="74743"/>
              <a:ext cx="5295384" cy="5155220"/>
            </a:xfrm>
            <a:prstGeom prst="rect">
              <a:avLst/>
            </a:prstGeom>
            <a:solidFill>
              <a:schemeClr val="tx1">
                <a:lumMod val="50000"/>
                <a:alpha val="94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endParaRPr lang="en-US" sz="24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  <a:p>
              <a:r>
                <a:rPr lang="en-US" sz="2400" dirty="0" smtClean="0">
                  <a:solidFill>
                    <a:schemeClr val="bg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·</a:t>
              </a:r>
              <a:r>
                <a:rPr lang="en-US" altLang="ko-KR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1667</a:t>
              </a:r>
              <a:r>
                <a:rPr lang="ko-KR" altLang="en-US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년 일본 </a:t>
              </a:r>
              <a:r>
                <a:rPr lang="ko-KR" altLang="en-US" sz="2400" dirty="0" err="1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관찬</a:t>
              </a:r>
              <a:r>
                <a:rPr lang="ko-KR" altLang="en-US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 고문헌 </a:t>
              </a:r>
              <a:r>
                <a:rPr lang="en-US" altLang="ko-KR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'</a:t>
              </a:r>
              <a:r>
                <a:rPr lang="ko-KR" altLang="en-US" sz="2400" dirty="0" err="1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은주시청합기</a:t>
              </a:r>
              <a:r>
                <a:rPr lang="en-US" altLang="ko-KR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'</a:t>
              </a:r>
              <a:r>
                <a:rPr lang="ko-KR" altLang="en-US" sz="24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에도 울릉도와 </a:t>
              </a:r>
              <a:r>
                <a:rPr lang="ko-KR" altLang="en-US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독도 옆에 </a:t>
              </a:r>
              <a:r>
                <a:rPr lang="en-US" altLang="ko-KR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'</a:t>
              </a:r>
              <a:r>
                <a:rPr lang="ko-KR" altLang="en-US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조선의 것</a:t>
              </a:r>
              <a:r>
                <a:rPr lang="en-US" altLang="ko-KR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' </a:t>
              </a:r>
              <a:r>
                <a:rPr lang="ko-KR" altLang="en-US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이라고 글자를 써넣음</a:t>
              </a:r>
            </a:p>
            <a:p>
              <a:endParaRPr lang="en-US" sz="2406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r>
                <a:rPr lang="en-US" sz="2406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·</a:t>
              </a:r>
              <a:r>
                <a:rPr lang="en-US" altLang="ko-KR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19</a:t>
              </a:r>
              <a:r>
                <a:rPr lang="ko-KR" altLang="en-US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세기 일본 외무성의 </a:t>
              </a:r>
              <a:r>
                <a:rPr lang="en-US" altLang="ko-KR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'</a:t>
              </a:r>
              <a:r>
                <a:rPr lang="ko-KR" altLang="en-US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일본외교문서</a:t>
              </a:r>
              <a:r>
                <a:rPr lang="en-US" altLang="ko-KR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'</a:t>
              </a:r>
              <a:r>
                <a:rPr lang="ko-KR" altLang="en-US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에는</a:t>
              </a:r>
              <a:br>
                <a:rPr lang="ko-KR" altLang="en-US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</a:br>
              <a:r>
                <a:rPr lang="en-US" altLang="ko-KR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"</a:t>
              </a:r>
              <a:r>
                <a:rPr lang="ko-KR" altLang="en-US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울릉도와 독도가 조선부속으로 되어있다</a:t>
              </a:r>
              <a:r>
                <a:rPr lang="en-US" altLang="ko-KR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." </a:t>
              </a:r>
              <a:r>
                <a:rPr lang="ko-KR" altLang="en-US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라는 실증자료가 수록되어 있음</a:t>
              </a:r>
            </a:p>
            <a:p>
              <a:endParaRPr lang="en-US" altLang="ko-KR" sz="2406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r>
                <a:rPr lang="en-US" sz="2406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·</a:t>
              </a:r>
              <a:r>
                <a:rPr lang="en-US" altLang="ko-KR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1877</a:t>
              </a:r>
              <a:r>
                <a:rPr lang="ko-KR" altLang="en-US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년 일본 태정관이 울릉도와 독도를 조선 영토라고 판단하여 </a:t>
              </a:r>
              <a:r>
                <a:rPr lang="ko-KR" altLang="en-US" sz="24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“</a:t>
              </a:r>
              <a:r>
                <a:rPr lang="ko-KR" altLang="en-US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울릉도와 그 외 </a:t>
              </a:r>
              <a:r>
                <a:rPr lang="en-US" altLang="ko-KR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1</a:t>
              </a:r>
              <a:r>
                <a:rPr lang="ko-KR" altLang="en-US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도 독도는 일본과 관계없는 곳”이므로 일본 영토에 포함시키지 말라는 </a:t>
              </a:r>
              <a:r>
                <a:rPr lang="ko-KR" altLang="en-US" sz="2400" dirty="0" err="1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결정을내린</a:t>
              </a:r>
              <a:r>
                <a:rPr lang="ko-KR" altLang="en-US" sz="24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 공문서</a:t>
              </a:r>
              <a:endParaRPr lang="ko-KR" altLang="en-US" sz="24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endParaRPr lang="en-US" altLang="ko-KR" sz="1805" dirty="0">
                <a:solidFill>
                  <a:schemeClr val="bg1"/>
                </a:solidFill>
                <a:latin typeface="궁서체" panose="02030609000101010101" pitchFamily="17" charset="-127"/>
                <a:ea typeface="궁서체" panose="02030609000101010101" pitchFamily="17" charset="-127"/>
              </a:endParaRPr>
            </a:p>
          </p:txBody>
        </p:sp>
      </p:grpSp>
      <p:cxnSp>
        <p:nvCxnSpPr>
          <p:cNvPr id="26" name="직선 연결선 25"/>
          <p:cNvCxnSpPr/>
          <p:nvPr/>
        </p:nvCxnSpPr>
        <p:spPr>
          <a:xfrm rot="5400000">
            <a:off x="3490114" y="3942001"/>
            <a:ext cx="4869389" cy="7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3346077" y="1624204"/>
            <a:ext cx="2721574" cy="15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rot="5400000">
            <a:off x="1055021" y="3941205"/>
            <a:ext cx="4869389" cy="7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3346077" y="6162233"/>
            <a:ext cx="2721574" cy="15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ttp://upload.inven.co.kr/upload/2013/11/03/bbs/i482911490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425" y="1710109"/>
            <a:ext cx="2336314" cy="200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.inven.co.kr/upload/2013/11/03/bbs/i216358095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425" y="3928707"/>
            <a:ext cx="2336314" cy="215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72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23" y="1710109"/>
            <a:ext cx="2267124" cy="200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80" y="3930358"/>
            <a:ext cx="2224667" cy="214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http://upload.inven.co.kr/upload/2013/11/03/bbs/i48291149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425" y="1710109"/>
            <a:ext cx="2336314" cy="200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.inven.co.kr/upload/2013/11/03/bbs/i216358095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425" y="3928707"/>
            <a:ext cx="2336314" cy="215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post-phinf.pstatic.net/MjAxNzEwMjVfMTgz/MDAxNTA4ODk2MjY1NDY1.YSM2cR-WJOtZxO-c2EfbImBcJb1ZBt4C8XyIWAGtWwYg.J0rTNWmr2II6zKE46jiI502Iy4Vh_EUZOASd5fIlIyYg.PNG/20171025_105056.png?type=w1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500" y="1710109"/>
            <a:ext cx="2292482" cy="200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post-phinf.pstatic.net/MjAxNzEwMjVfMTIy/MDAxNTA4ODk1NjY3Mjgz.OiwxT2uj5Pmboh3cGyNWiIgXU5d1yCgTdpLzy5YYW38g.DFKj4lJuWn4IYsEcz75PsO2-xXF2Bkqv3pr-msilre4g.JPEG/1.jpg?type=w12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501" y="3930359"/>
            <a:ext cx="2292482" cy="214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3"/>
          <p:cNvSpPr txBox="1"/>
          <p:nvPr/>
        </p:nvSpPr>
        <p:spPr>
          <a:xfrm>
            <a:off x="790363" y="288779"/>
            <a:ext cx="3873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400" b="1" dirty="0">
                <a:latin typeface="나눔바른고딕" panose="020B0603020101020101" pitchFamily="50" charset="-127"/>
                <a:ea typeface="Malgun Gothic" panose="020B0503020000020004" pitchFamily="34" charset="-127"/>
              </a:rPr>
              <a:t>역사에 기록된 우리땅 독도</a:t>
            </a:r>
            <a:endParaRPr kumimoji="1" lang="ja-JP" altLang="en-US" sz="24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12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3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3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21"/>
          <p:cNvGrpSpPr/>
          <p:nvPr/>
        </p:nvGrpSpPr>
        <p:grpSpPr>
          <a:xfrm>
            <a:off x="0" y="-24638"/>
            <a:ext cx="12192000" cy="7110784"/>
            <a:chOff x="0" y="0"/>
            <a:chExt cx="10801350" cy="6858000"/>
          </a:xfrm>
          <a:solidFill>
            <a:schemeClr val="tx1">
              <a:lumMod val="50000"/>
              <a:alpha val="94000"/>
            </a:schemeClr>
          </a:solidFill>
        </p:grpSpPr>
        <p:sp>
          <p:nvSpPr>
            <p:cNvPr id="23" name="직사각형 22"/>
            <p:cNvSpPr/>
            <p:nvPr/>
          </p:nvSpPr>
          <p:spPr>
            <a:xfrm>
              <a:off x="0" y="0"/>
              <a:ext cx="1080135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805">
                  <a:latin typeface="휴먼모음T" panose="02030504000101010101" pitchFamily="18" charset="-127"/>
                  <a:ea typeface="휴먼모음T" panose="02030504000101010101" pitchFamily="18" charset="-127"/>
                </a:rPr>
                <a:t> </a:t>
              </a:r>
              <a:endParaRPr lang="ko-KR" altLang="en-US" sz="1805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1674249" y="1446708"/>
              <a:ext cx="5786478" cy="7420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4400" b="1" dirty="0" smtClean="0">
                  <a:solidFill>
                    <a:schemeClr val="bg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대일본 강화조약</a:t>
              </a:r>
              <a:endParaRPr lang="en-US" altLang="ko-KR" sz="4400" b="1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>
              <a:off x="169529" y="2188796"/>
              <a:ext cx="5322521" cy="437040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endParaRPr lang="en-US" sz="2406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r>
                <a:rPr lang="en-US" sz="2406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·</a:t>
              </a:r>
              <a:r>
                <a:rPr lang="ko-KR" altLang="en-US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미국은 일본의 맹렬한 로비로 </a:t>
              </a:r>
              <a:r>
                <a:rPr lang="ko-KR" altLang="en-US" sz="24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인해</a:t>
              </a:r>
              <a:endParaRPr lang="en-US" altLang="ko-KR" sz="24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r>
                <a:rPr lang="ko-KR" altLang="en-US" sz="24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 </a:t>
              </a:r>
              <a:r>
                <a:rPr lang="en-US" altLang="ko-KR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'</a:t>
              </a:r>
              <a:r>
                <a:rPr lang="ko-KR" altLang="en-US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대일본강화조약</a:t>
              </a:r>
              <a:r>
                <a:rPr lang="en-US" altLang="ko-KR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'</a:t>
              </a:r>
              <a:r>
                <a:rPr lang="ko-KR" altLang="en-US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에서 독도를 누락함</a:t>
              </a:r>
            </a:p>
            <a:p>
              <a:endParaRPr lang="en-US" sz="2406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r>
                <a:rPr lang="en-US" sz="2406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·</a:t>
              </a:r>
              <a:r>
                <a:rPr lang="en-US" altLang="ko-KR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1950</a:t>
              </a:r>
              <a:r>
                <a:rPr lang="ko-KR" altLang="en-US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년 연합국은 다시 한번</a:t>
              </a:r>
              <a:r>
                <a:rPr lang="en-US" altLang="ko-KR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, </a:t>
              </a:r>
              <a:r>
                <a:rPr lang="ko-KR" altLang="en-US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독도는 일본이 한국에 반환해야 할 영토라고 밝힘</a:t>
              </a:r>
            </a:p>
            <a:p>
              <a:r>
                <a:rPr lang="en-US" altLang="ko-KR" sz="2406" dirty="0" smtClean="0">
                  <a:solidFill>
                    <a:schemeClr val="bg1"/>
                  </a:solidFill>
                  <a:latin typeface="인터파크고딕 B" pitchFamily="2" charset="-127"/>
                  <a:ea typeface="문체부 제목 바탕체" panose="02030609000101010101" pitchFamily="17" charset="-127"/>
                </a:rPr>
                <a:t>        </a:t>
              </a:r>
            </a:p>
            <a:p>
              <a:r>
                <a:rPr lang="en-US" altLang="ko-KR" sz="2406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·</a:t>
              </a:r>
              <a:r>
                <a:rPr lang="ko-KR" altLang="en-US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일본은 </a:t>
              </a:r>
              <a:r>
                <a:rPr lang="en-US" altLang="ko-KR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1905</a:t>
              </a:r>
              <a:r>
                <a:rPr lang="ko-KR" altLang="en-US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년 내각회의에서 독도를 일본영토로 강제편입</a:t>
              </a:r>
              <a:r>
                <a:rPr lang="en-US" altLang="ko-KR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, '</a:t>
              </a:r>
              <a:r>
                <a:rPr lang="ko-KR" altLang="en-US" sz="2400" dirty="0" err="1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다케시마</a:t>
              </a:r>
              <a:r>
                <a:rPr lang="en-US" altLang="ko-KR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'</a:t>
              </a:r>
              <a:r>
                <a:rPr lang="ko-KR" altLang="en-US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로 명명함</a:t>
              </a:r>
            </a:p>
            <a:p>
              <a:endParaRPr lang="en-US" altLang="ko-KR" sz="24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endParaRPr lang="en-US" altLang="ko-KR" sz="2406" dirty="0" smtClean="0">
                <a:solidFill>
                  <a:schemeClr val="bg1"/>
                </a:solidFill>
                <a:latin typeface="인터파크고딕 B" pitchFamily="2" charset="-127"/>
                <a:ea typeface="문체부 제목 바탕체" panose="02030609000101010101" pitchFamily="17" charset="-127"/>
              </a:endParaRPr>
            </a:p>
            <a:p>
              <a:endParaRPr lang="en-US" altLang="ko-KR" sz="2406" dirty="0">
                <a:solidFill>
                  <a:schemeClr val="bg1"/>
                </a:solidFill>
                <a:latin typeface="인터파크고딕 B" pitchFamily="2" charset="-127"/>
                <a:ea typeface="문체부 제목 바탕체" panose="02030609000101010101" pitchFamily="17" charset="-127"/>
              </a:endParaRPr>
            </a:p>
          </p:txBody>
        </p:sp>
      </p:grpSp>
      <p:cxnSp>
        <p:nvCxnSpPr>
          <p:cNvPr id="26" name="직선 연결선 25"/>
          <p:cNvCxnSpPr/>
          <p:nvPr/>
        </p:nvCxnSpPr>
        <p:spPr>
          <a:xfrm rot="5400000">
            <a:off x="6226460" y="3929105"/>
            <a:ext cx="4869389" cy="7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6023808" y="1637254"/>
            <a:ext cx="2721574" cy="15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rot="5400000">
            <a:off x="3732752" y="3928309"/>
            <a:ext cx="4869389" cy="7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6023808" y="6149337"/>
            <a:ext cx="2721574" cy="15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982" y="1710109"/>
            <a:ext cx="2374729" cy="2005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사)대한민국독도협회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982" y="3928707"/>
            <a:ext cx="2374729" cy="215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72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23" y="1710109"/>
            <a:ext cx="2267124" cy="200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80" y="3930358"/>
            <a:ext cx="2224667" cy="214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http://upload.inven.co.kr/upload/2013/11/03/bbs/i48291149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425" y="1710109"/>
            <a:ext cx="2336314" cy="200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.inven.co.kr/upload/2013/11/03/bbs/i216358095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425" y="3928707"/>
            <a:ext cx="2336314" cy="215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982" y="1710109"/>
            <a:ext cx="2374729" cy="2005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사)대한민국독도협회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982" y="3928707"/>
            <a:ext cx="2374729" cy="215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3"/>
          <p:cNvSpPr txBox="1"/>
          <p:nvPr/>
        </p:nvSpPr>
        <p:spPr>
          <a:xfrm>
            <a:off x="790363" y="288779"/>
            <a:ext cx="3584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제목을 입력하세요</a:t>
            </a:r>
            <a:endParaRPr kumimoji="1" lang="ja-JP" altLang="en-US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12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3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3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21"/>
          <p:cNvGrpSpPr/>
          <p:nvPr/>
        </p:nvGrpSpPr>
        <p:grpSpPr>
          <a:xfrm>
            <a:off x="0" y="0"/>
            <a:ext cx="12192000" cy="6945354"/>
            <a:chOff x="-5682" y="22710"/>
            <a:chExt cx="10807032" cy="6858000"/>
          </a:xfrm>
          <a:solidFill>
            <a:schemeClr val="tx1">
              <a:lumMod val="50000"/>
              <a:alpha val="94000"/>
            </a:schemeClr>
          </a:solidFill>
        </p:grpSpPr>
        <p:sp>
          <p:nvSpPr>
            <p:cNvPr id="23" name="직사각형 22"/>
            <p:cNvSpPr/>
            <p:nvPr/>
          </p:nvSpPr>
          <p:spPr>
            <a:xfrm>
              <a:off x="-5682" y="22710"/>
              <a:ext cx="10807032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805">
                  <a:latin typeface="휴먼모음T" panose="02030504000101010101" pitchFamily="18" charset="-127"/>
                  <a:ea typeface="휴먼모음T" panose="02030504000101010101" pitchFamily="18" charset="-127"/>
                </a:rPr>
                <a:t> </a:t>
              </a:r>
              <a:endParaRPr lang="ko-KR" altLang="en-US" sz="1805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3328975" y="1202983"/>
              <a:ext cx="4500520" cy="63820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36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조선 전기에 나온 지리서</a:t>
              </a:r>
              <a:endParaRPr lang="ko-KR" altLang="en-US" sz="36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>
              <a:off x="2933223" y="1830711"/>
              <a:ext cx="4929222" cy="33768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endParaRPr lang="en-US" sz="2406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  <a:p>
              <a:r>
                <a:rPr lang="en-US" sz="2400" dirty="0" smtClean="0">
                  <a:solidFill>
                    <a:schemeClr val="bg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·</a:t>
              </a:r>
              <a:r>
                <a:rPr lang="en-US" altLang="ko-KR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『</a:t>
              </a:r>
              <a:r>
                <a:rPr lang="ko-KR" altLang="en-US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세종실록지리지</a:t>
              </a:r>
              <a:r>
                <a:rPr lang="en-US" altLang="ko-KR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』</a:t>
              </a:r>
              <a:r>
                <a:rPr lang="ko-KR" altLang="en-US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나 </a:t>
              </a:r>
              <a:r>
                <a:rPr lang="en-US" altLang="ko-KR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『</a:t>
              </a:r>
              <a:r>
                <a:rPr lang="ko-KR" altLang="en-US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동국여지승람</a:t>
              </a:r>
              <a:r>
                <a:rPr lang="en-US" altLang="ko-KR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』</a:t>
              </a:r>
              <a:r>
                <a:rPr lang="ko-KR" altLang="en-US" sz="24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에서는 울릉도와 </a:t>
              </a:r>
              <a:r>
                <a:rPr lang="ko-KR" altLang="en-US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독도를 우리 </a:t>
              </a:r>
              <a:r>
                <a:rPr lang="ko-KR" altLang="en-US" sz="24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영토로 기록하고 있다</a:t>
              </a:r>
              <a:r>
                <a:rPr lang="en-US" altLang="ko-KR" sz="24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.</a:t>
              </a:r>
            </a:p>
            <a:p>
              <a:endParaRPr lang="en-US" altLang="ko-KR" sz="2406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  <a:p>
              <a:r>
                <a:rPr lang="en-US" sz="2406" dirty="0" smtClean="0">
                  <a:solidFill>
                    <a:schemeClr val="bg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·</a:t>
              </a:r>
              <a:r>
                <a:rPr lang="en-US" altLang="ko-KR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1877</a:t>
              </a:r>
              <a:r>
                <a:rPr lang="ko-KR" altLang="en-US" sz="24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년에 일본의 국가 최고 기관인 </a:t>
              </a:r>
              <a:r>
                <a:rPr lang="ko-KR" altLang="en-US" sz="2400" b="1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태정관</a:t>
              </a:r>
              <a:r>
                <a:rPr lang="ko-KR" altLang="en-US" sz="24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은 </a:t>
              </a:r>
              <a:r>
                <a:rPr lang="en-US" altLang="ko-KR" sz="2400" b="1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"</a:t>
              </a:r>
              <a:r>
                <a:rPr lang="ko-KR" altLang="en-US" sz="2400" b="1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울릉도와 독도는 일본과 관계없는 것이다</a:t>
              </a:r>
              <a:r>
                <a:rPr lang="en-US" altLang="ko-KR" sz="2400" b="1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.＂</a:t>
              </a:r>
              <a:r>
                <a:rPr lang="ko-KR" altLang="en-US" sz="24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라고 적어놓으며 독도가 </a:t>
              </a:r>
              <a:r>
                <a:rPr lang="ko-KR" altLang="en-US" sz="2400" dirty="0" err="1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조선땅이라는것을</a:t>
              </a:r>
              <a:r>
                <a:rPr lang="ko-KR" altLang="en-US" sz="24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 인정했다</a:t>
              </a:r>
              <a:r>
                <a:rPr lang="en-US" altLang="ko-KR" sz="24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.</a:t>
              </a:r>
              <a:r>
                <a:rPr lang="en-US" altLang="ko-KR" sz="2406" dirty="0" smtClean="0">
                  <a:solidFill>
                    <a:schemeClr val="bg1"/>
                  </a:solidFill>
                  <a:latin typeface="인터파크고딕 B" pitchFamily="2" charset="-127"/>
                  <a:ea typeface="인터파크고딕 B" pitchFamily="2" charset="-127"/>
                </a:rPr>
                <a:t>   </a:t>
              </a:r>
              <a:endParaRPr lang="en-US" altLang="ko-KR" sz="2406" dirty="0">
                <a:solidFill>
                  <a:schemeClr val="bg1"/>
                </a:solidFill>
                <a:latin typeface="인터파크고딕 B" pitchFamily="2" charset="-127"/>
                <a:ea typeface="인터파크고딕 B" pitchFamily="2" charset="-127"/>
              </a:endParaRPr>
            </a:p>
          </p:txBody>
        </p:sp>
      </p:grpSp>
      <p:cxnSp>
        <p:nvCxnSpPr>
          <p:cNvPr id="26" name="직선 연결선 25"/>
          <p:cNvCxnSpPr/>
          <p:nvPr/>
        </p:nvCxnSpPr>
        <p:spPr>
          <a:xfrm rot="5400000">
            <a:off x="8838942" y="3952770"/>
            <a:ext cx="4869389" cy="7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8694906" y="1660918"/>
            <a:ext cx="2721574" cy="15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rot="5400000">
            <a:off x="6404993" y="3951974"/>
            <a:ext cx="4869389" cy="7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8694906" y="6173001"/>
            <a:ext cx="2721574" cy="15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https://post-phinf.pstatic.net/MjAxNzEwMjVfMTgz/MDAxNTA4ODk2MjY1NDY1.YSM2cR-WJOtZxO-c2EfbImBcJb1ZBt4C8XyIWAGtWwYg.J0rTNWmr2II6zKE46jiI502Iy4Vh_EUZOASd5fIlIyYg.PNG/20171025_105056.png?type=w12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500" y="1710109"/>
            <a:ext cx="2292482" cy="200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post-phinf.pstatic.net/MjAxNzEwMjVfMTIy/MDAxNTA4ODk1NjY3Mjgz.OiwxT2uj5Pmboh3cGyNWiIgXU5d1yCgTdpLzy5YYW38g.DFKj4lJuWn4IYsEcz75PsO2-xXF2Bkqv3pr-msilre4g.JPEG/1.jpg?type=w120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501" y="3930359"/>
            <a:ext cx="2292482" cy="214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72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="" xmlns:a16="http://schemas.microsoft.com/office/drawing/2014/main" id="{69486CBF-0862-41E7-BEED-63AF52D9FAC1}"/>
              </a:ext>
            </a:extLst>
          </p:cNvPr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CF9EFFA-B98F-4DB2-B834-A96AF99687E5}"/>
              </a:ext>
            </a:extLst>
          </p:cNvPr>
          <p:cNvSpPr txBox="1"/>
          <p:nvPr/>
        </p:nvSpPr>
        <p:spPr>
          <a:xfrm>
            <a:off x="579120" y="179160"/>
            <a:ext cx="14478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 smtClean="0">
                <a:solidFill>
                  <a:schemeClr val="tx1">
                    <a:lumMod val="75000"/>
                  </a:schemeClr>
                </a:solidFill>
                <a:latin typeface="HY나무L" pitchFamily="18" charset="-127"/>
                <a:ea typeface="HY나무L" pitchFamily="18" charset="-127"/>
              </a:rPr>
              <a:t>목차</a:t>
            </a:r>
            <a:r>
              <a:rPr lang="en-US" altLang="ko-KR" sz="4400" b="1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  <a:endParaRPr lang="ko-KR" altLang="en-US" sz="4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="" xmlns:a16="http://schemas.microsoft.com/office/drawing/2014/main" id="{741F5DBB-CFE6-4C4B-98EB-982152497A0F}"/>
              </a:ext>
            </a:extLst>
          </p:cNvPr>
          <p:cNvGrpSpPr/>
          <p:nvPr/>
        </p:nvGrpSpPr>
        <p:grpSpPr>
          <a:xfrm>
            <a:off x="579120" y="2255521"/>
            <a:ext cx="5612626" cy="667245"/>
            <a:chOff x="579120" y="1588272"/>
            <a:chExt cx="5612626" cy="667245"/>
          </a:xfrm>
        </p:grpSpPr>
        <p:sp>
          <p:nvSpPr>
            <p:cNvPr id="7" name="직사각형 6">
              <a:extLst>
                <a:ext uri="{FF2B5EF4-FFF2-40B4-BE49-F238E27FC236}">
                  <a16:creationId xmlns="" xmlns:a16="http://schemas.microsoft.com/office/drawing/2014/main" id="{A9C9EEDB-483B-470D-99D7-D04CD34E72AA}"/>
                </a:ext>
              </a:extLst>
            </p:cNvPr>
            <p:cNvSpPr/>
            <p:nvPr/>
          </p:nvSpPr>
          <p:spPr>
            <a:xfrm>
              <a:off x="579120" y="1625600"/>
              <a:ext cx="629917" cy="629917"/>
            </a:xfrm>
            <a:prstGeom prst="rect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ko-KR" b="1" dirty="0"/>
                <a:t>01</a:t>
              </a:r>
              <a:endParaRPr kumimoji="1" lang="ko-KR" altLang="en-US" b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87168626-073E-4FB5-A781-C9EF5FF51BD4}"/>
                </a:ext>
              </a:extLst>
            </p:cNvPr>
            <p:cNvSpPr txBox="1"/>
            <p:nvPr/>
          </p:nvSpPr>
          <p:spPr>
            <a:xfrm>
              <a:off x="1544320" y="1588272"/>
              <a:ext cx="46474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 smtClean="0">
                  <a:latin typeface="HY엽서L" pitchFamily="18" charset="-127"/>
                  <a:ea typeface="HY엽서L" pitchFamily="18" charset="-127"/>
                </a:rPr>
                <a:t>독도가 우리땅인 이유</a:t>
              </a:r>
              <a:endParaRPr lang="ko-KR" altLang="en-US" sz="3600" dirty="0">
                <a:latin typeface="HY엽서L" pitchFamily="18" charset="-127"/>
                <a:ea typeface="HY엽서L" pitchFamily="18" charset="-127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="" xmlns:a16="http://schemas.microsoft.com/office/drawing/2014/main" id="{1E2FA596-51EB-44D3-9DD0-3B5BBB77D37A}"/>
              </a:ext>
            </a:extLst>
          </p:cNvPr>
          <p:cNvGrpSpPr/>
          <p:nvPr/>
        </p:nvGrpSpPr>
        <p:grpSpPr>
          <a:xfrm>
            <a:off x="579120" y="4233495"/>
            <a:ext cx="8690392" cy="667245"/>
            <a:chOff x="579120" y="1588272"/>
            <a:chExt cx="8690392" cy="667245"/>
          </a:xfrm>
        </p:grpSpPr>
        <p:sp>
          <p:nvSpPr>
            <p:cNvPr id="11" name="직사각형 10">
              <a:extLst>
                <a:ext uri="{FF2B5EF4-FFF2-40B4-BE49-F238E27FC236}">
                  <a16:creationId xmlns="" xmlns:a16="http://schemas.microsoft.com/office/drawing/2014/main" id="{5C5F0B19-1A80-4532-A3E1-767BEC309568}"/>
                </a:ext>
              </a:extLst>
            </p:cNvPr>
            <p:cNvSpPr/>
            <p:nvPr/>
          </p:nvSpPr>
          <p:spPr>
            <a:xfrm>
              <a:off x="579120" y="1625600"/>
              <a:ext cx="629917" cy="629917"/>
            </a:xfrm>
            <a:prstGeom prst="rect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ko-KR" b="1" dirty="0" smtClean="0"/>
                <a:t>03</a:t>
              </a:r>
              <a:endParaRPr kumimoji="1" lang="ko-KR" altLang="en-US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F041821F-9497-4D02-B246-E20432722A6E}"/>
                </a:ext>
              </a:extLst>
            </p:cNvPr>
            <p:cNvSpPr txBox="1"/>
            <p:nvPr/>
          </p:nvSpPr>
          <p:spPr>
            <a:xfrm>
              <a:off x="1544320" y="1588272"/>
              <a:ext cx="77251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 smtClean="0">
                  <a:latin typeface="HY엽서L" pitchFamily="18" charset="-127"/>
                  <a:ea typeface="HY엽서L" pitchFamily="18" charset="-127"/>
                </a:rPr>
                <a:t>역사에도 기록되어 있는 우리땅 독도</a:t>
              </a:r>
              <a:endParaRPr lang="ko-KR" altLang="en-US" sz="3600" dirty="0">
                <a:latin typeface="HY엽서L" pitchFamily="18" charset="-127"/>
                <a:ea typeface="HY엽서L" pitchFamily="18" charset="-127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="" xmlns:a16="http://schemas.microsoft.com/office/drawing/2014/main" id="{726D1A50-0EA7-441F-BFA1-90D81909C33C}"/>
              </a:ext>
            </a:extLst>
          </p:cNvPr>
          <p:cNvGrpSpPr/>
          <p:nvPr/>
        </p:nvGrpSpPr>
        <p:grpSpPr>
          <a:xfrm>
            <a:off x="579120" y="5261905"/>
            <a:ext cx="4073743" cy="667245"/>
            <a:chOff x="579120" y="1588272"/>
            <a:chExt cx="4073743" cy="667245"/>
          </a:xfrm>
        </p:grpSpPr>
        <p:sp>
          <p:nvSpPr>
            <p:cNvPr id="14" name="직사각형 13">
              <a:extLst>
                <a:ext uri="{FF2B5EF4-FFF2-40B4-BE49-F238E27FC236}">
                  <a16:creationId xmlns="" xmlns:a16="http://schemas.microsoft.com/office/drawing/2014/main" id="{039E546D-3B2F-46C3-96E3-7CF45A77C969}"/>
                </a:ext>
              </a:extLst>
            </p:cNvPr>
            <p:cNvSpPr/>
            <p:nvPr/>
          </p:nvSpPr>
          <p:spPr>
            <a:xfrm>
              <a:off x="579120" y="1625600"/>
              <a:ext cx="629917" cy="629917"/>
            </a:xfrm>
            <a:prstGeom prst="rect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ko-KR" b="1" dirty="0" smtClean="0"/>
                <a:t>04</a:t>
              </a:r>
              <a:endParaRPr kumimoji="1" lang="ko-KR" altLang="en-US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EA172772-B7DD-4D94-A980-AD5C69A2C896}"/>
                </a:ext>
              </a:extLst>
            </p:cNvPr>
            <p:cNvSpPr txBox="1"/>
            <p:nvPr/>
          </p:nvSpPr>
          <p:spPr>
            <a:xfrm>
              <a:off x="1544320" y="1588272"/>
              <a:ext cx="31085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 smtClean="0">
                  <a:latin typeface="HY엽서L" pitchFamily="18" charset="-127"/>
                  <a:ea typeface="HY엽서L" pitchFamily="18" charset="-127"/>
                </a:rPr>
                <a:t>독도의 영웅들</a:t>
              </a:r>
              <a:endParaRPr lang="ko-KR" altLang="en-US" sz="3600" dirty="0">
                <a:latin typeface="HY엽서L" pitchFamily="18" charset="-127"/>
                <a:ea typeface="HY엽서L" pitchFamily="18" charset="-127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="" xmlns:a16="http://schemas.microsoft.com/office/drawing/2014/main" id="{741F5DBB-CFE6-4C4B-98EB-982152497A0F}"/>
              </a:ext>
            </a:extLst>
          </p:cNvPr>
          <p:cNvGrpSpPr/>
          <p:nvPr/>
        </p:nvGrpSpPr>
        <p:grpSpPr>
          <a:xfrm>
            <a:off x="579120" y="3265864"/>
            <a:ext cx="10690939" cy="667245"/>
            <a:chOff x="579120" y="1588272"/>
            <a:chExt cx="10690939" cy="667245"/>
          </a:xfrm>
        </p:grpSpPr>
        <p:sp>
          <p:nvSpPr>
            <p:cNvPr id="17" name="직사각형 16">
              <a:extLst>
                <a:ext uri="{FF2B5EF4-FFF2-40B4-BE49-F238E27FC236}">
                  <a16:creationId xmlns="" xmlns:a16="http://schemas.microsoft.com/office/drawing/2014/main" id="{A9C9EEDB-483B-470D-99D7-D04CD34E72AA}"/>
                </a:ext>
              </a:extLst>
            </p:cNvPr>
            <p:cNvSpPr/>
            <p:nvPr/>
          </p:nvSpPr>
          <p:spPr>
            <a:xfrm>
              <a:off x="579120" y="1625600"/>
              <a:ext cx="629917" cy="629917"/>
            </a:xfrm>
            <a:prstGeom prst="rect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ko-KR" b="1" dirty="0" smtClean="0"/>
                <a:t>02</a:t>
              </a:r>
              <a:endParaRPr kumimoji="1" lang="ko-KR" altLang="en-US" b="1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87168626-073E-4FB5-A781-C9EF5FF51BD4}"/>
                </a:ext>
              </a:extLst>
            </p:cNvPr>
            <p:cNvSpPr txBox="1"/>
            <p:nvPr/>
          </p:nvSpPr>
          <p:spPr>
            <a:xfrm>
              <a:off x="1544320" y="1588272"/>
              <a:ext cx="97257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 smtClean="0">
                  <a:latin typeface="HY엽서L" pitchFamily="18" charset="-127"/>
                  <a:ea typeface="HY엽서L" pitchFamily="18" charset="-127"/>
                </a:rPr>
                <a:t>현재까지 이뤄지고 있는 일본의 어이없는 주장</a:t>
              </a:r>
              <a:endParaRPr lang="ko-KR" altLang="en-US" sz="3600" dirty="0">
                <a:latin typeface="HY엽서L" pitchFamily="18" charset="-127"/>
                <a:ea typeface="HY엽서L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9747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사진가로 살아남기-권오철의 별과 사진 :: 독도, 삼형제굴바위의 밤풍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C2D070D4-650D-47A4-A65A-6DDFD7C50F98}"/>
              </a:ext>
            </a:extLst>
          </p:cNvPr>
          <p:cNvGrpSpPr/>
          <p:nvPr/>
        </p:nvGrpSpPr>
        <p:grpSpPr>
          <a:xfrm>
            <a:off x="0" y="0"/>
            <a:ext cx="7498080" cy="6858000"/>
            <a:chOff x="0" y="0"/>
            <a:chExt cx="7498080" cy="6858000"/>
          </a:xfrm>
        </p:grpSpPr>
        <p:sp>
          <p:nvSpPr>
            <p:cNvPr id="5" name="자유형: 도형 4">
              <a:extLst>
                <a:ext uri="{FF2B5EF4-FFF2-40B4-BE49-F238E27FC236}">
                  <a16:creationId xmlns="" xmlns:a16="http://schemas.microsoft.com/office/drawing/2014/main" id="{7A9B6F14-90A2-4211-8B8E-8A52F2294BED}"/>
                </a:ext>
              </a:extLst>
            </p:cNvPr>
            <p:cNvSpPr/>
            <p:nvPr/>
          </p:nvSpPr>
          <p:spPr>
            <a:xfrm rot="5400000">
              <a:off x="320040" y="-320040"/>
              <a:ext cx="6858000" cy="7498080"/>
            </a:xfrm>
            <a:custGeom>
              <a:avLst/>
              <a:gdLst>
                <a:gd name="connsiteX0" fmla="*/ 0 w 6858000"/>
                <a:gd name="connsiteY0" fmla="*/ 9103360 h 9103360"/>
                <a:gd name="connsiteX1" fmla="*/ 0 w 6858000"/>
                <a:gd name="connsiteY1" fmla="*/ 4630092 h 9103360"/>
                <a:gd name="connsiteX2" fmla="*/ 0 w 6858000"/>
                <a:gd name="connsiteY2" fmla="*/ 2258728 h 9103360"/>
                <a:gd name="connsiteX3" fmla="*/ 0 w 6858000"/>
                <a:gd name="connsiteY3" fmla="*/ 0 h 9103360"/>
                <a:gd name="connsiteX4" fmla="*/ 6858000 w 6858000"/>
                <a:gd name="connsiteY4" fmla="*/ 4473268 h 9103360"/>
                <a:gd name="connsiteX5" fmla="*/ 6858000 w 6858000"/>
                <a:gd name="connsiteY5" fmla="*/ 9103360 h 9103360"/>
                <a:gd name="connsiteX6" fmla="*/ 6819557 w 6858000"/>
                <a:gd name="connsiteY6" fmla="*/ 9078284 h 9103360"/>
                <a:gd name="connsiteX7" fmla="*/ 6844632 w 6858000"/>
                <a:gd name="connsiteY7" fmla="*/ 9103360 h 910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0" h="9103360">
                  <a:moveTo>
                    <a:pt x="0" y="9103360"/>
                  </a:moveTo>
                  <a:lnTo>
                    <a:pt x="0" y="4630092"/>
                  </a:lnTo>
                  <a:lnTo>
                    <a:pt x="0" y="2258728"/>
                  </a:lnTo>
                  <a:lnTo>
                    <a:pt x="0" y="0"/>
                  </a:lnTo>
                  <a:lnTo>
                    <a:pt x="6858000" y="4473268"/>
                  </a:lnTo>
                  <a:lnTo>
                    <a:pt x="6858000" y="9103360"/>
                  </a:lnTo>
                  <a:lnTo>
                    <a:pt x="6819557" y="9078284"/>
                  </a:lnTo>
                  <a:lnTo>
                    <a:pt x="6844632" y="9103360"/>
                  </a:lnTo>
                  <a:close/>
                </a:path>
              </a:pathLst>
            </a:custGeom>
            <a:solidFill>
              <a:srgbClr val="2F6D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2CF52AD-F384-4E3A-9712-DC70F20E5B72}"/>
                </a:ext>
              </a:extLst>
            </p:cNvPr>
            <p:cNvSpPr txBox="1"/>
            <p:nvPr/>
          </p:nvSpPr>
          <p:spPr>
            <a:xfrm>
              <a:off x="307946" y="2506097"/>
              <a:ext cx="20104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</a:rPr>
                <a:t>Part </a:t>
              </a:r>
              <a:r>
                <a:rPr lang="en-US" altLang="ko-KR" sz="4400" b="1" dirty="0" smtClean="0">
                  <a:solidFill>
                    <a:schemeClr val="bg1"/>
                  </a:solidFill>
                </a:rPr>
                <a:t>4, </a:t>
              </a:r>
              <a:endParaRPr lang="ko-KR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C9B4D005-349F-4628-A404-2FBD848E99AC}"/>
                </a:ext>
              </a:extLst>
            </p:cNvPr>
            <p:cNvSpPr txBox="1"/>
            <p:nvPr/>
          </p:nvSpPr>
          <p:spPr>
            <a:xfrm>
              <a:off x="307946" y="3578446"/>
              <a:ext cx="34339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smtClean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독도의 영웅들</a:t>
              </a:r>
              <a:endParaRPr lang="ko-KR" altLang="en-US" sz="4000" dirty="0">
                <a:solidFill>
                  <a:schemeClr val="bg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8330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209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독도의 영웅들</a:t>
            </a:r>
            <a:endParaRPr lang="ko-KR" altLang="en-US" sz="24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</a:t>
            </a:r>
            <a:r>
              <a:rPr lang="en-US" altLang="ko-KR" sz="1200" dirty="0" smtClean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4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자유형: 도형 15">
            <a:extLst>
              <a:ext uri="{FF2B5EF4-FFF2-40B4-BE49-F238E27FC236}">
                <a16:creationId xmlns="" xmlns:a16="http://schemas.microsoft.com/office/drawing/2014/main" id="{449EB0EB-F277-4F35-86DA-3E5D1916569C}"/>
              </a:ext>
            </a:extLst>
          </p:cNvPr>
          <p:cNvSpPr/>
          <p:nvPr/>
        </p:nvSpPr>
        <p:spPr>
          <a:xfrm>
            <a:off x="5794467" y="142880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sp>
        <p:nvSpPr>
          <p:cNvPr id="17" name="자유형: 도형 16">
            <a:extLst>
              <a:ext uri="{FF2B5EF4-FFF2-40B4-BE49-F238E27FC236}">
                <a16:creationId xmlns="" xmlns:a16="http://schemas.microsoft.com/office/drawing/2014/main" id="{F7ACDAB9-86A6-4C18-8218-116531ADB110}"/>
              </a:ext>
            </a:extLst>
          </p:cNvPr>
          <p:cNvSpPr/>
          <p:nvPr/>
        </p:nvSpPr>
        <p:spPr>
          <a:xfrm>
            <a:off x="8763427" y="142880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sp>
        <p:nvSpPr>
          <p:cNvPr id="20" name="양쪽 대괄호 19">
            <a:extLst>
              <a:ext uri="{FF2B5EF4-FFF2-40B4-BE49-F238E27FC236}">
                <a16:creationId xmlns="" xmlns:a16="http://schemas.microsoft.com/office/drawing/2014/main" id="{99605E10-A7F2-4051-A909-BA2E064FC65F}"/>
              </a:ext>
            </a:extLst>
          </p:cNvPr>
          <p:cNvSpPr/>
          <p:nvPr/>
        </p:nvSpPr>
        <p:spPr>
          <a:xfrm>
            <a:off x="1148819" y="1428801"/>
            <a:ext cx="4739522" cy="950984"/>
          </a:xfrm>
          <a:prstGeom prst="bracketPair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HY강M" pitchFamily="18" charset="-127"/>
                <a:ea typeface="HY강M" pitchFamily="18" charset="-127"/>
              </a:rPr>
              <a:t>‘</a:t>
            </a:r>
            <a:r>
              <a:rPr lang="ko-KR" altLang="en-US" sz="3200" dirty="0" smtClean="0">
                <a:latin typeface="HY강M" pitchFamily="18" charset="-127"/>
                <a:ea typeface="HY강M" pitchFamily="18" charset="-127"/>
              </a:rPr>
              <a:t>어민</a:t>
            </a:r>
            <a:r>
              <a:rPr lang="en-US" altLang="ko-KR" sz="3200" dirty="0" smtClean="0">
                <a:latin typeface="HY강M" pitchFamily="18" charset="-127"/>
                <a:ea typeface="HY강M" pitchFamily="18" charset="-127"/>
              </a:rPr>
              <a:t>’ </a:t>
            </a:r>
            <a:r>
              <a:rPr lang="ko-KR" altLang="en-US" sz="3200" dirty="0" smtClean="0">
                <a:latin typeface="HY강M" pitchFamily="18" charset="-127"/>
                <a:ea typeface="HY강M" pitchFamily="18" charset="-127"/>
              </a:rPr>
              <a:t>안용복</a:t>
            </a:r>
            <a:endParaRPr lang="ko-KR" altLang="en-US" sz="3200" dirty="0">
              <a:latin typeface="HY강M" pitchFamily="18" charset="-127"/>
              <a:ea typeface="HY강M" pitchFamily="18" charset="-127"/>
            </a:endParaRPr>
          </a:p>
        </p:txBody>
      </p:sp>
      <p:pic>
        <p:nvPicPr>
          <p:cNvPr id="17410" name="Picture 2" descr="https://post-phinf.pstatic.net/MjAxNzEwMjVfOTIg/MDAxNTA4ODk2MzkxNDEy.5Tw-EFdakvnPf30FB8YBffMML_DArA1jTiY-n2phMfsg.YCpOUsnwXDGEJsmEISlIh5PDomtSErTLyYWC2Ec9uBAg.JPEG/EC015P1584.jpg?type=w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204" y="1518272"/>
            <a:ext cx="4507824" cy="462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円/楕円 7"/>
          <p:cNvSpPr/>
          <p:nvPr/>
        </p:nvSpPr>
        <p:spPr>
          <a:xfrm>
            <a:off x="1166158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148819" y="2825261"/>
            <a:ext cx="47395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·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안용복은 조선의 어부로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숙종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22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년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(1696)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년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봄에 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해산물 채취를 나갔다가 또다시 일본어선들이 울릉도에서 어로 활동을 하고 있는 것을 보고 즉시 그들을 쫓아 내고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울릉도가 조선의 영토임을 항의하기 위하여 재차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돗토리번으로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건너갔다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·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다시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돗토리번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주 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앞에 선 안용복은 울릉도와 독도가 조선땅임을 명확히 하고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일본인들의 계속되는 침범을 근절하여 줄 것을 요구하였던 것이다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.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0218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209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독도의 영웅들</a:t>
            </a:r>
            <a:endParaRPr lang="ko-KR" altLang="en-US" sz="24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</a:t>
            </a:r>
            <a:r>
              <a:rPr lang="en-US" altLang="ko-KR" sz="1200" dirty="0" smtClean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4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자유형: 도형 15">
            <a:extLst>
              <a:ext uri="{FF2B5EF4-FFF2-40B4-BE49-F238E27FC236}">
                <a16:creationId xmlns="" xmlns:a16="http://schemas.microsoft.com/office/drawing/2014/main" id="{449EB0EB-F277-4F35-86DA-3E5D1916569C}"/>
              </a:ext>
            </a:extLst>
          </p:cNvPr>
          <p:cNvSpPr/>
          <p:nvPr/>
        </p:nvSpPr>
        <p:spPr>
          <a:xfrm>
            <a:off x="5794467" y="142880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sp>
        <p:nvSpPr>
          <p:cNvPr id="17" name="자유형: 도형 16">
            <a:extLst>
              <a:ext uri="{FF2B5EF4-FFF2-40B4-BE49-F238E27FC236}">
                <a16:creationId xmlns="" xmlns:a16="http://schemas.microsoft.com/office/drawing/2014/main" id="{F7ACDAB9-86A6-4C18-8218-116531ADB110}"/>
              </a:ext>
            </a:extLst>
          </p:cNvPr>
          <p:cNvSpPr/>
          <p:nvPr/>
        </p:nvSpPr>
        <p:spPr>
          <a:xfrm>
            <a:off x="8763427" y="142880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sp>
        <p:nvSpPr>
          <p:cNvPr id="20" name="양쪽 대괄호 19">
            <a:extLst>
              <a:ext uri="{FF2B5EF4-FFF2-40B4-BE49-F238E27FC236}">
                <a16:creationId xmlns="" xmlns:a16="http://schemas.microsoft.com/office/drawing/2014/main" id="{99605E10-A7F2-4051-A909-BA2E064FC65F}"/>
              </a:ext>
            </a:extLst>
          </p:cNvPr>
          <p:cNvSpPr/>
          <p:nvPr/>
        </p:nvSpPr>
        <p:spPr>
          <a:xfrm>
            <a:off x="1148819" y="1428801"/>
            <a:ext cx="4739522" cy="950984"/>
          </a:xfrm>
          <a:prstGeom prst="bracketPair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3200" b="1" dirty="0" err="1" smtClean="0">
                <a:latin typeface="HY강B" pitchFamily="18" charset="-127"/>
                <a:ea typeface="HY강B" pitchFamily="18" charset="-127"/>
              </a:rPr>
              <a:t>이사부</a:t>
            </a:r>
            <a:endParaRPr lang="ko-KR" altLang="en-US" sz="3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1" name="円/楕円 7"/>
          <p:cNvSpPr/>
          <p:nvPr/>
        </p:nvSpPr>
        <p:spPr>
          <a:xfrm>
            <a:off x="1166158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90911" y="2825261"/>
            <a:ext cx="63491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·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이사부가 우산국을 공격한 해는 </a:t>
            </a:r>
            <a:r>
              <a:rPr lang="ko-KR" altLang="en-US" dirty="0" err="1">
                <a:latin typeface="HY강B" pitchFamily="18" charset="-127"/>
                <a:ea typeface="HY강B" pitchFamily="18" charset="-127"/>
              </a:rPr>
              <a:t>지증왕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12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년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(512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년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이다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/>
            </a:r>
            <a:br>
              <a:rPr lang="ko-KR" altLang="en-US" dirty="0">
                <a:latin typeface="HY강B" pitchFamily="18" charset="-127"/>
                <a:ea typeface="HY강B" pitchFamily="18" charset="-127"/>
              </a:rPr>
            </a:b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fontAlgn="base"/>
            <a:r>
              <a:rPr lang="en-US" altLang="ko-KR" dirty="0">
                <a:latin typeface="HY강B" pitchFamily="18" charset="-127"/>
                <a:ea typeface="HY강B" pitchFamily="18" charset="-127"/>
              </a:rPr>
              <a:t>·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실직 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군주로 </a:t>
            </a:r>
            <a:r>
              <a:rPr lang="ko-KR" altLang="en-US" dirty="0" err="1">
                <a:latin typeface="HY강B" pitchFamily="18" charset="-127"/>
                <a:ea typeface="HY강B" pitchFamily="18" charset="-127"/>
              </a:rPr>
              <a:t>임명된지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7</a:t>
            </a:r>
            <a:r>
              <a:rPr lang="ko-KR" altLang="en-US" dirty="0" err="1">
                <a:latin typeface="HY강B" pitchFamily="18" charset="-127"/>
                <a:ea typeface="HY강B" pitchFamily="18" charset="-127"/>
              </a:rPr>
              <a:t>년후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>
                <a:latin typeface="HY강B" pitchFamily="18" charset="-127"/>
                <a:ea typeface="HY강B" pitchFamily="18" charset="-127"/>
              </a:rPr>
              <a:t>이사부는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>
                <a:latin typeface="HY강B" pitchFamily="18" charset="-127"/>
                <a:ea typeface="HY강B" pitchFamily="18" charset="-127"/>
              </a:rPr>
              <a:t>하슬라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강릉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) 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군주로 임명됨과 동시에 우산국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울릉도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) 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공격에 나서 성공한다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/>
            </a:r>
            <a:br>
              <a:rPr lang="ko-KR" altLang="en-US" dirty="0">
                <a:latin typeface="HY강B" pitchFamily="18" charset="-127"/>
                <a:ea typeface="HY강B" pitchFamily="18" charset="-127"/>
              </a:rPr>
            </a:br>
            <a:r>
              <a:rPr lang="ko-KR" altLang="en-US" dirty="0">
                <a:latin typeface="HY강B" pitchFamily="18" charset="-127"/>
                <a:ea typeface="HY강B" pitchFamily="18" charset="-127"/>
              </a:rPr>
              <a:t/>
            </a:r>
            <a:br>
              <a:rPr lang="ko-KR" altLang="en-US" dirty="0">
                <a:latin typeface="HY강B" pitchFamily="18" charset="-127"/>
                <a:ea typeface="HY강B" pitchFamily="18" charset="-127"/>
              </a:rPr>
            </a:b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18434" name="Picture 2" descr="이사부, 우산국과 가야를 정벌한 신라의 상승 장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831" y="1428801"/>
            <a:ext cx="3855197" cy="491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5879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209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독도의 영웅들</a:t>
            </a:r>
            <a:endParaRPr lang="ko-KR" altLang="en-US" sz="24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</a:t>
            </a:r>
            <a:r>
              <a:rPr lang="en-US" altLang="ko-KR" sz="1200" dirty="0" smtClean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4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자유형: 도형 15">
            <a:extLst>
              <a:ext uri="{FF2B5EF4-FFF2-40B4-BE49-F238E27FC236}">
                <a16:creationId xmlns="" xmlns:a16="http://schemas.microsoft.com/office/drawing/2014/main" id="{449EB0EB-F277-4F35-86DA-3E5D1916569C}"/>
              </a:ext>
            </a:extLst>
          </p:cNvPr>
          <p:cNvSpPr/>
          <p:nvPr/>
        </p:nvSpPr>
        <p:spPr>
          <a:xfrm>
            <a:off x="5794467" y="142880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sp>
        <p:nvSpPr>
          <p:cNvPr id="17" name="자유형: 도형 16">
            <a:extLst>
              <a:ext uri="{FF2B5EF4-FFF2-40B4-BE49-F238E27FC236}">
                <a16:creationId xmlns="" xmlns:a16="http://schemas.microsoft.com/office/drawing/2014/main" id="{F7ACDAB9-86A6-4C18-8218-116531ADB110}"/>
              </a:ext>
            </a:extLst>
          </p:cNvPr>
          <p:cNvSpPr/>
          <p:nvPr/>
        </p:nvSpPr>
        <p:spPr>
          <a:xfrm>
            <a:off x="8763427" y="142880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sp>
        <p:nvSpPr>
          <p:cNvPr id="20" name="양쪽 대괄호 19">
            <a:extLst>
              <a:ext uri="{FF2B5EF4-FFF2-40B4-BE49-F238E27FC236}">
                <a16:creationId xmlns="" xmlns:a16="http://schemas.microsoft.com/office/drawing/2014/main" id="{99605E10-A7F2-4051-A909-BA2E064FC65F}"/>
              </a:ext>
            </a:extLst>
          </p:cNvPr>
          <p:cNvSpPr/>
          <p:nvPr/>
        </p:nvSpPr>
        <p:spPr>
          <a:xfrm>
            <a:off x="1148819" y="1428801"/>
            <a:ext cx="4739522" cy="950984"/>
          </a:xfrm>
          <a:prstGeom prst="bracketPair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이규원</a:t>
            </a:r>
            <a:endParaRPr lang="ko-KR" altLang="en-US" sz="3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1" name="円/楕円 7"/>
          <p:cNvSpPr/>
          <p:nvPr/>
        </p:nvSpPr>
        <p:spPr>
          <a:xfrm>
            <a:off x="1166158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90911" y="2825261"/>
            <a:ext cx="63491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·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이규원은 순조 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33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년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(1833) 3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월 강원도에서 태어나서 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19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세에 무과로 공직에 나선 인물이다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.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  <a:p>
            <a:pPr fontAlgn="base"/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fontAlgn="base"/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·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이규원은 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울릉도 </a:t>
            </a:r>
            <a:r>
              <a:rPr lang="ko-KR" altLang="en-US" dirty="0" err="1">
                <a:latin typeface="HY강B" pitchFamily="18" charset="-127"/>
                <a:ea typeface="HY강B" pitchFamily="18" charset="-127"/>
              </a:rPr>
              <a:t>검찰사로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 임명하여 울릉도의 형편을 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fontAlgn="base"/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조사하는 활동을 하였다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pPr fontAlgn="base"/>
            <a:endParaRPr lang="en-US" altLang="ko-KR" dirty="0">
              <a:latin typeface="HY강B" pitchFamily="18" charset="-127"/>
              <a:ea typeface="HY강B" pitchFamily="18" charset="-127"/>
            </a:endParaRPr>
          </a:p>
          <a:p>
            <a:pPr fontAlgn="base"/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·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이규원은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검찰사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활동을 하면서 일본이 표목을 세우고 벌목활동을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하고있다는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사실을 보고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pPr fontAlgn="base"/>
            <a:endParaRPr lang="en-US" altLang="ko-KR" dirty="0">
              <a:latin typeface="HY강B" pitchFamily="18" charset="-127"/>
              <a:ea typeface="HY강B" pitchFamily="18" charset="-127"/>
            </a:endParaRPr>
          </a:p>
          <a:p>
            <a:pPr fontAlgn="base"/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·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이규원의 활동으로 인해 울릉도에 처음으로 관리정책이 수립하게 되었다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/>
            </a:r>
            <a:br>
              <a:rPr lang="ko-KR" altLang="en-US" dirty="0">
                <a:latin typeface="HY강B" pitchFamily="18" charset="-127"/>
                <a:ea typeface="HY강B" pitchFamily="18" charset="-127"/>
              </a:rPr>
            </a:b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18" name="Picture 2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691" y="1428801"/>
            <a:ext cx="3212194" cy="450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573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209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독도의 영웅들</a:t>
            </a:r>
            <a:endParaRPr lang="ko-KR" altLang="en-US" sz="2400" b="1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</a:t>
            </a:r>
            <a:r>
              <a:rPr lang="en-US" altLang="ko-KR" sz="1200" dirty="0" smtClean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4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자유형: 도형 15">
            <a:extLst>
              <a:ext uri="{FF2B5EF4-FFF2-40B4-BE49-F238E27FC236}">
                <a16:creationId xmlns="" xmlns:a16="http://schemas.microsoft.com/office/drawing/2014/main" id="{449EB0EB-F277-4F35-86DA-3E5D1916569C}"/>
              </a:ext>
            </a:extLst>
          </p:cNvPr>
          <p:cNvSpPr/>
          <p:nvPr/>
        </p:nvSpPr>
        <p:spPr>
          <a:xfrm>
            <a:off x="5794467" y="142880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sp>
        <p:nvSpPr>
          <p:cNvPr id="17" name="자유형: 도형 16">
            <a:extLst>
              <a:ext uri="{FF2B5EF4-FFF2-40B4-BE49-F238E27FC236}">
                <a16:creationId xmlns="" xmlns:a16="http://schemas.microsoft.com/office/drawing/2014/main" id="{F7ACDAB9-86A6-4C18-8218-116531ADB110}"/>
              </a:ext>
            </a:extLst>
          </p:cNvPr>
          <p:cNvSpPr/>
          <p:nvPr/>
        </p:nvSpPr>
        <p:spPr>
          <a:xfrm>
            <a:off x="8763427" y="142880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sp>
        <p:nvSpPr>
          <p:cNvPr id="20" name="양쪽 대괄호 19">
            <a:extLst>
              <a:ext uri="{FF2B5EF4-FFF2-40B4-BE49-F238E27FC236}">
                <a16:creationId xmlns="" xmlns:a16="http://schemas.microsoft.com/office/drawing/2014/main" id="{99605E10-A7F2-4051-A909-BA2E064FC65F}"/>
              </a:ext>
            </a:extLst>
          </p:cNvPr>
          <p:cNvSpPr/>
          <p:nvPr/>
        </p:nvSpPr>
        <p:spPr>
          <a:xfrm>
            <a:off x="1148819" y="1428801"/>
            <a:ext cx="4739522" cy="950984"/>
          </a:xfrm>
          <a:prstGeom prst="bracketPair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홍순칠</a:t>
            </a:r>
            <a:endParaRPr lang="ko-KR" altLang="en-US" sz="3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1" name="円/楕円 7"/>
          <p:cNvSpPr/>
          <p:nvPr/>
        </p:nvSpPr>
        <p:spPr>
          <a:xfrm>
            <a:off x="1166158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90911" y="2825261"/>
            <a:ext cx="6349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·</a:t>
            </a:r>
            <a:r>
              <a:rPr lang="ko-KR" altLang="en-US" dirty="0" err="1">
                <a:latin typeface="HY강B" pitchFamily="18" charset="-127"/>
                <a:ea typeface="HY강B" pitchFamily="18" charset="-127"/>
              </a:rPr>
              <a:t>홍순칠은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 어릴 때 부터 독도가 울릉도의 속도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屬島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라는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fontAlgn="base"/>
            <a:r>
              <a:rPr lang="en-US" altLang="ko-KR" dirty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>
                <a:latin typeface="HY강B" pitchFamily="18" charset="-127"/>
                <a:ea typeface="HY강B" pitchFamily="18" charset="-127"/>
              </a:rPr>
              <a:t>가르침을 받으며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자랐다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fontAlgn="base"/>
            <a:endParaRPr lang="en-US" altLang="ko-KR" dirty="0">
              <a:latin typeface="HY강B" pitchFamily="18" charset="-127"/>
              <a:ea typeface="HY강B" pitchFamily="18" charset="-127"/>
            </a:endParaRPr>
          </a:p>
          <a:p>
            <a:pPr fontAlgn="base"/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·</a:t>
            </a:r>
            <a:r>
              <a:rPr lang="en-US" altLang="ko-KR" dirty="0"/>
              <a:t> 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1952년 7월 말, </a:t>
            </a:r>
            <a:r>
              <a:rPr lang="en-US" altLang="ko-KR" dirty="0" err="1">
                <a:latin typeface="HY강B" pitchFamily="18" charset="-127"/>
                <a:ea typeface="HY강B" pitchFamily="18" charset="-127"/>
              </a:rPr>
              <a:t>울릉도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 err="1">
                <a:latin typeface="HY강B" pitchFamily="18" charset="-127"/>
                <a:ea typeface="HY강B" pitchFamily="18" charset="-127"/>
              </a:rPr>
              <a:t>경찰서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 err="1">
                <a:latin typeface="HY강B" pitchFamily="18" charset="-127"/>
                <a:ea typeface="HY강B" pitchFamily="18" charset="-127"/>
              </a:rPr>
              <a:t>마당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 한 </a:t>
            </a:r>
            <a:r>
              <a:rPr lang="en-US" altLang="ko-KR" dirty="0" err="1">
                <a:latin typeface="HY강B" pitchFamily="18" charset="-127"/>
                <a:ea typeface="HY강B" pitchFamily="18" charset="-127"/>
              </a:rPr>
              <a:t>쪽에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fontAlgn="base"/>
            <a:r>
              <a:rPr lang="en-US" altLang="ko-KR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('</a:t>
            </a:r>
            <a:r>
              <a:rPr lang="en-US" altLang="ko-KR" dirty="0" err="1">
                <a:latin typeface="HY강B" pitchFamily="18" charset="-127"/>
                <a:ea typeface="HY강B" pitchFamily="18" charset="-127"/>
              </a:rPr>
              <a:t>시마네현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 err="1">
                <a:latin typeface="HY강B" pitchFamily="18" charset="-127"/>
                <a:ea typeface="HY강B" pitchFamily="18" charset="-127"/>
              </a:rPr>
              <a:t>오키군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 err="1" smtClean="0">
                <a:latin typeface="HY강B" pitchFamily="18" charset="-127"/>
                <a:ea typeface="HY강B" pitchFamily="18" charset="-127"/>
              </a:rPr>
              <a:t>다케시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마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’) </a:t>
            </a:r>
            <a:r>
              <a:rPr lang="en-US" altLang="ko-KR" dirty="0" err="1">
                <a:latin typeface="HY강B" pitchFamily="18" charset="-127"/>
                <a:ea typeface="HY강B" pitchFamily="18" charset="-127"/>
              </a:rPr>
              <a:t>라고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 쓴 </a:t>
            </a:r>
            <a:r>
              <a:rPr lang="en-US" altLang="ko-KR" dirty="0" err="1">
                <a:latin typeface="HY강B" pitchFamily="18" charset="-127"/>
                <a:ea typeface="HY강B" pitchFamily="18" charset="-127"/>
              </a:rPr>
              <a:t>표목이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 err="1">
                <a:latin typeface="HY강B" pitchFamily="18" charset="-127"/>
                <a:ea typeface="HY강B" pitchFamily="18" charset="-127"/>
              </a:rPr>
              <a:t>놓여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 err="1">
                <a:latin typeface="HY강B" pitchFamily="18" charset="-127"/>
                <a:ea typeface="HY강B" pitchFamily="18" charset="-127"/>
              </a:rPr>
              <a:t>있는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 err="1">
                <a:latin typeface="HY강B" pitchFamily="18" charset="-127"/>
                <a:ea typeface="HY강B" pitchFamily="18" charset="-127"/>
              </a:rPr>
              <a:t>것을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 err="1">
                <a:latin typeface="HY강B" pitchFamily="18" charset="-127"/>
                <a:ea typeface="HY강B" pitchFamily="18" charset="-127"/>
              </a:rPr>
              <a:t>발견하고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, 이 </a:t>
            </a:r>
            <a:r>
              <a:rPr lang="en-US" altLang="ko-KR" dirty="0" err="1">
                <a:latin typeface="HY강B" pitchFamily="18" charset="-127"/>
                <a:ea typeface="HY강B" pitchFamily="18" charset="-127"/>
              </a:rPr>
              <a:t>때부터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 err="1">
                <a:latin typeface="HY강B" pitchFamily="18" charset="-127"/>
                <a:ea typeface="HY강B" pitchFamily="18" charset="-127"/>
              </a:rPr>
              <a:t>독도를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 err="1">
                <a:latin typeface="HY강B" pitchFamily="18" charset="-127"/>
                <a:ea typeface="HY강B" pitchFamily="18" charset="-127"/>
              </a:rPr>
              <a:t>지키기로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 err="1">
                <a:latin typeface="HY강B" pitchFamily="18" charset="-127"/>
                <a:ea typeface="HY강B" pitchFamily="18" charset="-127"/>
              </a:rPr>
              <a:t>결심하였다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.</a:t>
            </a:r>
          </a:p>
          <a:p>
            <a:pPr fontAlgn="base"/>
            <a:endParaRPr lang="ko-KR" altLang="en-US" dirty="0">
              <a:latin typeface="HY강B" pitchFamily="18" charset="-127"/>
              <a:ea typeface="HY강B" pitchFamily="18" charset="-127"/>
            </a:endParaRPr>
          </a:p>
          <a:p>
            <a:pPr fontAlgn="base"/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·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독도 의용수비대로 활동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20482" name="Picture 2" descr="dokdofoundation.or.kr/data/file/15_board/193554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640" y="1428801"/>
            <a:ext cx="3568238" cy="458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982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</a:t>
            </a:r>
            <a:r>
              <a:rPr lang="en-US" altLang="ko-KR" sz="1200" dirty="0" smtClean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4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テキスト ボックス 3"/>
          <p:cNvSpPr txBox="1"/>
          <p:nvPr/>
        </p:nvSpPr>
        <p:spPr>
          <a:xfrm>
            <a:off x="790363" y="28877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질의응답</a:t>
            </a:r>
            <a:endParaRPr lang="ko-KR" altLang="en-US" sz="2400" dirty="0"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226" name="그룹 225"/>
          <p:cNvGrpSpPr/>
          <p:nvPr/>
        </p:nvGrpSpPr>
        <p:grpSpPr>
          <a:xfrm>
            <a:off x="3425825" y="1745391"/>
            <a:ext cx="5340350" cy="4860925"/>
            <a:chOff x="6348413" y="1755775"/>
            <a:chExt cx="5340350" cy="4860925"/>
          </a:xfrm>
        </p:grpSpPr>
        <p:sp>
          <p:nvSpPr>
            <p:cNvPr id="227" name="Group 2">
              <a:extLst>
                <a:ext uri="{FF2B5EF4-FFF2-40B4-BE49-F238E27FC236}">
                  <a16:creationId xmlns="" xmlns:a16="http://schemas.microsoft.com/office/drawing/2014/main" id="{ED0A17A5-FA72-4444-9979-06D5D744FF0A}"/>
                </a:ext>
              </a:extLst>
            </p:cNvPr>
            <p:cNvSpPr/>
            <p:nvPr/>
          </p:nvSpPr>
          <p:spPr>
            <a:xfrm>
              <a:off x="7194550" y="2120900"/>
              <a:ext cx="4494213" cy="4495800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  <a:alpha val="7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endParaRPr>
            </a:p>
          </p:txBody>
        </p:sp>
        <p:grpSp>
          <p:nvGrpSpPr>
            <p:cNvPr id="228" name="Group 6">
              <a:extLst>
                <a:ext uri="{FF2B5EF4-FFF2-40B4-BE49-F238E27FC236}">
                  <a16:creationId xmlns="" xmlns:a16="http://schemas.microsoft.com/office/drawing/2014/main" id="{CE04917D-3743-4E91-8BE1-921E451E5DD8}"/>
                </a:ext>
              </a:extLst>
            </p:cNvPr>
            <p:cNvGrpSpPr/>
            <p:nvPr/>
          </p:nvGrpSpPr>
          <p:grpSpPr>
            <a:xfrm>
              <a:off x="6348413" y="1755775"/>
              <a:ext cx="4440237" cy="3779838"/>
              <a:chOff x="1479" y="2579"/>
              <a:chExt cx="6994" cy="5953"/>
            </a:xfrm>
          </p:grpSpPr>
          <p:grpSp>
            <p:nvGrpSpPr>
              <p:cNvPr id="230" name="Group 3">
                <a:extLst>
                  <a:ext uri="{FF2B5EF4-FFF2-40B4-BE49-F238E27FC236}">
                    <a16:creationId xmlns="" xmlns:a16="http://schemas.microsoft.com/office/drawing/2014/main" id="{E90B7619-6BB0-4A3B-AD7E-0BD805BDA8F3}"/>
                  </a:ext>
                </a:extLst>
              </p:cNvPr>
              <p:cNvGrpSpPr/>
              <p:nvPr/>
            </p:nvGrpSpPr>
            <p:grpSpPr>
              <a:xfrm>
                <a:off x="2339" y="2892"/>
                <a:ext cx="5640" cy="5640"/>
                <a:chOff x="7597226" y="2609850"/>
                <a:chExt cx="3581950" cy="3581950"/>
              </a:xfrm>
            </p:grpSpPr>
            <p:pic>
              <p:nvPicPr>
                <p:cNvPr id="236" name="Group 27">
                  <a:extLst>
                    <a:ext uri="{FF2B5EF4-FFF2-40B4-BE49-F238E27FC236}">
                      <a16:creationId xmlns="" xmlns:a16="http://schemas.microsoft.com/office/drawing/2014/main" id="{1B3F2892-B82A-4E08-9926-D92E815688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email"/>
                <a:srcRect/>
                <a:stretch>
                  <a:fillRect/>
                </a:stretch>
              </p:blipFill>
              <p:spPr>
                <a:xfrm>
                  <a:off x="7677869" y="2685677"/>
                  <a:ext cx="3366000" cy="3366000"/>
                </a:xfrm>
                <a:prstGeom prst="ellipse">
                  <a:avLst/>
                </a:prstGeom>
                <a:ln w="225425">
                  <a:solidFill>
                    <a:schemeClr val="bg1">
                      <a:lumMod val="95000"/>
                    </a:schemeClr>
                  </a:solidFill>
                </a:ln>
              </p:spPr>
            </p:pic>
            <p:sp>
              <p:nvSpPr>
                <p:cNvPr id="237" name="Group 1">
                  <a:extLst>
                    <a:ext uri="{FF2B5EF4-FFF2-40B4-BE49-F238E27FC236}">
                      <a16:creationId xmlns="" xmlns:a16="http://schemas.microsoft.com/office/drawing/2014/main" id="{77902E1D-3AF1-476F-8D76-054BFAB9DF0D}"/>
                    </a:ext>
                  </a:extLst>
                </p:cNvPr>
                <p:cNvSpPr/>
                <p:nvPr/>
              </p:nvSpPr>
              <p:spPr>
                <a:xfrm>
                  <a:off x="7597226" y="2609850"/>
                  <a:ext cx="3581950" cy="3581950"/>
                </a:xfrm>
                <a:prstGeom prst="ellipse">
                  <a:avLst/>
                </a:prstGeom>
                <a:noFill/>
                <a:ln w="952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/>
                  <a:endParaRPr lang="zh-CN" altLang="en-US" strike="noStrike" noProof="1">
                    <a:latin typeface="함초롬돋움" panose="02030504000101010101" pitchFamily="18" charset="-127"/>
                  </a:endParaRPr>
                </a:p>
              </p:txBody>
            </p:sp>
          </p:grpSp>
          <p:sp>
            <p:nvSpPr>
              <p:cNvPr id="231" name="Group 4">
                <a:extLst>
                  <a:ext uri="{FF2B5EF4-FFF2-40B4-BE49-F238E27FC236}">
                    <a16:creationId xmlns="" xmlns:a16="http://schemas.microsoft.com/office/drawing/2014/main" id="{745D57CA-1CEF-4B46-8412-BDBA258FE5C7}"/>
                  </a:ext>
                </a:extLst>
              </p:cNvPr>
              <p:cNvSpPr/>
              <p:nvPr/>
            </p:nvSpPr>
            <p:spPr>
              <a:xfrm>
                <a:off x="7404" y="3558"/>
                <a:ext cx="1069" cy="1110"/>
              </a:xfrm>
              <a:prstGeom prst="ellipse">
                <a:avLst/>
              </a:prstGeom>
              <a:solidFill>
                <a:srgbClr val="D9D9D9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latin typeface="함초롬돋움" panose="02030504000101010101" pitchFamily="18" charset="-127"/>
                </a:endParaRPr>
              </a:p>
            </p:txBody>
          </p:sp>
          <p:sp>
            <p:nvSpPr>
              <p:cNvPr id="232" name="Oval 58">
                <a:extLst>
                  <a:ext uri="{FF2B5EF4-FFF2-40B4-BE49-F238E27FC236}">
                    <a16:creationId xmlns="" xmlns:a16="http://schemas.microsoft.com/office/drawing/2014/main" id="{6DA5063C-039C-45C2-B296-68E8E02DAADF}"/>
                  </a:ext>
                </a:extLst>
              </p:cNvPr>
              <p:cNvSpPr/>
              <p:nvPr/>
            </p:nvSpPr>
            <p:spPr>
              <a:xfrm>
                <a:off x="6543" y="2579"/>
                <a:ext cx="1707" cy="1707"/>
              </a:xfrm>
              <a:prstGeom prst="ellipse">
                <a:avLst/>
              </a:prstGeom>
              <a:solidFill>
                <a:srgbClr val="FFC0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en-US" strike="noStrike" noProof="1">
                  <a:latin typeface="함초롬돋움" panose="02030504000101010101" pitchFamily="18" charset="-127"/>
                </a:endParaRPr>
              </a:p>
            </p:txBody>
          </p:sp>
          <p:sp>
            <p:nvSpPr>
              <p:cNvPr id="233" name="Oval 60">
                <a:extLst>
                  <a:ext uri="{FF2B5EF4-FFF2-40B4-BE49-F238E27FC236}">
                    <a16:creationId xmlns="" xmlns:a16="http://schemas.microsoft.com/office/drawing/2014/main" id="{0BD92E38-9BE7-4B51-93CC-F3BEC18F3ABD}"/>
                  </a:ext>
                </a:extLst>
              </p:cNvPr>
              <p:cNvSpPr/>
              <p:nvPr/>
            </p:nvSpPr>
            <p:spPr>
              <a:xfrm>
                <a:off x="2466" y="6654"/>
                <a:ext cx="1113" cy="1113"/>
              </a:xfrm>
              <a:prstGeom prst="ellipse">
                <a:avLst/>
              </a:pr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en-US" strike="noStrike" noProof="1">
                  <a:latin typeface="함초롬돋움" panose="02030504000101010101" pitchFamily="18" charset="-127"/>
                </a:endParaRPr>
              </a:p>
            </p:txBody>
          </p:sp>
          <p:sp>
            <p:nvSpPr>
              <p:cNvPr id="234" name="Oval 62">
                <a:extLst>
                  <a:ext uri="{FF2B5EF4-FFF2-40B4-BE49-F238E27FC236}">
                    <a16:creationId xmlns="" xmlns:a16="http://schemas.microsoft.com/office/drawing/2014/main" id="{874FFCDE-E0CD-4309-ADCA-9AC19CE4BECF}"/>
                  </a:ext>
                </a:extLst>
              </p:cNvPr>
              <p:cNvSpPr/>
              <p:nvPr/>
            </p:nvSpPr>
            <p:spPr>
              <a:xfrm>
                <a:off x="2182" y="6414"/>
                <a:ext cx="728" cy="728"/>
              </a:xfrm>
              <a:prstGeom prst="ellipse">
                <a:avLst/>
              </a:prstGeom>
              <a:solidFill>
                <a:srgbClr val="D9D9D9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en-US" strike="noStrike" noProof="1">
                  <a:latin typeface="함초롬돋움" panose="02030504000101010101" pitchFamily="18" charset="-127"/>
                </a:endParaRPr>
              </a:p>
            </p:txBody>
          </p:sp>
          <p:sp>
            <p:nvSpPr>
              <p:cNvPr id="235" name="Oval 63">
                <a:extLst>
                  <a:ext uri="{FF2B5EF4-FFF2-40B4-BE49-F238E27FC236}">
                    <a16:creationId xmlns="" xmlns:a16="http://schemas.microsoft.com/office/drawing/2014/main" id="{E3470134-68D2-4AFA-9932-F287F44C78B7}"/>
                  </a:ext>
                </a:extLst>
              </p:cNvPr>
              <p:cNvSpPr/>
              <p:nvPr/>
            </p:nvSpPr>
            <p:spPr>
              <a:xfrm>
                <a:off x="1479" y="7470"/>
                <a:ext cx="728" cy="728"/>
              </a:xfrm>
              <a:prstGeom prst="ellipse">
                <a:avLst/>
              </a:prstGeom>
              <a:solidFill>
                <a:srgbClr val="D9D9D9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en-US" strike="noStrike" noProof="1">
                  <a:latin typeface="함초롬돋움" panose="02030504000101010101" pitchFamily="18" charset="-127"/>
                </a:endParaRPr>
              </a:p>
            </p:txBody>
          </p:sp>
        </p:grpSp>
        <p:pic>
          <p:nvPicPr>
            <p:cNvPr id="229" name="그림 228" descr="Signo De Interrogación Pregunta · Imagen gratis en Pixabay">
              <a:extLst>
                <a:ext uri="{FF2B5EF4-FFF2-40B4-BE49-F238E27FC236}">
                  <a16:creationId xmlns="" xmlns:a16="http://schemas.microsoft.com/office/drawing/2014/main" id="{AABD3107-2949-4FF8-A22A-5B881C395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8101" y="2074371"/>
              <a:ext cx="3428720" cy="3396961"/>
            </a:xfrm>
            <a:prstGeom prst="ellipse">
              <a:avLst/>
            </a:prstGeom>
            <a:ln w="63500" cap="rnd"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5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円/楕円 7"/>
          <p:cNvSpPr/>
          <p:nvPr/>
        </p:nvSpPr>
        <p:spPr>
          <a:xfrm>
            <a:off x="1166158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1757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C5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093304" y="1851991"/>
            <a:ext cx="10005392" cy="3154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2FD0B2F-6FAE-45BB-9F20-D2A6E7C7C2A9}"/>
              </a:ext>
            </a:extLst>
          </p:cNvPr>
          <p:cNvSpPr txBox="1"/>
          <p:nvPr/>
        </p:nvSpPr>
        <p:spPr>
          <a:xfrm>
            <a:off x="4869541" y="3075057"/>
            <a:ext cx="2452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chemeClr val="tx2">
                    <a:lumMod val="50000"/>
                  </a:schemeClr>
                </a:solidFill>
                <a:latin typeface="HY강B" pitchFamily="18" charset="-127"/>
                <a:ea typeface="HY강B" pitchFamily="18" charset="-127"/>
              </a:rPr>
              <a:t>감사합니다</a:t>
            </a:r>
            <a:endParaRPr lang="ko-KR" altLang="en-US" sz="3600" b="1" dirty="0">
              <a:solidFill>
                <a:schemeClr val="tx2">
                  <a:lumMod val="50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9347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brightnessContrast bright="-3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="" xmlns:a16="http://schemas.microsoft.com/office/drawing/2014/main" id="{4EDA84CF-B07B-4B95-B792-90E88B9CA065}"/>
              </a:ext>
            </a:extLst>
          </p:cNvPr>
          <p:cNvGrpSpPr/>
          <p:nvPr/>
        </p:nvGrpSpPr>
        <p:grpSpPr>
          <a:xfrm>
            <a:off x="0" y="0"/>
            <a:ext cx="7498080" cy="6858000"/>
            <a:chOff x="0" y="0"/>
            <a:chExt cx="7498080" cy="6858000"/>
          </a:xfrm>
        </p:grpSpPr>
        <p:sp>
          <p:nvSpPr>
            <p:cNvPr id="5" name="자유형: 도형 4">
              <a:extLst>
                <a:ext uri="{FF2B5EF4-FFF2-40B4-BE49-F238E27FC236}">
                  <a16:creationId xmlns="" xmlns:a16="http://schemas.microsoft.com/office/drawing/2014/main" id="{70225421-8710-48F5-904D-2B3411B1CAFE}"/>
                </a:ext>
              </a:extLst>
            </p:cNvPr>
            <p:cNvSpPr/>
            <p:nvPr/>
          </p:nvSpPr>
          <p:spPr>
            <a:xfrm rot="5400000">
              <a:off x="320040" y="-320040"/>
              <a:ext cx="6858000" cy="7498080"/>
            </a:xfrm>
            <a:custGeom>
              <a:avLst/>
              <a:gdLst>
                <a:gd name="connsiteX0" fmla="*/ 0 w 6858000"/>
                <a:gd name="connsiteY0" fmla="*/ 9103360 h 9103360"/>
                <a:gd name="connsiteX1" fmla="*/ 0 w 6858000"/>
                <a:gd name="connsiteY1" fmla="*/ 4630092 h 9103360"/>
                <a:gd name="connsiteX2" fmla="*/ 0 w 6858000"/>
                <a:gd name="connsiteY2" fmla="*/ 2258728 h 9103360"/>
                <a:gd name="connsiteX3" fmla="*/ 0 w 6858000"/>
                <a:gd name="connsiteY3" fmla="*/ 0 h 9103360"/>
                <a:gd name="connsiteX4" fmla="*/ 6858000 w 6858000"/>
                <a:gd name="connsiteY4" fmla="*/ 4473268 h 9103360"/>
                <a:gd name="connsiteX5" fmla="*/ 6858000 w 6858000"/>
                <a:gd name="connsiteY5" fmla="*/ 9103360 h 9103360"/>
                <a:gd name="connsiteX6" fmla="*/ 6819557 w 6858000"/>
                <a:gd name="connsiteY6" fmla="*/ 9078284 h 9103360"/>
                <a:gd name="connsiteX7" fmla="*/ 6844632 w 6858000"/>
                <a:gd name="connsiteY7" fmla="*/ 9103360 h 910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0" h="9103360">
                  <a:moveTo>
                    <a:pt x="0" y="9103360"/>
                  </a:moveTo>
                  <a:lnTo>
                    <a:pt x="0" y="4630092"/>
                  </a:lnTo>
                  <a:lnTo>
                    <a:pt x="0" y="2258728"/>
                  </a:lnTo>
                  <a:lnTo>
                    <a:pt x="0" y="0"/>
                  </a:lnTo>
                  <a:lnTo>
                    <a:pt x="6858000" y="4473268"/>
                  </a:lnTo>
                  <a:lnTo>
                    <a:pt x="6858000" y="9103360"/>
                  </a:lnTo>
                  <a:lnTo>
                    <a:pt x="6819557" y="9078284"/>
                  </a:lnTo>
                  <a:lnTo>
                    <a:pt x="6844632" y="9103360"/>
                  </a:lnTo>
                  <a:close/>
                </a:path>
              </a:pathLst>
            </a:custGeom>
            <a:solidFill>
              <a:srgbClr val="2F6D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0BE8CD81-1D39-4287-829F-639FDD38091E}"/>
                </a:ext>
              </a:extLst>
            </p:cNvPr>
            <p:cNvSpPr txBox="1"/>
            <p:nvPr/>
          </p:nvSpPr>
          <p:spPr>
            <a:xfrm>
              <a:off x="307946" y="2506097"/>
              <a:ext cx="20104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</a:rPr>
                <a:t>Part 1, </a:t>
              </a:r>
              <a:endParaRPr lang="ko-KR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BA28C922-99CE-40CD-96F7-B00D35BBCF11}"/>
                </a:ext>
              </a:extLst>
            </p:cNvPr>
            <p:cNvSpPr txBox="1"/>
            <p:nvPr/>
          </p:nvSpPr>
          <p:spPr>
            <a:xfrm>
              <a:off x="307946" y="3578446"/>
              <a:ext cx="46474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>
                  <a:solidFill>
                    <a:schemeClr val="bg1"/>
                  </a:solidFill>
                  <a:latin typeface="HY강B" pitchFamily="18" charset="-127"/>
                  <a:ea typeface="HY강B" pitchFamily="18" charset="-127"/>
                </a:rPr>
                <a:t>독도가 우리땅인 이유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90332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독도가 우리땅인 이유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</a:t>
            </a:r>
            <a:r>
              <a:rPr lang="en-US" altLang="ko-KR" sz="1200" dirty="0" smtClean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9" y="1380393"/>
            <a:ext cx="34385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95" y="2630364"/>
            <a:ext cx="10649704" cy="248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131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독도가 우리땅인 이유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1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3" y="1254368"/>
            <a:ext cx="4484206" cy="5017478"/>
          </a:xfrm>
          <a:prstGeom prst="rect">
            <a:avLst/>
          </a:prstGeom>
        </p:spPr>
      </p:pic>
      <p:sp>
        <p:nvSpPr>
          <p:cNvPr id="32" name="육각형 31">
            <a:extLst>
              <a:ext uri="{FF2B5EF4-FFF2-40B4-BE49-F238E27FC236}">
                <a16:creationId xmlns="" xmlns:a16="http://schemas.microsoft.com/office/drawing/2014/main" id="{0B1C7A37-372E-41F0-A81C-08009E4EDC74}"/>
              </a:ext>
            </a:extLst>
          </p:cNvPr>
          <p:cNvSpPr/>
          <p:nvPr/>
        </p:nvSpPr>
        <p:spPr>
          <a:xfrm>
            <a:off x="5829379" y="2555621"/>
            <a:ext cx="1255187" cy="1064612"/>
          </a:xfrm>
          <a:prstGeom prst="hexagon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tx2">
                <a:lumMod val="75000"/>
              </a:schemeClr>
            </a:bgClr>
          </a:patt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육각형 32">
            <a:extLst>
              <a:ext uri="{FF2B5EF4-FFF2-40B4-BE49-F238E27FC236}">
                <a16:creationId xmlns="" xmlns:a16="http://schemas.microsoft.com/office/drawing/2014/main" id="{F28430D0-51A8-4147-A89D-4D895080F506}"/>
              </a:ext>
            </a:extLst>
          </p:cNvPr>
          <p:cNvSpPr/>
          <p:nvPr/>
        </p:nvSpPr>
        <p:spPr>
          <a:xfrm>
            <a:off x="5924903" y="2648011"/>
            <a:ext cx="1078797" cy="894821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7432431" y="2910755"/>
            <a:ext cx="430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1900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년 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10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월 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25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일 고종이 처음으로 제정</a:t>
            </a:r>
            <a:endParaRPr lang="ko-KR" altLang="en-US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37" name="육각형 36">
            <a:extLst>
              <a:ext uri="{FF2B5EF4-FFF2-40B4-BE49-F238E27FC236}">
                <a16:creationId xmlns="" xmlns:a16="http://schemas.microsoft.com/office/drawing/2014/main" id="{0B1C7A37-372E-41F0-A81C-08009E4EDC74}"/>
              </a:ext>
            </a:extLst>
          </p:cNvPr>
          <p:cNvSpPr/>
          <p:nvPr/>
        </p:nvSpPr>
        <p:spPr>
          <a:xfrm>
            <a:off x="5836708" y="3793696"/>
            <a:ext cx="1255187" cy="1064612"/>
          </a:xfrm>
          <a:prstGeom prst="hexagon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tx2">
                <a:lumMod val="75000"/>
              </a:schemeClr>
            </a:bgClr>
          </a:patt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육각형 37">
            <a:extLst>
              <a:ext uri="{FF2B5EF4-FFF2-40B4-BE49-F238E27FC236}">
                <a16:creationId xmlns="" xmlns:a16="http://schemas.microsoft.com/office/drawing/2014/main" id="{F28430D0-51A8-4147-A89D-4D895080F506}"/>
              </a:ext>
            </a:extLst>
          </p:cNvPr>
          <p:cNvSpPr/>
          <p:nvPr/>
        </p:nvSpPr>
        <p:spPr>
          <a:xfrm>
            <a:off x="5932232" y="3886086"/>
            <a:ext cx="1078797" cy="894821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7432431" y="4148830"/>
            <a:ext cx="430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그러나 법령으로 정해진 기념일이 아님</a:t>
            </a:r>
            <a:endParaRPr lang="ko-KR" altLang="en-US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42" name="육각형 41">
            <a:extLst>
              <a:ext uri="{FF2B5EF4-FFF2-40B4-BE49-F238E27FC236}">
                <a16:creationId xmlns="" xmlns:a16="http://schemas.microsoft.com/office/drawing/2014/main" id="{0B1C7A37-372E-41F0-A81C-08009E4EDC74}"/>
              </a:ext>
            </a:extLst>
          </p:cNvPr>
          <p:cNvSpPr/>
          <p:nvPr/>
        </p:nvSpPr>
        <p:spPr>
          <a:xfrm>
            <a:off x="5872597" y="5018202"/>
            <a:ext cx="1255187" cy="1064612"/>
          </a:xfrm>
          <a:prstGeom prst="hexagon">
            <a:avLst/>
          </a:prstGeom>
          <a:pattFill prst="wdDnDiag">
            <a:fgClr>
              <a:schemeClr val="bg2">
                <a:lumMod val="75000"/>
              </a:schemeClr>
            </a:fgClr>
            <a:bgClr>
              <a:schemeClr val="tx2">
                <a:lumMod val="75000"/>
              </a:schemeClr>
            </a:bgClr>
          </a:patt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육각형 42">
            <a:extLst>
              <a:ext uri="{FF2B5EF4-FFF2-40B4-BE49-F238E27FC236}">
                <a16:creationId xmlns="" xmlns:a16="http://schemas.microsoft.com/office/drawing/2014/main" id="{F28430D0-51A8-4147-A89D-4D895080F506}"/>
              </a:ext>
            </a:extLst>
          </p:cNvPr>
          <p:cNvSpPr/>
          <p:nvPr/>
        </p:nvSpPr>
        <p:spPr>
          <a:xfrm>
            <a:off x="5968121" y="5110592"/>
            <a:ext cx="1078797" cy="894821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7432431" y="5365842"/>
            <a:ext cx="430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>
                <a:latin typeface="HY나무B" pitchFamily="18" charset="-127"/>
                <a:ea typeface="HY나무B" pitchFamily="18" charset="-127"/>
              </a:rPr>
              <a:t>대한민국 정부 소유의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국유지로서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pPr fontAlgn="base"/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천연기념물 </a:t>
            </a:r>
            <a:r>
              <a:rPr lang="en-US" altLang="ko-KR" dirty="0">
                <a:latin typeface="HY나무B" pitchFamily="18" charset="-127"/>
                <a:ea typeface="HY나무B" pitchFamily="18" charset="-127"/>
              </a:rPr>
              <a:t>336</a:t>
            </a:r>
            <a:r>
              <a:rPr lang="ko-KR" altLang="en-US" dirty="0">
                <a:latin typeface="HY나무B" pitchFamily="18" charset="-127"/>
                <a:ea typeface="HY나무B" pitchFamily="18" charset="-127"/>
              </a:rPr>
              <a:t>호</a:t>
            </a:r>
          </a:p>
        </p:txBody>
      </p:sp>
      <p:pic>
        <p:nvPicPr>
          <p:cNvPr id="46" name="그림 19">
            <a:extLst>
              <a:ext uri="{FF2B5EF4-FFF2-40B4-BE49-F238E27FC236}">
                <a16:creationId xmlns="" xmlns:a16="http://schemas.microsoft.com/office/drawing/2014/main" id="{AB97AD30-5EA9-477E-8738-2EF8BC9B6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485" y="3915511"/>
            <a:ext cx="792844" cy="765631"/>
          </a:xfrm>
          <a:prstGeom prst="rect">
            <a:avLst/>
          </a:prstGeom>
        </p:spPr>
      </p:pic>
      <p:grpSp>
        <p:nvGrpSpPr>
          <p:cNvPr id="15" name="그룹 14"/>
          <p:cNvGrpSpPr/>
          <p:nvPr/>
        </p:nvGrpSpPr>
        <p:grpSpPr>
          <a:xfrm>
            <a:off x="5829380" y="1355404"/>
            <a:ext cx="5910107" cy="1064612"/>
            <a:chOff x="5829380" y="1355404"/>
            <a:chExt cx="5910107" cy="1064612"/>
          </a:xfrm>
        </p:grpSpPr>
        <p:sp>
          <p:nvSpPr>
            <p:cNvPr id="22" name="육각형 21">
              <a:extLst>
                <a:ext uri="{FF2B5EF4-FFF2-40B4-BE49-F238E27FC236}">
                  <a16:creationId xmlns="" xmlns:a16="http://schemas.microsoft.com/office/drawing/2014/main" id="{0B1C7A37-372E-41F0-A81C-08009E4EDC74}"/>
                </a:ext>
              </a:extLst>
            </p:cNvPr>
            <p:cNvSpPr/>
            <p:nvPr/>
          </p:nvSpPr>
          <p:spPr>
            <a:xfrm>
              <a:off x="5829380" y="1355404"/>
              <a:ext cx="1255187" cy="1064612"/>
            </a:xfrm>
            <a:prstGeom prst="hexagon">
              <a:avLst/>
            </a:prstGeom>
            <a:pattFill prst="wdDnDiag">
              <a:fgClr>
                <a:schemeClr val="bg2">
                  <a:lumMod val="75000"/>
                </a:schemeClr>
              </a:fgClr>
              <a:bgClr>
                <a:schemeClr val="tx2">
                  <a:lumMod val="75000"/>
                </a:schemeClr>
              </a:bgClr>
            </a:patt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육각형 23">
              <a:extLst>
                <a:ext uri="{FF2B5EF4-FFF2-40B4-BE49-F238E27FC236}">
                  <a16:creationId xmlns="" xmlns:a16="http://schemas.microsoft.com/office/drawing/2014/main" id="{F28430D0-51A8-4147-A89D-4D895080F506}"/>
                </a:ext>
              </a:extLst>
            </p:cNvPr>
            <p:cNvSpPr/>
            <p:nvPr/>
          </p:nvSpPr>
          <p:spPr>
            <a:xfrm>
              <a:off x="5924904" y="1447794"/>
              <a:ext cx="1078797" cy="894821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32431" y="1752860"/>
              <a:ext cx="4307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HY나무B" pitchFamily="18" charset="-127"/>
                  <a:ea typeface="HY나무B" pitchFamily="18" charset="-127"/>
                </a:rPr>
                <a:t>매월 </a:t>
              </a:r>
              <a:r>
                <a:rPr lang="en-US" altLang="ko-KR" dirty="0" smtClean="0">
                  <a:latin typeface="HY나무B" pitchFamily="18" charset="-127"/>
                  <a:ea typeface="HY나무B" pitchFamily="18" charset="-127"/>
                </a:rPr>
                <a:t>10</a:t>
              </a:r>
              <a:r>
                <a:rPr lang="ko-KR" altLang="en-US" dirty="0" smtClean="0">
                  <a:latin typeface="HY나무B" pitchFamily="18" charset="-127"/>
                  <a:ea typeface="HY나무B" pitchFamily="18" charset="-127"/>
                </a:rPr>
                <a:t>월 </a:t>
              </a:r>
              <a:r>
                <a:rPr lang="en-US" altLang="ko-KR" dirty="0" smtClean="0">
                  <a:latin typeface="HY나무B" pitchFamily="18" charset="-127"/>
                  <a:ea typeface="HY나무B" pitchFamily="18" charset="-127"/>
                </a:rPr>
                <a:t>25</a:t>
              </a:r>
              <a:r>
                <a:rPr lang="ko-KR" altLang="en-US" dirty="0" smtClean="0">
                  <a:latin typeface="HY나무B" pitchFamily="18" charset="-127"/>
                  <a:ea typeface="HY나무B" pitchFamily="18" charset="-127"/>
                </a:rPr>
                <a:t>일이면 </a:t>
              </a:r>
              <a:r>
                <a:rPr lang="ko-KR" altLang="en-US" dirty="0" err="1" smtClean="0">
                  <a:latin typeface="HY나무B" pitchFamily="18" charset="-127"/>
                  <a:ea typeface="HY나무B" pitchFamily="18" charset="-127"/>
                </a:rPr>
                <a:t>독도의날</a:t>
              </a:r>
              <a:r>
                <a:rPr lang="ko-KR" altLang="en-US" dirty="0" smtClean="0">
                  <a:latin typeface="HY나무B" pitchFamily="18" charset="-127"/>
                  <a:ea typeface="HY나무B" pitchFamily="18" charset="-127"/>
                </a:rPr>
                <a:t> 행사 진행</a:t>
              </a:r>
              <a:endParaRPr lang="ko-KR" altLang="en-US" dirty="0">
                <a:latin typeface="HY나무B" pitchFamily="18" charset="-127"/>
                <a:ea typeface="HY나무B" pitchFamily="18" charset="-127"/>
              </a:endParaRPr>
            </a:p>
          </p:txBody>
        </p:sp>
        <p:pic>
          <p:nvPicPr>
            <p:cNvPr id="47" name="그림 7">
              <a:extLst>
                <a:ext uri="{FF2B5EF4-FFF2-40B4-BE49-F238E27FC236}">
                  <a16:creationId xmlns="" xmlns:a16="http://schemas.microsoft.com/office/drawing/2014/main" id="{19546F3B-AC5D-49A4-88B3-DA64BBD8B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89941" y="1528050"/>
              <a:ext cx="710859" cy="734308"/>
            </a:xfrm>
            <a:prstGeom prst="rect">
              <a:avLst/>
            </a:prstGeom>
          </p:spPr>
        </p:pic>
      </p:grpSp>
      <p:pic>
        <p:nvPicPr>
          <p:cNvPr id="48" name="그림 7">
            <a:extLst>
              <a:ext uri="{FF2B5EF4-FFF2-40B4-BE49-F238E27FC236}">
                <a16:creationId xmlns="" xmlns:a16="http://schemas.microsoft.com/office/drawing/2014/main" id="{19546F3B-AC5D-49A4-88B3-DA64BBD8B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477" y="2728267"/>
            <a:ext cx="710859" cy="734308"/>
          </a:xfrm>
          <a:prstGeom prst="rect">
            <a:avLst/>
          </a:prstGeom>
        </p:spPr>
      </p:pic>
      <p:pic>
        <p:nvPicPr>
          <p:cNvPr id="49" name="그림 7">
            <a:extLst>
              <a:ext uri="{FF2B5EF4-FFF2-40B4-BE49-F238E27FC236}">
                <a16:creationId xmlns="" xmlns:a16="http://schemas.microsoft.com/office/drawing/2014/main" id="{19546F3B-AC5D-49A4-88B3-DA64BBD8B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089" y="5190848"/>
            <a:ext cx="710859" cy="73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852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1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"/>
          <p:cNvSpPr txBox="1"/>
          <p:nvPr/>
        </p:nvSpPr>
        <p:spPr>
          <a:xfrm>
            <a:off x="790363" y="288779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독도가 우리땅인 이유</a:t>
            </a: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46" y="1418492"/>
            <a:ext cx="6555946" cy="52519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4" name="잉크 33"/>
              <p14:cNvContentPartPr/>
              <p14:nvPr/>
            </p14:nvContentPartPr>
            <p14:xfrm>
              <a:off x="8115120" y="2133360"/>
              <a:ext cx="686520" cy="533880"/>
            </p14:xfrm>
          </p:contentPart>
        </mc:Choice>
        <mc:Fallback xmlns="">
          <p:pic>
            <p:nvPicPr>
              <p:cNvPr id="34" name="잉크 3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05760" y="2124000"/>
                <a:ext cx="705240" cy="55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964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1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"/>
          <p:cNvSpPr txBox="1"/>
          <p:nvPr/>
        </p:nvSpPr>
        <p:spPr>
          <a:xfrm>
            <a:off x="790363" y="288779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독도가 우리땅인 이유</a:t>
            </a:r>
          </a:p>
        </p:txBody>
      </p:sp>
      <p:grpSp>
        <p:nvGrpSpPr>
          <p:cNvPr id="15" name="그룹 14"/>
          <p:cNvGrpSpPr/>
          <p:nvPr/>
        </p:nvGrpSpPr>
        <p:grpSpPr>
          <a:xfrm>
            <a:off x="6064659" y="1972793"/>
            <a:ext cx="5674828" cy="1064612"/>
            <a:chOff x="5829380" y="1355404"/>
            <a:chExt cx="5674828" cy="1064612"/>
          </a:xfrm>
        </p:grpSpPr>
        <p:sp>
          <p:nvSpPr>
            <p:cNvPr id="16" name="육각형 15">
              <a:extLst>
                <a:ext uri="{FF2B5EF4-FFF2-40B4-BE49-F238E27FC236}">
                  <a16:creationId xmlns="" xmlns:a16="http://schemas.microsoft.com/office/drawing/2014/main" id="{0B1C7A37-372E-41F0-A81C-08009E4EDC74}"/>
                </a:ext>
              </a:extLst>
            </p:cNvPr>
            <p:cNvSpPr/>
            <p:nvPr/>
          </p:nvSpPr>
          <p:spPr>
            <a:xfrm>
              <a:off x="5829380" y="1355404"/>
              <a:ext cx="1255187" cy="1064612"/>
            </a:xfrm>
            <a:prstGeom prst="hexagon">
              <a:avLst/>
            </a:prstGeom>
            <a:pattFill prst="wdDnDiag">
              <a:fgClr>
                <a:schemeClr val="bg2">
                  <a:lumMod val="75000"/>
                </a:schemeClr>
              </a:fgClr>
              <a:bgClr>
                <a:schemeClr val="tx2">
                  <a:lumMod val="75000"/>
                </a:schemeClr>
              </a:bgClr>
            </a:patt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육각형 16">
              <a:extLst>
                <a:ext uri="{FF2B5EF4-FFF2-40B4-BE49-F238E27FC236}">
                  <a16:creationId xmlns="" xmlns:a16="http://schemas.microsoft.com/office/drawing/2014/main" id="{F28430D0-51A8-4147-A89D-4D895080F506}"/>
                </a:ext>
              </a:extLst>
            </p:cNvPr>
            <p:cNvSpPr/>
            <p:nvPr/>
          </p:nvSpPr>
          <p:spPr>
            <a:xfrm>
              <a:off x="5924904" y="1447794"/>
              <a:ext cx="1078797" cy="894821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97152" y="1710538"/>
              <a:ext cx="4307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HY나무B" pitchFamily="18" charset="-127"/>
                  <a:ea typeface="HY나무B" pitchFamily="18" charset="-127"/>
                </a:rPr>
                <a:t>엄연한 주소가 있는 대한민국 영토</a:t>
              </a:r>
              <a:endParaRPr lang="ko-KR" altLang="en-US" dirty="0">
                <a:latin typeface="HY나무B" pitchFamily="18" charset="-127"/>
                <a:ea typeface="HY나무B" pitchFamily="18" charset="-127"/>
              </a:endParaRPr>
            </a:p>
          </p:txBody>
        </p:sp>
        <p:pic>
          <p:nvPicPr>
            <p:cNvPr id="19" name="그림 7">
              <a:extLst>
                <a:ext uri="{FF2B5EF4-FFF2-40B4-BE49-F238E27FC236}">
                  <a16:creationId xmlns="" xmlns:a16="http://schemas.microsoft.com/office/drawing/2014/main" id="{19546F3B-AC5D-49A4-88B3-DA64BBD8B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89941" y="1528050"/>
              <a:ext cx="710859" cy="734308"/>
            </a:xfrm>
            <a:prstGeom prst="rect">
              <a:avLst/>
            </a:prstGeom>
          </p:spPr>
        </p:pic>
      </p:grpSp>
      <p:grpSp>
        <p:nvGrpSpPr>
          <p:cNvPr id="12" name="그룹 11"/>
          <p:cNvGrpSpPr/>
          <p:nvPr/>
        </p:nvGrpSpPr>
        <p:grpSpPr>
          <a:xfrm>
            <a:off x="1266092" y="1887416"/>
            <a:ext cx="4689231" cy="3950676"/>
            <a:chOff x="1266092" y="1887416"/>
            <a:chExt cx="4689231" cy="3950676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6092" y="1887416"/>
              <a:ext cx="4689231" cy="3950676"/>
            </a:xfrm>
            <a:prstGeom prst="rect">
              <a:avLst/>
            </a:prstGeom>
          </p:spPr>
        </p:pic>
        <p:sp>
          <p:nvSpPr>
            <p:cNvPr id="11" name="직사각형 10"/>
            <p:cNvSpPr/>
            <p:nvPr/>
          </p:nvSpPr>
          <p:spPr>
            <a:xfrm>
              <a:off x="1266092" y="5567689"/>
              <a:ext cx="33528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000" dirty="0">
                  <a:latin typeface="HY강B" pitchFamily="18" charset="-127"/>
                  <a:ea typeface="HY강B" pitchFamily="18" charset="-127"/>
                </a:rPr>
                <a:t>경상북도 울릉군 </a:t>
              </a:r>
              <a:r>
                <a:rPr lang="ko-KR" altLang="en-US" sz="1000" dirty="0" err="1">
                  <a:latin typeface="HY강B" pitchFamily="18" charset="-127"/>
                  <a:ea typeface="HY강B" pitchFamily="18" charset="-127"/>
                </a:rPr>
                <a:t>울릉읍</a:t>
              </a:r>
              <a:r>
                <a:rPr lang="ko-KR" altLang="en-US" sz="1000" dirty="0">
                  <a:latin typeface="HY강B" pitchFamily="18" charset="-127"/>
                  <a:ea typeface="HY강B" pitchFamily="18" charset="-127"/>
                </a:rPr>
                <a:t> 독도리 </a:t>
              </a:r>
              <a:r>
                <a:rPr lang="en-US" altLang="ko-KR" sz="1000" dirty="0">
                  <a:latin typeface="HY강B" pitchFamily="18" charset="-127"/>
                  <a:ea typeface="HY강B" pitchFamily="18" charset="-127"/>
                </a:rPr>
                <a:t>1~96 </a:t>
              </a:r>
              <a:r>
                <a:rPr lang="ko-KR" altLang="en-US" sz="1000" dirty="0">
                  <a:latin typeface="HY강B" pitchFamily="18" charset="-127"/>
                  <a:ea typeface="HY강B" pitchFamily="18" charset="-127"/>
                </a:rPr>
                <a:t>번지</a:t>
              </a: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6064659" y="3190933"/>
            <a:ext cx="5674828" cy="1064612"/>
            <a:chOff x="5829380" y="1355404"/>
            <a:chExt cx="5674828" cy="1064612"/>
          </a:xfrm>
        </p:grpSpPr>
        <p:sp>
          <p:nvSpPr>
            <p:cNvPr id="24" name="육각형 23">
              <a:extLst>
                <a:ext uri="{FF2B5EF4-FFF2-40B4-BE49-F238E27FC236}">
                  <a16:creationId xmlns="" xmlns:a16="http://schemas.microsoft.com/office/drawing/2014/main" id="{0B1C7A37-372E-41F0-A81C-08009E4EDC74}"/>
                </a:ext>
              </a:extLst>
            </p:cNvPr>
            <p:cNvSpPr/>
            <p:nvPr/>
          </p:nvSpPr>
          <p:spPr>
            <a:xfrm>
              <a:off x="5829380" y="1355404"/>
              <a:ext cx="1255187" cy="1064612"/>
            </a:xfrm>
            <a:prstGeom prst="hexagon">
              <a:avLst/>
            </a:prstGeom>
            <a:pattFill prst="wdDnDiag">
              <a:fgClr>
                <a:schemeClr val="bg2">
                  <a:lumMod val="75000"/>
                </a:schemeClr>
              </a:fgClr>
              <a:bgClr>
                <a:schemeClr val="tx2">
                  <a:lumMod val="75000"/>
                </a:schemeClr>
              </a:bgClr>
            </a:patt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육각형 24">
              <a:extLst>
                <a:ext uri="{FF2B5EF4-FFF2-40B4-BE49-F238E27FC236}">
                  <a16:creationId xmlns="" xmlns:a16="http://schemas.microsoft.com/office/drawing/2014/main" id="{F28430D0-51A8-4147-A89D-4D895080F506}"/>
                </a:ext>
              </a:extLst>
            </p:cNvPr>
            <p:cNvSpPr/>
            <p:nvPr/>
          </p:nvSpPr>
          <p:spPr>
            <a:xfrm>
              <a:off x="5924904" y="1447794"/>
              <a:ext cx="1078797" cy="894821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197152" y="1572038"/>
              <a:ext cx="4307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HY나무B" pitchFamily="18" charset="-127"/>
                  <a:ea typeface="HY나무B" pitchFamily="18" charset="-127"/>
                </a:rPr>
                <a:t>심지어 독도에는 유일한 독도주민 </a:t>
              </a:r>
              <a:endParaRPr lang="en-US" altLang="ko-KR" dirty="0" smtClean="0">
                <a:latin typeface="HY나무B" pitchFamily="18" charset="-127"/>
                <a:ea typeface="HY나무B" pitchFamily="18" charset="-127"/>
              </a:endParaRPr>
            </a:p>
            <a:p>
              <a:r>
                <a:rPr lang="ko-KR" altLang="en-US" dirty="0" err="1" smtClean="0">
                  <a:latin typeface="HY나무B" pitchFamily="18" charset="-127"/>
                  <a:ea typeface="HY나무B" pitchFamily="18" charset="-127"/>
                </a:rPr>
                <a:t>故김성도씨</a:t>
              </a:r>
              <a:r>
                <a:rPr lang="ko-KR" altLang="en-US" dirty="0" smtClean="0">
                  <a:latin typeface="HY나무B" pitchFamily="18" charset="-127"/>
                  <a:ea typeface="HY나무B" pitchFamily="18" charset="-127"/>
                </a:rPr>
                <a:t> 부부가 </a:t>
              </a:r>
              <a:r>
                <a:rPr lang="ko-KR" altLang="en-US" dirty="0" err="1" smtClean="0">
                  <a:latin typeface="HY나무B" pitchFamily="18" charset="-127"/>
                  <a:ea typeface="HY나무B" pitchFamily="18" charset="-127"/>
                </a:rPr>
                <a:t>살고있었음</a:t>
              </a:r>
              <a:endParaRPr lang="ko-KR" altLang="en-US" dirty="0">
                <a:latin typeface="HY나무B" pitchFamily="18" charset="-127"/>
                <a:ea typeface="HY나무B" pitchFamily="18" charset="-127"/>
              </a:endParaRPr>
            </a:p>
          </p:txBody>
        </p:sp>
        <p:pic>
          <p:nvPicPr>
            <p:cNvPr id="27" name="그림 7">
              <a:extLst>
                <a:ext uri="{FF2B5EF4-FFF2-40B4-BE49-F238E27FC236}">
                  <a16:creationId xmlns="" xmlns:a16="http://schemas.microsoft.com/office/drawing/2014/main" id="{19546F3B-AC5D-49A4-88B3-DA64BBD8B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89941" y="1528050"/>
              <a:ext cx="710859" cy="734308"/>
            </a:xfrm>
            <a:prstGeom prst="rect">
              <a:avLst/>
            </a:prstGeom>
          </p:spPr>
        </p:pic>
      </p:grpSp>
      <p:grpSp>
        <p:nvGrpSpPr>
          <p:cNvPr id="28" name="그룹 27"/>
          <p:cNvGrpSpPr/>
          <p:nvPr/>
        </p:nvGrpSpPr>
        <p:grpSpPr>
          <a:xfrm>
            <a:off x="6064659" y="4412605"/>
            <a:ext cx="5674828" cy="1139964"/>
            <a:chOff x="5829380" y="1355404"/>
            <a:chExt cx="5674828" cy="1139964"/>
          </a:xfrm>
        </p:grpSpPr>
        <p:sp>
          <p:nvSpPr>
            <p:cNvPr id="29" name="육각형 28">
              <a:extLst>
                <a:ext uri="{FF2B5EF4-FFF2-40B4-BE49-F238E27FC236}">
                  <a16:creationId xmlns="" xmlns:a16="http://schemas.microsoft.com/office/drawing/2014/main" id="{0B1C7A37-372E-41F0-A81C-08009E4EDC74}"/>
                </a:ext>
              </a:extLst>
            </p:cNvPr>
            <p:cNvSpPr/>
            <p:nvPr/>
          </p:nvSpPr>
          <p:spPr>
            <a:xfrm>
              <a:off x="5829380" y="1355404"/>
              <a:ext cx="1255187" cy="1064612"/>
            </a:xfrm>
            <a:prstGeom prst="hexagon">
              <a:avLst/>
            </a:prstGeom>
            <a:pattFill prst="wdDnDiag">
              <a:fgClr>
                <a:schemeClr val="bg2">
                  <a:lumMod val="75000"/>
                </a:schemeClr>
              </a:fgClr>
              <a:bgClr>
                <a:schemeClr val="tx2">
                  <a:lumMod val="75000"/>
                </a:schemeClr>
              </a:bgClr>
            </a:patt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육각형 29">
              <a:extLst>
                <a:ext uri="{FF2B5EF4-FFF2-40B4-BE49-F238E27FC236}">
                  <a16:creationId xmlns="" xmlns:a16="http://schemas.microsoft.com/office/drawing/2014/main" id="{F28430D0-51A8-4147-A89D-4D895080F506}"/>
                </a:ext>
              </a:extLst>
            </p:cNvPr>
            <p:cNvSpPr/>
            <p:nvPr/>
          </p:nvSpPr>
          <p:spPr>
            <a:xfrm>
              <a:off x="5924904" y="1447794"/>
              <a:ext cx="1078797" cy="894821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97152" y="1572038"/>
              <a:ext cx="4307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HY나무B" pitchFamily="18" charset="-127"/>
                  <a:ea typeface="HY나무B" pitchFamily="18" charset="-127"/>
                </a:rPr>
                <a:t>울릉도에서는 날이 좋으면 독도</a:t>
              </a:r>
              <a:endParaRPr lang="en-US" altLang="ko-KR" dirty="0" smtClean="0">
                <a:latin typeface="HY나무B" pitchFamily="18" charset="-127"/>
                <a:ea typeface="HY나무B" pitchFamily="18" charset="-127"/>
              </a:endParaRPr>
            </a:p>
            <a:p>
              <a:r>
                <a:rPr lang="ko-KR" altLang="en-US" dirty="0" err="1" smtClean="0">
                  <a:latin typeface="HY나무B" pitchFamily="18" charset="-127"/>
                  <a:ea typeface="HY나무B" pitchFamily="18" charset="-127"/>
                </a:rPr>
                <a:t>관찰가능하지만</a:t>
              </a:r>
              <a:r>
                <a:rPr lang="ko-KR" altLang="en-US" dirty="0" smtClean="0">
                  <a:latin typeface="HY나무B" pitchFamily="18" charset="-127"/>
                  <a:ea typeface="HY나무B" pitchFamily="18" charset="-127"/>
                </a:rPr>
                <a:t> </a:t>
              </a:r>
              <a:r>
                <a:rPr lang="ko-KR" altLang="en-US" dirty="0" err="1" smtClean="0">
                  <a:latin typeface="HY나무B" pitchFamily="18" charset="-127"/>
                  <a:ea typeface="HY나무B" pitchFamily="18" charset="-127"/>
                </a:rPr>
                <a:t>오키섬에서는</a:t>
              </a:r>
              <a:r>
                <a:rPr lang="ko-KR" altLang="en-US" dirty="0" smtClean="0">
                  <a:latin typeface="HY나무B" pitchFamily="18" charset="-127"/>
                  <a:ea typeface="HY나무B" pitchFamily="18" charset="-127"/>
                </a:rPr>
                <a:t> </a:t>
              </a:r>
              <a:endParaRPr lang="en-US" altLang="ko-KR" dirty="0" smtClean="0">
                <a:latin typeface="HY나무B" pitchFamily="18" charset="-127"/>
                <a:ea typeface="HY나무B" pitchFamily="18" charset="-127"/>
              </a:endParaRPr>
            </a:p>
            <a:p>
              <a:r>
                <a:rPr lang="ko-KR" altLang="en-US" dirty="0" smtClean="0">
                  <a:latin typeface="HY나무B" pitchFamily="18" charset="-127"/>
                  <a:ea typeface="HY나무B" pitchFamily="18" charset="-127"/>
                </a:rPr>
                <a:t>전혀 관찰 안됨</a:t>
              </a:r>
              <a:endParaRPr lang="ko-KR" altLang="en-US" dirty="0">
                <a:latin typeface="HY나무B" pitchFamily="18" charset="-127"/>
                <a:ea typeface="HY나무B" pitchFamily="18" charset="-127"/>
              </a:endParaRPr>
            </a:p>
          </p:txBody>
        </p:sp>
        <p:pic>
          <p:nvPicPr>
            <p:cNvPr id="32" name="그림 7">
              <a:extLst>
                <a:ext uri="{FF2B5EF4-FFF2-40B4-BE49-F238E27FC236}">
                  <a16:creationId xmlns="" xmlns:a16="http://schemas.microsoft.com/office/drawing/2014/main" id="{19546F3B-AC5D-49A4-88B3-DA64BBD8B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89941" y="1528050"/>
              <a:ext cx="710859" cy="7343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454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</a:t>
            </a:r>
            <a:r>
              <a:rPr lang="en-US" altLang="ko-KR" sz="1200" dirty="0" smtClean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"/>
          <p:cNvSpPr txBox="1"/>
          <p:nvPr/>
        </p:nvSpPr>
        <p:spPr>
          <a:xfrm>
            <a:off x="790363" y="288779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독도가 우리땅인 이유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735" y="1786124"/>
            <a:ext cx="8400529" cy="352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854567" y="5400673"/>
            <a:ext cx="6482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HY엽서L" pitchFamily="18" charset="-127"/>
                <a:ea typeface="HY엽서L" pitchFamily="18" charset="-127"/>
              </a:rPr>
              <a:t>&lt;</a:t>
            </a:r>
            <a:r>
              <a:rPr lang="ko-KR" altLang="en-US" sz="2000" b="1" dirty="0" smtClean="0">
                <a:latin typeface="HY엽서L" pitchFamily="18" charset="-127"/>
                <a:ea typeface="HY엽서L" pitchFamily="18" charset="-127"/>
              </a:rPr>
              <a:t>독도 입도 추이</a:t>
            </a:r>
            <a:r>
              <a:rPr lang="en-US" altLang="ko-KR" sz="2000" b="1" dirty="0" smtClean="0">
                <a:latin typeface="HY엽서L" pitchFamily="18" charset="-127"/>
                <a:ea typeface="HY엽서L" pitchFamily="18" charset="-127"/>
              </a:rPr>
              <a:t>&gt;</a:t>
            </a:r>
            <a:endParaRPr lang="ko-KR" altLang="en-US" sz="2000" b="1" dirty="0">
              <a:latin typeface="HY엽서L" pitchFamily="18" charset="-127"/>
              <a:ea typeface="HY엽서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51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1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"/>
          <p:cNvSpPr txBox="1"/>
          <p:nvPr/>
        </p:nvSpPr>
        <p:spPr>
          <a:xfrm>
            <a:off x="790363" y="288779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독도가 우리땅인 이유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735" y="1786124"/>
            <a:ext cx="8400529" cy="352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854567" y="5400673"/>
            <a:ext cx="6482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HY엽서L" pitchFamily="18" charset="-127"/>
                <a:ea typeface="HY엽서L" pitchFamily="18" charset="-127"/>
              </a:rPr>
              <a:t>&lt;</a:t>
            </a:r>
            <a:r>
              <a:rPr lang="ko-KR" altLang="en-US" sz="2000" b="1" dirty="0" smtClean="0">
                <a:latin typeface="HY엽서L" pitchFamily="18" charset="-127"/>
                <a:ea typeface="HY엽서L" pitchFamily="18" charset="-127"/>
              </a:rPr>
              <a:t>독도 입도 추이</a:t>
            </a:r>
            <a:r>
              <a:rPr lang="en-US" altLang="ko-KR" sz="2000" b="1" dirty="0" smtClean="0">
                <a:latin typeface="HY엽서L" pitchFamily="18" charset="-127"/>
                <a:ea typeface="HY엽서L" pitchFamily="18" charset="-127"/>
              </a:rPr>
              <a:t>&gt;</a:t>
            </a:r>
            <a:endParaRPr lang="ko-KR" altLang="en-US" sz="2000" b="1" dirty="0"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="" xmlns:a16="http://schemas.microsoft.com/office/drawing/2014/main" id="{F1C1C29B-D6D4-44E4-BC53-920ED6A86A02}"/>
              </a:ext>
            </a:extLst>
          </p:cNvPr>
          <p:cNvSpPr/>
          <p:nvPr/>
        </p:nvSpPr>
        <p:spPr>
          <a:xfrm>
            <a:off x="-3" y="1644259"/>
            <a:ext cx="12192000" cy="3813471"/>
          </a:xfrm>
          <a:prstGeom prst="rect">
            <a:avLst/>
          </a:prstGeom>
          <a:solidFill>
            <a:schemeClr val="tx1">
              <a:lumMod val="5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latin typeface="HY강M" pitchFamily="18" charset="-127"/>
                <a:ea typeface="HY강M" pitchFamily="18" charset="-127"/>
              </a:rPr>
              <a:t>◎</a:t>
            </a:r>
            <a:r>
              <a:rPr lang="ko-KR" altLang="en-US" sz="2800" b="1" dirty="0" smtClean="0">
                <a:latin typeface="HY강M" pitchFamily="18" charset="-127"/>
                <a:ea typeface="HY강M" pitchFamily="18" charset="-127"/>
              </a:rPr>
              <a:t>독도 방문객은 </a:t>
            </a:r>
            <a:r>
              <a:rPr lang="en-US" altLang="ko-KR" sz="2800" b="1" dirty="0" smtClean="0">
                <a:latin typeface="HY강M" pitchFamily="18" charset="-127"/>
                <a:ea typeface="HY강M" pitchFamily="18" charset="-127"/>
              </a:rPr>
              <a:t>2005</a:t>
            </a:r>
            <a:r>
              <a:rPr lang="ko-KR" altLang="en-US" sz="2800" b="1" dirty="0" smtClean="0">
                <a:latin typeface="HY강M" pitchFamily="18" charset="-127"/>
                <a:ea typeface="HY강M" pitchFamily="18" charset="-127"/>
              </a:rPr>
              <a:t>년 </a:t>
            </a:r>
            <a:r>
              <a:rPr lang="ko-KR" altLang="en-US" sz="2800" b="1" dirty="0" err="1" smtClean="0">
                <a:latin typeface="HY강M" pitchFamily="18" charset="-127"/>
                <a:ea typeface="HY강M" pitchFamily="18" charset="-127"/>
              </a:rPr>
              <a:t>동도에</a:t>
            </a:r>
            <a:r>
              <a:rPr lang="ko-KR" altLang="en-US" sz="2800" b="1" dirty="0" smtClean="0">
                <a:latin typeface="HY강M" pitchFamily="18" charset="-127"/>
                <a:ea typeface="HY강M" pitchFamily="18" charset="-127"/>
              </a:rPr>
              <a:t> 대한 </a:t>
            </a:r>
            <a:r>
              <a:rPr lang="ko-KR" altLang="en-US" sz="2800" b="1" dirty="0" err="1" smtClean="0">
                <a:latin typeface="HY강M" pitchFamily="18" charset="-127"/>
                <a:ea typeface="HY강M" pitchFamily="18" charset="-127"/>
              </a:rPr>
              <a:t>입도신고제</a:t>
            </a:r>
            <a:r>
              <a:rPr lang="ko-KR" altLang="en-US" sz="2800" b="1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ko-KR" altLang="en-US" sz="2800" b="1" dirty="0" err="1" smtClean="0">
                <a:latin typeface="HY강M" pitchFamily="18" charset="-127"/>
                <a:ea typeface="HY강M" pitchFamily="18" charset="-127"/>
              </a:rPr>
              <a:t>도입이후로</a:t>
            </a:r>
            <a:r>
              <a:rPr lang="ko-KR" altLang="en-US" sz="2800" b="1" dirty="0" smtClean="0">
                <a:latin typeface="HY강M" pitchFamily="18" charset="-127"/>
                <a:ea typeface="HY강M" pitchFamily="18" charset="-127"/>
              </a:rPr>
              <a:t> </a:t>
            </a:r>
            <a:endParaRPr lang="en-US" altLang="ko-KR" sz="2800" b="1" dirty="0" smtClean="0">
              <a:latin typeface="HY강M" pitchFamily="18" charset="-127"/>
              <a:ea typeface="HY강M" pitchFamily="18" charset="-127"/>
            </a:endParaRPr>
          </a:p>
          <a:p>
            <a:pPr algn="ctr"/>
            <a:r>
              <a:rPr lang="en-US" altLang="ko-KR" sz="2800" b="1" dirty="0" smtClean="0">
                <a:latin typeface="HY강M" pitchFamily="18" charset="-127"/>
                <a:ea typeface="HY강M" pitchFamily="18" charset="-127"/>
              </a:rPr>
              <a:t>2005</a:t>
            </a:r>
            <a:r>
              <a:rPr lang="ko-KR" altLang="en-US" sz="2800" b="1" dirty="0" smtClean="0">
                <a:latin typeface="HY강M" pitchFamily="18" charset="-127"/>
                <a:ea typeface="HY강M" pitchFamily="18" charset="-127"/>
              </a:rPr>
              <a:t>년부터 </a:t>
            </a:r>
            <a:r>
              <a:rPr lang="en-US" altLang="ko-KR" sz="2800" b="1" dirty="0" smtClean="0">
                <a:latin typeface="HY강M" pitchFamily="18" charset="-127"/>
                <a:ea typeface="HY강M" pitchFamily="18" charset="-127"/>
              </a:rPr>
              <a:t>2014</a:t>
            </a:r>
            <a:r>
              <a:rPr lang="ko-KR" altLang="en-US" sz="2800" b="1" dirty="0" smtClean="0">
                <a:latin typeface="HY강M" pitchFamily="18" charset="-127"/>
                <a:ea typeface="HY강M" pitchFamily="18" charset="-127"/>
              </a:rPr>
              <a:t>년까지 </a:t>
            </a:r>
            <a:r>
              <a:rPr lang="en-US" altLang="ko-KR" sz="2800" b="1" dirty="0" smtClean="0">
                <a:latin typeface="HY강M" pitchFamily="18" charset="-127"/>
                <a:ea typeface="HY강M" pitchFamily="18" charset="-127"/>
              </a:rPr>
              <a:t>10</a:t>
            </a:r>
            <a:r>
              <a:rPr lang="ko-KR" altLang="en-US" sz="2800" b="1" dirty="0" smtClean="0">
                <a:latin typeface="HY강M" pitchFamily="18" charset="-127"/>
                <a:ea typeface="HY강M" pitchFamily="18" charset="-127"/>
              </a:rPr>
              <a:t>년간 </a:t>
            </a:r>
            <a:r>
              <a:rPr lang="en-US" altLang="ko-KR" sz="2800" b="1" dirty="0"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2800" b="1" dirty="0" smtClean="0">
                <a:latin typeface="HY강M" pitchFamily="18" charset="-127"/>
                <a:ea typeface="HY강M" pitchFamily="18" charset="-127"/>
              </a:rPr>
              <a:t>1,382,203</a:t>
            </a:r>
            <a:r>
              <a:rPr lang="ko-KR" altLang="en-US" sz="2800" b="1" dirty="0" smtClean="0">
                <a:latin typeface="HY강M" pitchFamily="18" charset="-127"/>
                <a:ea typeface="HY강M" pitchFamily="18" charset="-127"/>
              </a:rPr>
              <a:t>명에 달함</a:t>
            </a:r>
            <a:endParaRPr lang="en-US" altLang="ko-KR" sz="2800" b="1" dirty="0" smtClean="0">
              <a:latin typeface="HY강M" pitchFamily="18" charset="-127"/>
              <a:ea typeface="HY강M" pitchFamily="18" charset="-127"/>
            </a:endParaRPr>
          </a:p>
          <a:p>
            <a:pPr algn="ctr"/>
            <a:r>
              <a:rPr lang="ko-KR" altLang="en-US" sz="2800" b="1" dirty="0" smtClean="0">
                <a:latin typeface="HY강M" pitchFamily="18" charset="-127"/>
                <a:ea typeface="HY강M" pitchFamily="18" charset="-127"/>
              </a:rPr>
              <a:t>       ◎ 독도방문객은 </a:t>
            </a:r>
            <a:r>
              <a:rPr lang="en-US" altLang="ko-KR" sz="2800" b="1" dirty="0" smtClean="0">
                <a:latin typeface="HY강M" pitchFamily="18" charset="-127"/>
                <a:ea typeface="HY강M" pitchFamily="18" charset="-127"/>
              </a:rPr>
              <a:t>1</a:t>
            </a:r>
            <a:r>
              <a:rPr lang="ko-KR" altLang="en-US" sz="2800" b="1" dirty="0" err="1" smtClean="0">
                <a:latin typeface="HY강M" pitchFamily="18" charset="-127"/>
                <a:ea typeface="HY강M" pitchFamily="18" charset="-127"/>
              </a:rPr>
              <a:t>일평균</a:t>
            </a:r>
            <a:r>
              <a:rPr lang="ko-KR" altLang="en-US" sz="2800" b="1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2800" b="1" dirty="0" smtClean="0">
                <a:latin typeface="HY강M" pitchFamily="18" charset="-127"/>
                <a:ea typeface="HY강M" pitchFamily="18" charset="-127"/>
              </a:rPr>
              <a:t>805</a:t>
            </a:r>
            <a:r>
              <a:rPr lang="ko-KR" altLang="en-US" sz="2800" b="1" dirty="0" smtClean="0">
                <a:latin typeface="HY강M" pitchFamily="18" charset="-127"/>
                <a:ea typeface="HY강M" pitchFamily="18" charset="-127"/>
              </a:rPr>
              <a:t>명</a:t>
            </a:r>
            <a:r>
              <a:rPr lang="en-US" altLang="ko-KR" sz="2800" b="1" dirty="0" smtClean="0"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sz="2800" b="1" dirty="0" smtClean="0">
                <a:latin typeface="HY강M" pitchFamily="18" charset="-127"/>
                <a:ea typeface="HY강M" pitchFamily="18" charset="-127"/>
              </a:rPr>
              <a:t>연평균 </a:t>
            </a:r>
            <a:r>
              <a:rPr lang="en-US" altLang="ko-KR" sz="2800" b="1" dirty="0" smtClean="0">
                <a:latin typeface="HY강M" pitchFamily="18" charset="-127"/>
                <a:ea typeface="HY강M" pitchFamily="18" charset="-127"/>
              </a:rPr>
              <a:t>138,220</a:t>
            </a:r>
            <a:r>
              <a:rPr lang="ko-KR" altLang="en-US" sz="2800" b="1" dirty="0" smtClean="0">
                <a:latin typeface="HY강M" pitchFamily="18" charset="-127"/>
                <a:ea typeface="HY강M" pitchFamily="18" charset="-127"/>
              </a:rPr>
              <a:t>명에 </a:t>
            </a:r>
            <a:r>
              <a:rPr lang="ko-KR" altLang="en-US" sz="2800" b="1" dirty="0" err="1" smtClean="0">
                <a:latin typeface="HY강M" pitchFamily="18" charset="-127"/>
                <a:ea typeface="HY강M" pitchFamily="18" charset="-127"/>
              </a:rPr>
              <a:t>이르고있음</a:t>
            </a:r>
            <a:endParaRPr lang="ko-KR" altLang="en-US" sz="2800" b="1" dirty="0">
              <a:latin typeface="HY강M" pitchFamily="18" charset="-127"/>
              <a:ea typeface="HY강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736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8">
      <a:dk1>
        <a:srgbClr val="3A3838"/>
      </a:dk1>
      <a:lt1>
        <a:srgbClr val="FFFFFF"/>
      </a:lt1>
      <a:dk2>
        <a:srgbClr val="8A8686"/>
      </a:dk2>
      <a:lt2>
        <a:srgbClr val="F2F2F2"/>
      </a:lt2>
      <a:accent1>
        <a:srgbClr val="7CBAC9"/>
      </a:accent1>
      <a:accent2>
        <a:srgbClr val="01A6BC"/>
      </a:accent2>
      <a:accent3>
        <a:srgbClr val="006583"/>
      </a:accent3>
      <a:accent4>
        <a:srgbClr val="E8E4D9"/>
      </a:accent4>
      <a:accent5>
        <a:srgbClr val="B3A197"/>
      </a:accent5>
      <a:accent6>
        <a:srgbClr val="8A8686"/>
      </a:accent6>
      <a:hlink>
        <a:srgbClr val="3C3C3C"/>
      </a:hlink>
      <a:folHlink>
        <a:srgbClr val="3C3C3C"/>
      </a:folHlink>
    </a:clrScheme>
    <a:fontScheme name="Century Gothic">
      <a:majorFont>
        <a:latin typeface="Century Gothic"/>
        <a:ea typeface="나눔스퀘어 Bold"/>
        <a:cs typeface=""/>
      </a:majorFont>
      <a:minorFont>
        <a:latin typeface="Century Gothic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</Template>
  <TotalTime>962</TotalTime>
  <Words>648</Words>
  <Application>Microsoft Office PowerPoint</Application>
  <PresentationFormat>사용자 지정</PresentationFormat>
  <Paragraphs>153</Paragraphs>
  <Slides>26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Saebyeol Yu</dc:creator>
  <cp:lastModifiedBy>admin</cp:lastModifiedBy>
  <cp:revision>76</cp:revision>
  <dcterms:created xsi:type="dcterms:W3CDTF">2019-08-12T05:10:14Z</dcterms:created>
  <dcterms:modified xsi:type="dcterms:W3CDTF">2020-05-01T08:06:49Z</dcterms:modified>
</cp:coreProperties>
</file>