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73" r:id="rId3"/>
    <p:sldId id="315" r:id="rId4"/>
    <p:sldId id="313" r:id="rId5"/>
    <p:sldId id="303" r:id="rId6"/>
    <p:sldId id="309" r:id="rId7"/>
    <p:sldId id="310" r:id="rId8"/>
    <p:sldId id="308" r:id="rId9"/>
    <p:sldId id="304" r:id="rId10"/>
    <p:sldId id="311" r:id="rId11"/>
    <p:sldId id="312" r:id="rId12"/>
    <p:sldId id="305" r:id="rId13"/>
    <p:sldId id="299" r:id="rId14"/>
    <p:sldId id="316" r:id="rId15"/>
    <p:sldId id="324" r:id="rId16"/>
    <p:sldId id="325" r:id="rId17"/>
    <p:sldId id="323" r:id="rId18"/>
    <p:sldId id="322" r:id="rId19"/>
    <p:sldId id="319" r:id="rId20"/>
    <p:sldId id="262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82"/>
    <a:srgbClr val="FAC2C2"/>
    <a:srgbClr val="F0EFEA"/>
    <a:srgbClr val="FF476A"/>
    <a:srgbClr val="FF8296"/>
    <a:srgbClr val="FFBEC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60"/>
  </p:normalViewPr>
  <p:slideViewPr>
    <p:cSldViewPr>
      <p:cViewPr>
        <p:scale>
          <a:sx n="80" d="100"/>
          <a:sy n="80" d="100"/>
        </p:scale>
        <p:origin x="-90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82F75-915F-430D-B56D-EB35196C528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B30C7-FEFA-44B7-87CD-4D63F33B67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97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494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912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B30C7-FEFA-44B7-87CD-4D63F33B676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71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72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24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07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42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23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41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56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79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63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6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E016-1F87-48D1-871B-1AB6CACA8BA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89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E016-1F87-48D1-871B-1AB6CACA8BA4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02607-EDAE-4D5C-A833-B9CA59B32F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46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yZqOcGU80o4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2261798" y="4280125"/>
            <a:ext cx="4608512" cy="1186230"/>
            <a:chOff x="2478150" y="4290124"/>
            <a:chExt cx="4608512" cy="1186230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6000"/>
                      </a14:imgEffect>
                      <a14:imgEffect>
                        <a14:brightnessContrast brigh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743" y="4290124"/>
              <a:ext cx="3571326" cy="11544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78150" y="4645357"/>
              <a:ext cx="46085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 smtClean="0">
                  <a:solidFill>
                    <a:schemeClr val="bg1"/>
                  </a:solidFill>
                  <a:latin typeface="양재본목각체M" panose="02020603020101020101" pitchFamily="18" charset="-127"/>
                  <a:ea typeface="양재본목각체M" panose="02020603020101020101" pitchFamily="18" charset="-127"/>
                </a:rPr>
                <a:t>김민정</a:t>
              </a:r>
              <a:endParaRPr lang="ko-KR" altLang="en-US" sz="48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56695" y="6524563"/>
            <a:ext cx="397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조</a:t>
            </a:r>
          </a:p>
        </p:txBody>
      </p:sp>
      <p:pic>
        <p:nvPicPr>
          <p:cNvPr id="13" name="내용 개체 틀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4744420" y="1994566"/>
            <a:ext cx="414000" cy="45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61" y="3105834"/>
            <a:ext cx="868378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일본 전통문화 속 무대예술의 특징은</a:t>
            </a:r>
            <a:r>
              <a:rPr lang="en-US" altLang="ko-KR" sz="4000" b="1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?</a:t>
            </a:r>
            <a:endParaRPr lang="ko-KR" altLang="en-US" sz="4000" b="1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51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분라쿠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3645024"/>
            <a:ext cx="8705596" cy="309634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600" dirty="0" smtClean="0">
                <a:solidFill>
                  <a:schemeClr val="tx1"/>
                </a:solidFill>
              </a:rPr>
              <a:t>1.3m </a:t>
            </a:r>
            <a:r>
              <a:rPr lang="ko-KR" altLang="en-US" sz="2600" dirty="0" smtClean="0">
                <a:solidFill>
                  <a:schemeClr val="tx1"/>
                </a:solidFill>
              </a:rPr>
              <a:t>정도의 큰 인형</a:t>
            </a: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 smtClean="0">
                <a:solidFill>
                  <a:schemeClr val="tx1"/>
                </a:solidFill>
              </a:rPr>
              <a:t>인형 안에 </a:t>
            </a:r>
            <a:r>
              <a:rPr lang="ko-KR" altLang="en-US" sz="2600" dirty="0" err="1" smtClean="0">
                <a:solidFill>
                  <a:schemeClr val="tx1"/>
                </a:solidFill>
              </a:rPr>
              <a:t>여러가지</a:t>
            </a:r>
            <a:r>
              <a:rPr lang="ko-KR" altLang="en-US" sz="2600" dirty="0" smtClean="0">
                <a:solidFill>
                  <a:schemeClr val="tx1"/>
                </a:solidFill>
              </a:rPr>
              <a:t> 장치 → 눈</a:t>
            </a:r>
            <a:r>
              <a:rPr lang="en-US" altLang="ko-KR" sz="2600" dirty="0" smtClean="0">
                <a:solidFill>
                  <a:schemeClr val="tx1"/>
                </a:solidFill>
              </a:rPr>
              <a:t>, </a:t>
            </a:r>
            <a:r>
              <a:rPr lang="ko-KR" altLang="en-US" sz="2600" dirty="0" smtClean="0">
                <a:solidFill>
                  <a:schemeClr val="tx1"/>
                </a:solidFill>
              </a:rPr>
              <a:t>눈썹</a:t>
            </a:r>
            <a:r>
              <a:rPr lang="en-US" altLang="ko-KR" sz="2600" dirty="0" smtClean="0">
                <a:solidFill>
                  <a:schemeClr val="tx1"/>
                </a:solidFill>
              </a:rPr>
              <a:t>, </a:t>
            </a:r>
            <a:r>
              <a:rPr lang="ko-KR" altLang="en-US" sz="2600" dirty="0" smtClean="0">
                <a:solidFill>
                  <a:schemeClr val="tx1"/>
                </a:solidFill>
              </a:rPr>
              <a:t>입</a:t>
            </a:r>
            <a:r>
              <a:rPr lang="en-US" altLang="ko-KR" sz="2600" dirty="0" smtClean="0">
                <a:solidFill>
                  <a:schemeClr val="tx1"/>
                </a:solidFill>
              </a:rPr>
              <a:t>, </a:t>
            </a:r>
            <a:r>
              <a:rPr lang="ko-KR" altLang="en-US" sz="2600" dirty="0" smtClean="0">
                <a:solidFill>
                  <a:schemeClr val="tx1"/>
                </a:solidFill>
              </a:rPr>
              <a:t>손가락 등 세밀한 표현 가능</a:t>
            </a: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 smtClean="0">
                <a:solidFill>
                  <a:schemeClr val="tx1"/>
                </a:solidFill>
              </a:rPr>
              <a:t>주 </a:t>
            </a:r>
            <a:r>
              <a:rPr lang="ko-KR" altLang="en-US" sz="2600" dirty="0" err="1" smtClean="0">
                <a:solidFill>
                  <a:schemeClr val="tx1"/>
                </a:solidFill>
              </a:rPr>
              <a:t>조정자</a:t>
            </a:r>
            <a:r>
              <a:rPr lang="en-US" altLang="ko-KR" sz="2600" dirty="0" smtClean="0">
                <a:solidFill>
                  <a:schemeClr val="tx1"/>
                </a:solidFill>
              </a:rPr>
              <a:t>(</a:t>
            </a:r>
            <a:r>
              <a:rPr lang="ko-KR" altLang="en-US" sz="2600" dirty="0" smtClean="0">
                <a:solidFill>
                  <a:schemeClr val="tx1"/>
                </a:solidFill>
              </a:rPr>
              <a:t>리더</a:t>
            </a:r>
            <a:r>
              <a:rPr lang="en-US" altLang="ko-KR" sz="2600" dirty="0" smtClean="0">
                <a:solidFill>
                  <a:schemeClr val="tx1"/>
                </a:solidFill>
              </a:rPr>
              <a:t>)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600" dirty="0" smtClean="0">
                <a:solidFill>
                  <a:schemeClr val="tx1"/>
                </a:solidFill>
              </a:rPr>
              <a:t>왼손</a:t>
            </a:r>
            <a:r>
              <a:rPr lang="en-US" altLang="ko-KR" sz="2600" dirty="0" smtClean="0">
                <a:solidFill>
                  <a:schemeClr val="tx1"/>
                </a:solidFill>
              </a:rPr>
              <a:t>: </a:t>
            </a:r>
            <a:r>
              <a:rPr lang="ko-KR" altLang="en-US" sz="2600" dirty="0" smtClean="0">
                <a:solidFill>
                  <a:schemeClr val="tx1"/>
                </a:solidFill>
              </a:rPr>
              <a:t>인형의 등 뒤에서 얼굴을 조정</a:t>
            </a:r>
            <a:endParaRPr lang="en-US" altLang="ko-KR" sz="26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600" dirty="0" smtClean="0">
                <a:solidFill>
                  <a:schemeClr val="tx1"/>
                </a:solidFill>
              </a:rPr>
              <a:t>오른손</a:t>
            </a:r>
            <a:r>
              <a:rPr lang="en-US" altLang="ko-KR" sz="2600" dirty="0" smtClean="0">
                <a:solidFill>
                  <a:schemeClr val="tx1"/>
                </a:solidFill>
              </a:rPr>
              <a:t>:</a:t>
            </a:r>
            <a:r>
              <a:rPr lang="ko-KR" altLang="en-US" sz="2600" dirty="0" smtClean="0">
                <a:solidFill>
                  <a:schemeClr val="tx1"/>
                </a:solidFill>
              </a:rPr>
              <a:t> 인형의 오른손을 다룸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987824" y="201712"/>
            <a:ext cx="5112568" cy="3227288"/>
            <a:chOff x="3537052" y="273720"/>
            <a:chExt cx="5313600" cy="3661200"/>
          </a:xfrm>
        </p:grpSpPr>
        <p:sp>
          <p:nvSpPr>
            <p:cNvPr id="35" name="직사각형 34"/>
            <p:cNvSpPr/>
            <p:nvPr/>
          </p:nvSpPr>
          <p:spPr>
            <a:xfrm>
              <a:off x="3537052" y="273720"/>
              <a:ext cx="5313600" cy="3661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818" y="454616"/>
              <a:ext cx="4954065" cy="329940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65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분라쿠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3717032"/>
            <a:ext cx="8705596" cy="30243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 smtClean="0">
                <a:solidFill>
                  <a:schemeClr val="tx1"/>
                </a:solidFill>
              </a:rPr>
              <a:t>왼손 </a:t>
            </a:r>
            <a:r>
              <a:rPr lang="ko-KR" altLang="en-US" sz="2600" dirty="0" err="1">
                <a:solidFill>
                  <a:schemeClr val="tx1"/>
                </a:solidFill>
              </a:rPr>
              <a:t>조정자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오른손</a:t>
            </a:r>
            <a:r>
              <a:rPr lang="en-US" altLang="ko-KR" sz="2600" dirty="0">
                <a:solidFill>
                  <a:schemeClr val="tx1"/>
                </a:solidFill>
              </a:rPr>
              <a:t>: </a:t>
            </a:r>
            <a:r>
              <a:rPr lang="ko-KR" altLang="en-US" sz="2600" dirty="0">
                <a:solidFill>
                  <a:schemeClr val="tx1"/>
                </a:solidFill>
              </a:rPr>
              <a:t>인형의 왼편에서 인형의 왼손에 부착된 </a:t>
            </a:r>
            <a:r>
              <a:rPr lang="en-US" altLang="ko-KR" sz="2600" dirty="0">
                <a:solidFill>
                  <a:schemeClr val="tx1"/>
                </a:solidFill>
              </a:rPr>
              <a:t>‘</a:t>
            </a:r>
            <a:r>
              <a:rPr lang="ko-KR" altLang="en-US" sz="2600" dirty="0" err="1">
                <a:solidFill>
                  <a:schemeClr val="tx1"/>
                </a:solidFill>
              </a:rPr>
              <a:t>사시가네</a:t>
            </a:r>
            <a:r>
              <a:rPr lang="en-US" altLang="ko-KR" sz="2600" dirty="0">
                <a:solidFill>
                  <a:schemeClr val="tx1"/>
                </a:solidFill>
              </a:rPr>
              <a:t>’</a:t>
            </a:r>
            <a:r>
              <a:rPr lang="ko-KR" altLang="en-US" sz="2600" dirty="0">
                <a:solidFill>
                  <a:schemeClr val="tx1"/>
                </a:solidFill>
              </a:rPr>
              <a:t>라는 긴 막대기로 조종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600" dirty="0">
                <a:solidFill>
                  <a:schemeClr val="tx1"/>
                </a:solidFill>
              </a:rPr>
              <a:t>왼손</a:t>
            </a:r>
            <a:r>
              <a:rPr lang="en-US" altLang="ko-KR" sz="2600" dirty="0">
                <a:solidFill>
                  <a:schemeClr val="tx1"/>
                </a:solidFill>
              </a:rPr>
              <a:t>:</a:t>
            </a:r>
            <a:r>
              <a:rPr lang="ko-KR" altLang="en-US" sz="2600" dirty="0">
                <a:solidFill>
                  <a:schemeClr val="tx1"/>
                </a:solidFill>
              </a:rPr>
              <a:t> 소도구를 </a:t>
            </a:r>
            <a:r>
              <a:rPr lang="ko-KR" altLang="en-US" sz="2600" dirty="0" smtClean="0">
                <a:solidFill>
                  <a:schemeClr val="tx1"/>
                </a:solidFill>
              </a:rPr>
              <a:t>다룸</a:t>
            </a: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 smtClean="0">
                <a:solidFill>
                  <a:schemeClr val="tx1"/>
                </a:solidFill>
              </a:rPr>
              <a:t>다리 </a:t>
            </a:r>
            <a:r>
              <a:rPr lang="ko-KR" altLang="en-US" sz="2600" dirty="0" err="1" smtClean="0">
                <a:solidFill>
                  <a:schemeClr val="tx1"/>
                </a:solidFill>
              </a:rPr>
              <a:t>조정자</a:t>
            </a:r>
            <a:r>
              <a:rPr lang="en-US" altLang="ko-KR" sz="2600" dirty="0" smtClean="0">
                <a:solidFill>
                  <a:schemeClr val="tx1"/>
                </a:solidFill>
              </a:rPr>
              <a:t>: </a:t>
            </a:r>
            <a:r>
              <a:rPr lang="ko-KR" altLang="en-US" sz="2600" dirty="0" smtClean="0">
                <a:solidFill>
                  <a:schemeClr val="tx1"/>
                </a:solidFill>
              </a:rPr>
              <a:t>인형의 뒤에서 인형의 다리 조종</a:t>
            </a:r>
            <a:endParaRPr lang="en-US" altLang="ko-KR" sz="26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600" dirty="0" smtClean="0">
                <a:solidFill>
                  <a:schemeClr val="tx1"/>
                </a:solidFill>
              </a:rPr>
              <a:t>여자 인형은 다리가 없어 인형의 치맛자락을 붙잡고 자연스럽게 조종</a:t>
            </a:r>
            <a:endParaRPr lang="en-US" altLang="ko-KR" sz="2600" dirty="0" smtClean="0">
              <a:solidFill>
                <a:schemeClr val="tx1"/>
              </a:solidFill>
            </a:endParaRPr>
          </a:p>
          <a:p>
            <a:pPr lvl="1"/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987824" y="201712"/>
            <a:ext cx="5112568" cy="3227288"/>
            <a:chOff x="3537052" y="273720"/>
            <a:chExt cx="5313600" cy="3661200"/>
          </a:xfrm>
        </p:grpSpPr>
        <p:sp>
          <p:nvSpPr>
            <p:cNvPr id="35" name="직사각형 34"/>
            <p:cNvSpPr/>
            <p:nvPr/>
          </p:nvSpPr>
          <p:spPr>
            <a:xfrm>
              <a:off x="3537052" y="273720"/>
              <a:ext cx="5313600" cy="3661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818" y="454616"/>
              <a:ext cx="4954065" cy="329940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65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분라쿠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4094738"/>
            <a:ext cx="8705596" cy="264663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 smtClean="0">
                <a:solidFill>
                  <a:schemeClr val="tx1"/>
                </a:solidFill>
              </a:rPr>
              <a:t>왼손</a:t>
            </a:r>
            <a:r>
              <a:rPr lang="en-US" altLang="ko-KR" sz="2600" dirty="0" smtClean="0">
                <a:solidFill>
                  <a:schemeClr val="tx1"/>
                </a:solidFill>
              </a:rPr>
              <a:t>, </a:t>
            </a:r>
            <a:r>
              <a:rPr lang="ko-KR" altLang="en-US" sz="2600" dirty="0" smtClean="0">
                <a:solidFill>
                  <a:schemeClr val="tx1"/>
                </a:solidFill>
              </a:rPr>
              <a:t>다리조종자</a:t>
            </a:r>
            <a:r>
              <a:rPr lang="en-US" altLang="ko-KR" sz="2600" dirty="0" smtClean="0">
                <a:solidFill>
                  <a:schemeClr val="tx1"/>
                </a:solidFill>
              </a:rPr>
              <a:t>(</a:t>
            </a:r>
            <a:r>
              <a:rPr lang="ko-KR" altLang="en-US" sz="2600" dirty="0" smtClean="0">
                <a:solidFill>
                  <a:schemeClr val="tx1"/>
                </a:solidFill>
              </a:rPr>
              <a:t>검은 옷</a:t>
            </a:r>
            <a:r>
              <a:rPr lang="en-US" altLang="ko-KR" sz="2600" dirty="0" smtClean="0">
                <a:solidFill>
                  <a:schemeClr val="tx1"/>
                </a:solidFill>
              </a:rPr>
              <a:t>, </a:t>
            </a:r>
            <a:r>
              <a:rPr lang="ko-KR" altLang="en-US" sz="2600" dirty="0" smtClean="0">
                <a:solidFill>
                  <a:schemeClr val="tx1"/>
                </a:solidFill>
              </a:rPr>
              <a:t>검은 두건</a:t>
            </a:r>
            <a:r>
              <a:rPr lang="en-US" altLang="ko-KR" sz="2600" dirty="0" smtClean="0">
                <a:solidFill>
                  <a:schemeClr val="tx1"/>
                </a:solidFill>
              </a:rPr>
              <a:t>), </a:t>
            </a:r>
            <a:r>
              <a:rPr lang="ko-KR" altLang="en-US" sz="2600" dirty="0" smtClean="0">
                <a:solidFill>
                  <a:schemeClr val="tx1"/>
                </a:solidFill>
              </a:rPr>
              <a:t>주조종자</a:t>
            </a:r>
            <a:r>
              <a:rPr lang="en-US" altLang="ko-KR" sz="2600" dirty="0" smtClean="0">
                <a:solidFill>
                  <a:schemeClr val="tx1"/>
                </a:solidFill>
              </a:rPr>
              <a:t>(</a:t>
            </a:r>
            <a:r>
              <a:rPr lang="ko-KR" altLang="en-US" sz="2600" dirty="0" smtClean="0">
                <a:solidFill>
                  <a:schemeClr val="tx1"/>
                </a:solidFill>
              </a:rPr>
              <a:t>얼굴이 드러나고 전통의상</a:t>
            </a:r>
            <a:r>
              <a:rPr lang="en-US" altLang="ko-KR" sz="2600" dirty="0" smtClean="0">
                <a:solidFill>
                  <a:schemeClr val="tx1"/>
                </a:solidFill>
              </a:rPr>
              <a:t>): </a:t>
            </a:r>
            <a:r>
              <a:rPr lang="ko-KR" altLang="en-US" sz="2600" dirty="0" smtClean="0">
                <a:solidFill>
                  <a:schemeClr val="tx1"/>
                </a:solidFill>
              </a:rPr>
              <a:t>호흡 중요</a:t>
            </a:r>
            <a:endParaRPr lang="en-US" altLang="ko-KR" sz="2600" dirty="0">
              <a:solidFill>
                <a:schemeClr val="tx1"/>
              </a:solidFill>
            </a:endParaRPr>
          </a:p>
          <a:p>
            <a:r>
              <a:rPr lang="en-US" altLang="ko-KR" sz="2600" dirty="0" smtClean="0">
                <a:solidFill>
                  <a:schemeClr val="tx1"/>
                </a:solidFill>
              </a:rPr>
              <a:t>  </a:t>
            </a:r>
            <a:r>
              <a:rPr lang="ko-KR" altLang="en-US" sz="2800" dirty="0" smtClean="0">
                <a:solidFill>
                  <a:schemeClr val="tx1"/>
                </a:solidFill>
              </a:rPr>
              <a:t> → 감상에 익숙해지면 인형이 부각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800" dirty="0" err="1" smtClean="0">
                <a:solidFill>
                  <a:schemeClr val="tx1"/>
                </a:solidFill>
              </a:rPr>
              <a:t>샤미센</a:t>
            </a:r>
            <a:r>
              <a:rPr lang="en-US" altLang="ko-KR" sz="2800" dirty="0" smtClean="0">
                <a:solidFill>
                  <a:schemeClr val="tx1"/>
                </a:solidFill>
              </a:rPr>
              <a:t>: </a:t>
            </a:r>
            <a:r>
              <a:rPr lang="ko-KR" altLang="en-US" sz="2800" dirty="0" smtClean="0">
                <a:solidFill>
                  <a:schemeClr val="tx1"/>
                </a:solidFill>
              </a:rPr>
              <a:t>목이 긴 세 줄로 된 일본의 대표적인 현악기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800" dirty="0" smtClean="0">
                <a:solidFill>
                  <a:schemeClr val="tx1"/>
                </a:solidFill>
              </a:rPr>
              <a:t>주걱 같이 생긴 바치란 채로 연주</a:t>
            </a:r>
            <a:r>
              <a:rPr lang="ko-KR" altLang="en-US" sz="2800" dirty="0">
                <a:solidFill>
                  <a:schemeClr val="tx1"/>
                </a:solidFill>
              </a:rPr>
              <a:t> 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627784" y="273720"/>
            <a:ext cx="5040560" cy="3659336"/>
            <a:chOff x="219401" y="1786282"/>
            <a:chExt cx="3132000" cy="220680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96" y="1966248"/>
              <a:ext cx="2773010" cy="1846868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219401" y="1786282"/>
              <a:ext cx="3132000" cy="2206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60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라쿠고카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717032"/>
            <a:ext cx="8521989" cy="30243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독백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대화 형식의 서민 예술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 smtClean="0">
                <a:solidFill>
                  <a:schemeClr val="tx1"/>
                </a:solidFill>
              </a:rPr>
              <a:t>라쿠고카</a:t>
            </a:r>
            <a:r>
              <a:rPr lang="en-US" altLang="ko-KR" sz="2500" dirty="0" smtClean="0">
                <a:solidFill>
                  <a:schemeClr val="tx1"/>
                </a:solidFill>
              </a:rPr>
              <a:t>: </a:t>
            </a:r>
            <a:r>
              <a:rPr lang="ko-KR" altLang="en-US" sz="2500" dirty="0" smtClean="0">
                <a:solidFill>
                  <a:schemeClr val="tx1"/>
                </a:solidFill>
              </a:rPr>
              <a:t>이야기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목소리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표정 등을 교묘하게 변화시켜     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r>
              <a:rPr lang="en-US" altLang="ko-KR" sz="2500" dirty="0" smtClean="0">
                <a:solidFill>
                  <a:schemeClr val="tx1"/>
                </a:solidFill>
              </a:rPr>
              <a:t>               </a:t>
            </a:r>
            <a:r>
              <a:rPr lang="ko-KR" altLang="en-US" sz="2500" dirty="0" smtClean="0">
                <a:solidFill>
                  <a:schemeClr val="tx1"/>
                </a:solidFill>
              </a:rPr>
              <a:t>여러 등장인물을 표현하며 이야기를 만듦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무대 장치 </a:t>
            </a:r>
            <a:r>
              <a:rPr lang="en-US" altLang="ko-KR" sz="2500" dirty="0" smtClean="0">
                <a:solidFill>
                  <a:schemeClr val="tx1"/>
                </a:solidFill>
              </a:rPr>
              <a:t>X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북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샤미센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대금</a:t>
            </a:r>
            <a:r>
              <a:rPr lang="en-US" altLang="ko-KR" sz="2500" dirty="0" smtClean="0">
                <a:solidFill>
                  <a:schemeClr val="tx1"/>
                </a:solidFill>
              </a:rPr>
              <a:t>: </a:t>
            </a:r>
            <a:r>
              <a:rPr lang="ko-KR" altLang="en-US" sz="2500" dirty="0" smtClean="0">
                <a:solidFill>
                  <a:schemeClr val="tx1"/>
                </a:solidFill>
              </a:rPr>
              <a:t>짧은 연주로 등장과 퇴장을 알림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화자와 관객의 상호 관계 중요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인간의 결점을 조롱하는 연기 예술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</a:rPr>
              <a:t>줄거리 ＜ 성격 묘사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347864" y="144777"/>
            <a:ext cx="2340260" cy="3400094"/>
            <a:chOff x="6300192" y="93684"/>
            <a:chExt cx="2520000" cy="3603600"/>
          </a:xfrm>
        </p:grpSpPr>
        <p:sp>
          <p:nvSpPr>
            <p:cNvPr id="35" name="직사각형 34"/>
            <p:cNvSpPr/>
            <p:nvPr/>
          </p:nvSpPr>
          <p:spPr>
            <a:xfrm>
              <a:off x="6300192" y="93684"/>
              <a:ext cx="2520000" cy="36036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072" y="273720"/>
              <a:ext cx="2160240" cy="3243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3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라쿠고카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717032"/>
            <a:ext cx="8881391" cy="30243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수수한 전통 기모노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수건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부채  무대 중앙에 방석에 앉아 이야기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애호가들은 고전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라쿠고의</a:t>
            </a:r>
            <a:r>
              <a:rPr lang="ko-KR" altLang="en-US" sz="2500" dirty="0" smtClean="0">
                <a:solidFill>
                  <a:schemeClr val="tx1"/>
                </a:solidFill>
              </a:rPr>
              <a:t> 상연 목록이 적음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r>
              <a:rPr lang="en-US" altLang="ko-KR" sz="2500" dirty="0">
                <a:solidFill>
                  <a:schemeClr val="tx1"/>
                </a:solidFill>
              </a:rPr>
              <a:t> </a:t>
            </a:r>
            <a:r>
              <a:rPr lang="en-US" altLang="ko-KR" sz="2500" dirty="0" smtClean="0">
                <a:solidFill>
                  <a:schemeClr val="tx1"/>
                </a:solidFill>
              </a:rPr>
              <a:t> </a:t>
            </a:r>
            <a:r>
              <a:rPr lang="ko-KR" altLang="en-US" sz="2500" dirty="0" smtClean="0">
                <a:solidFill>
                  <a:schemeClr val="tx1"/>
                </a:solidFill>
              </a:rPr>
              <a:t>→기본적 줄거리를 반복해 들음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</a:rPr>
              <a:t>각색과 연출을 즐기기 위함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sz="2500" dirty="0" smtClean="0">
                <a:solidFill>
                  <a:schemeClr val="tx1"/>
                </a:solidFill>
              </a:rPr>
              <a:t>  →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라쿠고카의</a:t>
            </a:r>
            <a:r>
              <a:rPr lang="ko-KR" altLang="en-US" sz="2500" dirty="0" smtClean="0">
                <a:solidFill>
                  <a:schemeClr val="tx1"/>
                </a:solidFill>
              </a:rPr>
              <a:t> 세밀한 묘사 방법을 높이 평가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 smtClean="0">
                <a:solidFill>
                  <a:schemeClr val="tx1"/>
                </a:solidFill>
              </a:rPr>
              <a:t>마쿠라</a:t>
            </a:r>
            <a:r>
              <a:rPr lang="en-US" altLang="ko-KR" sz="2500" dirty="0" smtClean="0">
                <a:solidFill>
                  <a:schemeClr val="tx1"/>
                </a:solidFill>
              </a:rPr>
              <a:t>: </a:t>
            </a:r>
            <a:r>
              <a:rPr lang="ko-KR" altLang="en-US" sz="2500" dirty="0" smtClean="0">
                <a:solidFill>
                  <a:schemeClr val="tx1"/>
                </a:solidFill>
              </a:rPr>
              <a:t>줄거리에 들어가기 전 도입 화제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</a:rPr>
              <a:t>독자성 요구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347864" y="144777"/>
            <a:ext cx="2340260" cy="3400094"/>
            <a:chOff x="6300192" y="93684"/>
            <a:chExt cx="2520000" cy="3603600"/>
          </a:xfrm>
        </p:grpSpPr>
        <p:sp>
          <p:nvSpPr>
            <p:cNvPr id="35" name="직사각형 34"/>
            <p:cNvSpPr/>
            <p:nvPr/>
          </p:nvSpPr>
          <p:spPr>
            <a:xfrm>
              <a:off x="6300192" y="93684"/>
              <a:ext cx="2520000" cy="36036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072" y="273720"/>
              <a:ext cx="2160240" cy="3243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5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70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노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717032"/>
            <a:ext cx="8881391" cy="30243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일본에서 가장 오래된 가극</a:t>
            </a:r>
            <a:r>
              <a:rPr lang="en-US" altLang="ko-KR" sz="2500" dirty="0" smtClean="0">
                <a:solidFill>
                  <a:schemeClr val="tx1"/>
                </a:solidFill>
              </a:rPr>
              <a:t>(700</a:t>
            </a:r>
            <a:r>
              <a:rPr lang="ko-KR" altLang="en-US" sz="2500" dirty="0" smtClean="0">
                <a:solidFill>
                  <a:schemeClr val="tx1"/>
                </a:solidFill>
              </a:rPr>
              <a:t>년 이상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 smtClean="0">
                <a:solidFill>
                  <a:schemeClr val="tx1"/>
                </a:solidFill>
              </a:rPr>
              <a:t>노멘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</a:rPr>
              <a:t>가면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  <a:r>
              <a:rPr lang="ko-KR" altLang="en-US" sz="2500" dirty="0" smtClean="0">
                <a:solidFill>
                  <a:schemeClr val="tx1"/>
                </a:solidFill>
              </a:rPr>
              <a:t>을 다양하게 사용 ↔ 가부키와 대조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연기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노래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춤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음악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일본 고유 전통 의상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불교의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존재관을</a:t>
            </a:r>
            <a:r>
              <a:rPr lang="ko-KR" altLang="en-US" sz="2500" dirty="0" smtClean="0">
                <a:solidFill>
                  <a:schemeClr val="tx1"/>
                </a:solidFill>
              </a:rPr>
              <a:t> 반영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의식적 기원이 담긴 속세와 거리가 있는 이야기로 구성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암시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상징적 표현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347864" y="144777"/>
            <a:ext cx="4525200" cy="3322800"/>
            <a:chOff x="3347864" y="144777"/>
            <a:chExt cx="4525200" cy="3322800"/>
          </a:xfrm>
        </p:grpSpPr>
        <p:sp>
          <p:nvSpPr>
            <p:cNvPr id="35" name="직사각형 34"/>
            <p:cNvSpPr/>
            <p:nvPr/>
          </p:nvSpPr>
          <p:spPr>
            <a:xfrm>
              <a:off x="3347864" y="144777"/>
              <a:ext cx="4525200" cy="3322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575" y="324717"/>
              <a:ext cx="4163777" cy="296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4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70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노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717032"/>
            <a:ext cx="8881391" cy="30243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사실적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화련한</a:t>
            </a:r>
            <a:r>
              <a:rPr lang="ko-KR" altLang="en-US" sz="2500" dirty="0" smtClean="0">
                <a:solidFill>
                  <a:schemeClr val="tx1"/>
                </a:solidFill>
              </a:rPr>
              <a:t> 가면과 의상은 관람객의 상상력을 자극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중세 무사들의 실제 의생활에서 많은 도움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 smtClean="0">
                <a:solidFill>
                  <a:schemeClr val="tx1"/>
                </a:solidFill>
              </a:rPr>
              <a:t>가라오리</a:t>
            </a:r>
            <a:r>
              <a:rPr lang="en-US" altLang="ko-KR" sz="2500" dirty="0" smtClean="0">
                <a:solidFill>
                  <a:schemeClr val="tx1"/>
                </a:solidFill>
              </a:rPr>
              <a:t>: </a:t>
            </a:r>
            <a:r>
              <a:rPr lang="ko-KR" altLang="en-US" sz="2500" dirty="0" smtClean="0">
                <a:solidFill>
                  <a:schemeClr val="tx1"/>
                </a:solidFill>
              </a:rPr>
              <a:t>가장 화려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젊은 여성 배우가 착용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붉은 색계열의 바탕에 다양한 무늬</a:t>
            </a:r>
            <a:r>
              <a:rPr lang="en-US" altLang="ko-KR" sz="2500" dirty="0" smtClean="0">
                <a:solidFill>
                  <a:schemeClr val="tx1"/>
                </a:solidFill>
              </a:rPr>
              <a:t>: </a:t>
            </a:r>
            <a:r>
              <a:rPr lang="ko-KR" altLang="en-US" sz="2500" dirty="0" smtClean="0">
                <a:solidFill>
                  <a:schemeClr val="tx1"/>
                </a:solidFill>
              </a:rPr>
              <a:t>이로이리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</a:rPr>
              <a:t>홍색</a:t>
            </a:r>
            <a:r>
              <a:rPr lang="en-US" altLang="ko-KR" sz="2500" dirty="0" smtClean="0">
                <a:solidFill>
                  <a:schemeClr val="tx1"/>
                </a:solidFill>
              </a:rPr>
              <a:t>O)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푸른색이나 흰색 바탕</a:t>
            </a:r>
            <a:r>
              <a:rPr lang="en-US" altLang="ko-KR" sz="2500" dirty="0" smtClean="0">
                <a:solidFill>
                  <a:schemeClr val="tx1"/>
                </a:solidFill>
              </a:rPr>
              <a:t>: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이로나시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</a:rPr>
              <a:t>홍색</a:t>
            </a:r>
            <a:r>
              <a:rPr lang="en-US" altLang="ko-KR" sz="2500" dirty="0">
                <a:solidFill>
                  <a:schemeClr val="tx1"/>
                </a:solidFill>
              </a:rPr>
              <a:t>X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347864" y="144777"/>
            <a:ext cx="4525200" cy="3322800"/>
            <a:chOff x="3347864" y="144777"/>
            <a:chExt cx="4525200" cy="3322800"/>
          </a:xfrm>
        </p:grpSpPr>
        <p:sp>
          <p:nvSpPr>
            <p:cNvPr id="35" name="직사각형 34"/>
            <p:cNvSpPr/>
            <p:nvPr/>
          </p:nvSpPr>
          <p:spPr>
            <a:xfrm>
              <a:off x="3347864" y="144777"/>
              <a:ext cx="4525200" cy="3322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575" y="324717"/>
              <a:ext cx="4163777" cy="296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4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70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노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717032"/>
            <a:ext cx="8881391" cy="30243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 smtClean="0">
                <a:solidFill>
                  <a:schemeClr val="tx1"/>
                </a:solidFill>
              </a:rPr>
              <a:t>현재노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</a:rPr>
              <a:t>현재형 사건</a:t>
            </a:r>
            <a:r>
              <a:rPr lang="en-US" altLang="ko-KR" sz="2500" dirty="0" smtClean="0">
                <a:solidFill>
                  <a:schemeClr val="tx1"/>
                </a:solidFill>
              </a:rPr>
              <a:t>),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몽환노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</a:rPr>
              <a:t>나그네의 꿈 속에 화신이나 망령이 나타나 이야기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  <a:r>
              <a:rPr lang="ko-KR" altLang="en-US" sz="2500" dirty="0" smtClean="0">
                <a:solidFill>
                  <a:schemeClr val="tx1"/>
                </a:solidFill>
              </a:rPr>
              <a:t>로 구분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500" dirty="0" err="1" smtClean="0">
                <a:solidFill>
                  <a:schemeClr val="tx1"/>
                </a:solidFill>
              </a:rPr>
              <a:t>몽환노에선</a:t>
            </a:r>
            <a:r>
              <a:rPr lang="ko-KR" altLang="en-US" sz="2500" dirty="0" smtClean="0">
                <a:solidFill>
                  <a:schemeClr val="tx1"/>
                </a:solidFill>
              </a:rPr>
              <a:t> 시간이 자유롭고 초자연적 존재도 등장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비유적인 움직임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</a:rPr>
              <a:t>우는 연기도 손으로 눈을 조금 가림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2500" dirty="0" smtClean="0">
                <a:solidFill>
                  <a:schemeClr val="tx1"/>
                </a:solidFill>
              </a:rPr>
              <a:t>   →</a:t>
            </a:r>
            <a:r>
              <a:rPr lang="ko-KR" altLang="en-US" sz="2500" dirty="0" smtClean="0">
                <a:solidFill>
                  <a:schemeClr val="tx1"/>
                </a:solidFill>
              </a:rPr>
              <a:t>모르면 내용을 알기 쉽지 않지만 극히 작은 움직임으로    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r>
              <a:rPr lang="en-US" altLang="ko-KR" sz="2500" dirty="0" smtClean="0">
                <a:solidFill>
                  <a:schemeClr val="tx1"/>
                </a:solidFill>
              </a:rPr>
              <a:t>      </a:t>
            </a:r>
            <a:r>
              <a:rPr lang="ko-KR" altLang="en-US" sz="2500" dirty="0" smtClean="0">
                <a:solidFill>
                  <a:schemeClr val="tx1"/>
                </a:solidFill>
              </a:rPr>
              <a:t>긴장감을 생성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347864" y="144777"/>
            <a:ext cx="4525200" cy="3322800"/>
            <a:chOff x="3347864" y="144777"/>
            <a:chExt cx="4525200" cy="3322800"/>
          </a:xfrm>
        </p:grpSpPr>
        <p:sp>
          <p:nvSpPr>
            <p:cNvPr id="35" name="직사각형 34"/>
            <p:cNvSpPr/>
            <p:nvPr/>
          </p:nvSpPr>
          <p:spPr>
            <a:xfrm>
              <a:off x="3347864" y="144777"/>
              <a:ext cx="4525200" cy="3322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575" y="324717"/>
              <a:ext cx="4163777" cy="2962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89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51520" y="5354828"/>
            <a:ext cx="5256584" cy="95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dirty="0" smtClean="0">
                <a:solidFill>
                  <a:schemeClr val="tx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바닥에 발바닥을 붙이고 발뒤꿈치를 올리지 않고 걷는 방법</a:t>
            </a:r>
            <a:endParaRPr lang="ko-KR" altLang="en-US" sz="2500" dirty="0">
              <a:solidFill>
                <a:schemeClr val="tx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85042" y="2617389"/>
            <a:ext cx="5383601" cy="140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dirty="0" smtClean="0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tx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일어선 채로 허리를 약간 낮추고 </a:t>
            </a:r>
            <a:endParaRPr lang="en-US" altLang="ko-KR" sz="2500" dirty="0" smtClean="0">
              <a:ln>
                <a:solidFill>
                  <a:srgbClr val="F0EFEA">
                    <a:alpha val="0"/>
                  </a:srgbClr>
                </a:solidFill>
              </a:ln>
              <a:solidFill>
                <a:schemeClr val="tx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  <a:p>
            <a:r>
              <a:rPr lang="ko-KR" altLang="en-US" sz="2500" dirty="0" smtClean="0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tx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턱을 안으로 당기고 있는 자세</a:t>
            </a:r>
            <a:endParaRPr lang="en-US" altLang="ko-KR" sz="2500" dirty="0" smtClean="0">
              <a:ln>
                <a:solidFill>
                  <a:srgbClr val="F0EFEA">
                    <a:alpha val="0"/>
                  </a:srgbClr>
                </a:solidFill>
              </a:ln>
              <a:solidFill>
                <a:schemeClr val="tx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  <a:p>
            <a:r>
              <a:rPr lang="en-US" altLang="ko-KR" sz="2500" dirty="0" smtClean="0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tx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(</a:t>
            </a:r>
            <a:r>
              <a:rPr lang="ko-KR" altLang="en-US" sz="2500" dirty="0" smtClean="0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tx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어떤 동작이든 이 자세로 돌아옴</a:t>
            </a:r>
            <a:r>
              <a:rPr lang="en-US" altLang="ko-KR" sz="2500" dirty="0" smtClean="0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tx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)</a:t>
            </a:r>
            <a:endParaRPr lang="en-US" altLang="ko-KR" sz="2500" dirty="0">
              <a:ln>
                <a:solidFill>
                  <a:srgbClr val="F0EFEA">
                    <a:alpha val="0"/>
                  </a:srgbClr>
                </a:solidFill>
              </a:ln>
              <a:solidFill>
                <a:schemeClr val="tx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pic>
        <p:nvPicPr>
          <p:cNvPr id="3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4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03022" y="144605"/>
            <a:ext cx="70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노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222051" y="783761"/>
            <a:ext cx="31886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기본 동작</a:t>
            </a:r>
            <a:endParaRPr lang="en-US" altLang="ko-KR" sz="5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459338" y="2032614"/>
            <a:ext cx="1435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err="1" smtClean="0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카마에</a:t>
            </a:r>
            <a:endParaRPr lang="en-US" altLang="ko-KR" sz="3200" dirty="0">
              <a:ln>
                <a:solidFill>
                  <a:srgbClr val="F0EFEA">
                    <a:alpha val="0"/>
                  </a:srgbClr>
                </a:solidFill>
              </a:ln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161506" y="4770053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err="1" smtClean="0">
                <a:ln>
                  <a:solidFill>
                    <a:srgbClr val="F0EFEA">
                      <a:alpha val="0"/>
                    </a:srgbClr>
                  </a:solidFill>
                </a:ln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하코비</a:t>
            </a:r>
            <a:endParaRPr lang="en-US" altLang="ko-KR" sz="3200" dirty="0">
              <a:ln>
                <a:solidFill>
                  <a:srgbClr val="F0EFEA">
                    <a:alpha val="0"/>
                  </a:srgbClr>
                </a:solidFill>
              </a:ln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5464" y="1981388"/>
            <a:ext cx="3272400" cy="2541600"/>
            <a:chOff x="27622" y="1981388"/>
            <a:chExt cx="3272400" cy="2541600"/>
          </a:xfrm>
        </p:grpSpPr>
        <p:sp>
          <p:nvSpPr>
            <p:cNvPr id="8" name="직사각형 7"/>
            <p:cNvSpPr/>
            <p:nvPr/>
          </p:nvSpPr>
          <p:spPr>
            <a:xfrm>
              <a:off x="27622" y="1981388"/>
              <a:ext cx="3272400" cy="2541600"/>
            </a:xfrm>
            <a:prstGeom prst="rect">
              <a:avLst/>
            </a:prstGeom>
            <a:noFill/>
            <a:ln w="38100" cmpd="dbl">
              <a:solidFill>
                <a:srgbClr val="F0EF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59" y="2161561"/>
              <a:ext cx="2910926" cy="2181254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5660628" y="4293096"/>
            <a:ext cx="3159844" cy="2414883"/>
            <a:chOff x="5708799" y="4229245"/>
            <a:chExt cx="3340800" cy="2595600"/>
          </a:xfrm>
        </p:grpSpPr>
        <p:sp>
          <p:nvSpPr>
            <p:cNvPr id="10" name="직사각형 9"/>
            <p:cNvSpPr/>
            <p:nvPr/>
          </p:nvSpPr>
          <p:spPr>
            <a:xfrm>
              <a:off x="5708799" y="4229245"/>
              <a:ext cx="3340800" cy="2595600"/>
            </a:xfrm>
            <a:prstGeom prst="rect">
              <a:avLst/>
            </a:prstGeom>
            <a:noFill/>
            <a:ln w="38100" cmpd="dbl">
              <a:solidFill>
                <a:srgbClr val="F0EF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756" y="4409962"/>
              <a:ext cx="2978887" cy="2234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851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705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노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347864" y="144777"/>
            <a:ext cx="4344488" cy="3142860"/>
            <a:chOff x="3347864" y="144777"/>
            <a:chExt cx="4525200" cy="3322800"/>
          </a:xfrm>
        </p:grpSpPr>
        <p:sp>
          <p:nvSpPr>
            <p:cNvPr id="35" name="직사각형 34"/>
            <p:cNvSpPr/>
            <p:nvPr/>
          </p:nvSpPr>
          <p:spPr>
            <a:xfrm>
              <a:off x="3347864" y="144777"/>
              <a:ext cx="4525200" cy="3322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8575" y="324717"/>
              <a:ext cx="4163777" cy="2962920"/>
            </a:xfrm>
            <a:prstGeom prst="rect">
              <a:avLst/>
            </a:prstGeom>
          </p:spPr>
        </p:pic>
      </p:grp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473020"/>
              </p:ext>
            </p:extLst>
          </p:nvPr>
        </p:nvGraphicFramePr>
        <p:xfrm>
          <a:off x="323528" y="3501008"/>
          <a:ext cx="8571028" cy="31242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66372"/>
                <a:gridCol w="5904656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 smtClean="0">
                          <a:solidFill>
                            <a:schemeClr val="bg1"/>
                          </a:solidFill>
                        </a:rPr>
                        <a:t>첫 번째 이야기</a:t>
                      </a:r>
                      <a:endParaRPr lang="ko-KR" altLang="en-US" sz="2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 smtClean="0">
                          <a:solidFill>
                            <a:schemeClr val="bg1"/>
                          </a:solidFill>
                        </a:rPr>
                        <a:t>신이 주인공인 이야기</a:t>
                      </a:r>
                      <a:endParaRPr lang="ko-KR" altLang="en-US" sz="2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 smtClean="0">
                          <a:solidFill>
                            <a:schemeClr val="bg1"/>
                          </a:solidFill>
                        </a:rPr>
                        <a:t>두 번째 이야기</a:t>
                      </a:r>
                      <a:endParaRPr lang="ko-KR" altLang="en-US" sz="2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500" b="0" dirty="0" err="1" smtClean="0">
                          <a:solidFill>
                            <a:schemeClr val="bg1"/>
                          </a:solidFill>
                        </a:rPr>
                        <a:t>수라도에</a:t>
                      </a:r>
                      <a:r>
                        <a:rPr lang="ko-KR" altLang="en-US" sz="2500" b="0" dirty="0" smtClean="0">
                          <a:solidFill>
                            <a:schemeClr val="bg1"/>
                          </a:solidFill>
                        </a:rPr>
                        <a:t> 떨어진 무장이 주인공인 이야기</a:t>
                      </a:r>
                      <a:endParaRPr lang="en-US" altLang="ko-KR" sz="25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 smtClean="0">
                          <a:solidFill>
                            <a:schemeClr val="bg1"/>
                          </a:solidFill>
                        </a:rPr>
                        <a:t>세 번째 이야기</a:t>
                      </a:r>
                      <a:endParaRPr lang="ko-KR" altLang="en-US" sz="2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500" b="0" dirty="0" smtClean="0">
                          <a:solidFill>
                            <a:schemeClr val="bg1"/>
                          </a:solidFill>
                        </a:rPr>
                        <a:t>여성이 주인공인 이야기</a:t>
                      </a:r>
                      <a:endParaRPr lang="en-US" altLang="ko-KR" sz="25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 smtClean="0">
                          <a:solidFill>
                            <a:schemeClr val="bg1"/>
                          </a:solidFill>
                        </a:rPr>
                        <a:t>네 번째 이야기</a:t>
                      </a:r>
                      <a:endParaRPr lang="ko-KR" altLang="en-US" sz="2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ko-KR" altLang="en-US" sz="2500" b="0" dirty="0" smtClean="0">
                          <a:solidFill>
                            <a:schemeClr val="bg1"/>
                          </a:solidFill>
                        </a:rPr>
                        <a:t>나머지에 속하지 않는 잡다한 이야기</a:t>
                      </a:r>
                      <a:endParaRPr lang="en-US" altLang="ko-KR" sz="25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500" b="0" dirty="0" smtClean="0">
                          <a:solidFill>
                            <a:schemeClr val="bg1"/>
                          </a:solidFill>
                        </a:rPr>
                        <a:t>다섯 번째 이야기</a:t>
                      </a:r>
                      <a:endParaRPr lang="ko-KR" altLang="en-US" sz="2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500" b="0" dirty="0" err="1" smtClean="0">
                          <a:solidFill>
                            <a:schemeClr val="bg1"/>
                          </a:solidFill>
                        </a:rPr>
                        <a:t>텐구나</a:t>
                      </a:r>
                      <a:r>
                        <a:rPr lang="ko-KR" altLang="en-US" sz="2500" b="0" dirty="0" smtClean="0">
                          <a:solidFill>
                            <a:schemeClr val="bg1"/>
                          </a:solidFill>
                        </a:rPr>
                        <a:t> 귀신 등 사람이 아닌 것에 대한 이야기</a:t>
                      </a:r>
                      <a:endParaRPr lang="en-US" altLang="ko-KR" sz="25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5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-2208" y="1124744"/>
            <a:ext cx="8838853" cy="4862168"/>
            <a:chOff x="-18381" y="1052736"/>
            <a:chExt cx="8838853" cy="4862168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13000" contras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8381" y="1052736"/>
              <a:ext cx="5624030" cy="4862168"/>
            </a:xfrm>
            <a:prstGeom prst="rect">
              <a:avLst/>
            </a:prstGeom>
          </p:spPr>
        </p:pic>
        <p:grpSp>
          <p:nvGrpSpPr>
            <p:cNvPr id="20" name="그룹 19"/>
            <p:cNvGrpSpPr/>
            <p:nvPr/>
          </p:nvGrpSpPr>
          <p:grpSpPr>
            <a:xfrm>
              <a:off x="3203848" y="1377918"/>
              <a:ext cx="5616624" cy="4427346"/>
              <a:chOff x="1694962" y="697946"/>
              <a:chExt cx="5616624" cy="4427346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1760591" y="1793760"/>
                <a:ext cx="4576875" cy="2467436"/>
                <a:chOff x="427903" y="1722742"/>
                <a:chExt cx="4576875" cy="2467436"/>
              </a:xfrm>
            </p:grpSpPr>
            <p:grpSp>
              <p:nvGrpSpPr>
                <p:cNvPr id="7" name="그룹 6"/>
                <p:cNvGrpSpPr/>
                <p:nvPr/>
              </p:nvGrpSpPr>
              <p:grpSpPr>
                <a:xfrm>
                  <a:off x="427903" y="1759352"/>
                  <a:ext cx="2967156" cy="2430826"/>
                  <a:chOff x="787943" y="1831360"/>
                  <a:chExt cx="2967156" cy="2430826"/>
                </a:xfrm>
              </p:grpSpPr>
              <p:pic>
                <p:nvPicPr>
                  <p:cNvPr id="4" name="내용 개체 틀 3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5688" b="45963" l="39922" r="61644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982" t="25288" r="39350" b="54668"/>
                  <a:stretch/>
                </p:blipFill>
                <p:spPr>
                  <a:xfrm>
                    <a:off x="3307418" y="2479432"/>
                    <a:ext cx="447681" cy="486610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2" descr="C:\Users\lee\AppData\Local\Microsoft\Windows\Temporary Internet Files\Content.IE5\24I07JA1\MC900393694[1].wmf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 rot="21153852">
                    <a:off x="787943" y="1885417"/>
                    <a:ext cx="2191110" cy="828868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2" name="내용 개체 틀 3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5688" b="45963" l="39922" r="61644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982" t="25288" r="39350" b="54668"/>
                  <a:stretch/>
                </p:blipFill>
                <p:spPr>
                  <a:xfrm>
                    <a:off x="3307418" y="3127504"/>
                    <a:ext cx="447681" cy="486610"/>
                  </a:xfrm>
                  <a:prstGeom prst="rect">
                    <a:avLst/>
                  </a:prstGeom>
                </p:spPr>
              </p:pic>
              <p:pic>
                <p:nvPicPr>
                  <p:cNvPr id="34" name="내용 개체 틀 3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5688" b="45963" l="39922" r="61644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982" t="25288" r="39350" b="54668"/>
                  <a:stretch/>
                </p:blipFill>
                <p:spPr>
                  <a:xfrm>
                    <a:off x="3307418" y="3775576"/>
                    <a:ext cx="447681" cy="486610"/>
                  </a:xfrm>
                  <a:prstGeom prst="rect">
                    <a:avLst/>
                  </a:prstGeom>
                </p:spPr>
              </p:pic>
              <p:pic>
                <p:nvPicPr>
                  <p:cNvPr id="36" name="내용 개체 틀 3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25688" b="45963" l="39922" r="61644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982" t="25288" r="39350" b="54668"/>
                  <a:stretch/>
                </p:blipFill>
                <p:spPr>
                  <a:xfrm>
                    <a:off x="3307418" y="1831360"/>
                    <a:ext cx="447681" cy="48661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직사각형 8"/>
                <p:cNvSpPr/>
                <p:nvPr/>
              </p:nvSpPr>
              <p:spPr>
                <a:xfrm>
                  <a:off x="3361379" y="2370814"/>
                  <a:ext cx="128112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800" dirty="0" smtClean="0">
                      <a:solidFill>
                        <a:schemeClr val="bg1"/>
                      </a:solidFill>
                      <a:latin typeface="양재본목각체M" panose="02020603020101020101" pitchFamily="18" charset="-127"/>
                      <a:ea typeface="양재본목각체M" panose="02020603020101020101" pitchFamily="18" charset="-127"/>
                    </a:rPr>
                    <a:t>가부키</a:t>
                  </a:r>
                  <a:endParaRPr lang="en-US" altLang="ko-KR" sz="2800" dirty="0">
                    <a:solidFill>
                      <a:schemeClr val="bg1"/>
                    </a:solidFill>
                    <a:latin typeface="양재본목각체M" panose="02020603020101020101" pitchFamily="18" charset="-127"/>
                    <a:ea typeface="양재본목각체M" panose="02020603020101020101" pitchFamily="18" charset="-127"/>
                  </a:endParaRPr>
                </a:p>
              </p:txBody>
            </p:sp>
            <p:sp>
              <p:nvSpPr>
                <p:cNvPr id="33" name="직사각형 32"/>
                <p:cNvSpPr/>
                <p:nvPr/>
              </p:nvSpPr>
              <p:spPr>
                <a:xfrm>
                  <a:off x="3361379" y="3018886"/>
                  <a:ext cx="12795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800" dirty="0" err="1" smtClean="0">
                      <a:solidFill>
                        <a:schemeClr val="bg1"/>
                      </a:solidFill>
                      <a:latin typeface="양재본목각체M" panose="02020603020101020101" pitchFamily="18" charset="-127"/>
                      <a:ea typeface="양재본목각체M" panose="02020603020101020101" pitchFamily="18" charset="-127"/>
                    </a:rPr>
                    <a:t>분라쿠</a:t>
                  </a:r>
                  <a:endParaRPr lang="en-US" altLang="ko-KR" sz="2800" dirty="0">
                    <a:solidFill>
                      <a:schemeClr val="bg1"/>
                    </a:solidFill>
                    <a:latin typeface="양재본목각체M" panose="02020603020101020101" pitchFamily="18" charset="-127"/>
                    <a:ea typeface="양재본목각체M" panose="02020603020101020101" pitchFamily="18" charset="-127"/>
                  </a:endParaRPr>
                </a:p>
              </p:txBody>
            </p:sp>
            <p:sp>
              <p:nvSpPr>
                <p:cNvPr id="35" name="직사각형 34"/>
                <p:cNvSpPr/>
                <p:nvPr/>
              </p:nvSpPr>
              <p:spPr>
                <a:xfrm>
                  <a:off x="3361379" y="3666958"/>
                  <a:ext cx="164339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800" dirty="0" err="1" smtClean="0">
                      <a:solidFill>
                        <a:schemeClr val="bg1"/>
                      </a:solidFill>
                      <a:latin typeface="양재본목각체M" panose="02020603020101020101" pitchFamily="18" charset="-127"/>
                      <a:ea typeface="양재본목각체M" panose="02020603020101020101" pitchFamily="18" charset="-127"/>
                    </a:rPr>
                    <a:t>라쿠고카</a:t>
                  </a:r>
                  <a:endParaRPr lang="en-US" altLang="ko-KR" sz="2800" dirty="0">
                    <a:solidFill>
                      <a:schemeClr val="bg1"/>
                    </a:solidFill>
                    <a:latin typeface="양재본목각체M" panose="02020603020101020101" pitchFamily="18" charset="-127"/>
                    <a:ea typeface="양재본목각체M" panose="02020603020101020101" pitchFamily="18" charset="-127"/>
                  </a:endParaRPr>
                </a:p>
              </p:txBody>
            </p:sp>
            <p:sp>
              <p:nvSpPr>
                <p:cNvPr id="37" name="직사각형 36"/>
                <p:cNvSpPr/>
                <p:nvPr/>
              </p:nvSpPr>
              <p:spPr>
                <a:xfrm>
                  <a:off x="3361379" y="1722742"/>
                  <a:ext cx="127951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sz="2800" dirty="0" smtClean="0">
                      <a:solidFill>
                        <a:schemeClr val="bg1"/>
                      </a:solidFill>
                      <a:latin typeface="양재본목각체M" panose="02020603020101020101" pitchFamily="18" charset="-127"/>
                      <a:ea typeface="양재본목각체M" panose="02020603020101020101" pitchFamily="18" charset="-127"/>
                    </a:rPr>
                    <a:t>동영상</a:t>
                  </a:r>
                  <a:endParaRPr lang="en-US" altLang="ko-KR" sz="2800" dirty="0">
                    <a:solidFill>
                      <a:schemeClr val="bg1"/>
                    </a:solidFill>
                    <a:latin typeface="양재본목각체M" panose="02020603020101020101" pitchFamily="18" charset="-127"/>
                    <a:ea typeface="양재본목각체M" panose="02020603020101020101" pitchFamily="18" charset="-127"/>
                  </a:endParaRPr>
                </a:p>
              </p:txBody>
            </p:sp>
          </p:grpSp>
          <p:sp>
            <p:nvSpPr>
              <p:cNvPr id="12" name="직사각형 11"/>
              <p:cNvSpPr/>
              <p:nvPr/>
            </p:nvSpPr>
            <p:spPr>
              <a:xfrm>
                <a:off x="1694962" y="1405832"/>
                <a:ext cx="5616624" cy="3719460"/>
              </a:xfrm>
              <a:prstGeom prst="rect">
                <a:avLst/>
              </a:prstGeom>
              <a:noFill/>
              <a:ln w="76200" cmpd="dbl">
                <a:solidFill>
                  <a:srgbClr val="F0EFEA">
                    <a:alpha val="41000"/>
                  </a:srgbClr>
                </a:solidFill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90139" y="697946"/>
                <a:ext cx="1208985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000" b="1" dirty="0" smtClean="0">
                    <a:ln>
                      <a:solidFill>
                        <a:srgbClr val="F0EFEA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양재본목각체M" panose="02020603020101020101" pitchFamily="18" charset="-127"/>
                    <a:ea typeface="양재본목각체M" panose="02020603020101020101" pitchFamily="18" charset="-127"/>
                  </a:rPr>
                  <a:t>목차</a:t>
                </a:r>
                <a:endParaRPr lang="ko-KR" altLang="en-US" sz="4000" b="1" dirty="0">
                  <a:ln>
                    <a:solidFill>
                      <a:srgbClr val="F0EFEA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양재본목각체M" panose="02020603020101020101" pitchFamily="18" charset="-127"/>
                  <a:ea typeface="양재본목각체M" panose="02020603020101020101" pitchFamily="18" charset="-127"/>
                </a:endParaRPr>
              </a:p>
            </p:txBody>
          </p:sp>
        </p:grpSp>
      </p:grpSp>
      <p:pic>
        <p:nvPicPr>
          <p:cNvPr id="74" name="내용 개체 틀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5796136" y="5193802"/>
            <a:ext cx="447681" cy="486610"/>
          </a:xfrm>
          <a:prstGeom prst="rect">
            <a:avLst/>
          </a:prstGeom>
        </p:spPr>
      </p:pic>
      <p:sp>
        <p:nvSpPr>
          <p:cNvPr id="75" name="직사각형 74"/>
          <p:cNvSpPr/>
          <p:nvPr/>
        </p:nvSpPr>
        <p:spPr>
          <a:xfrm>
            <a:off x="6210137" y="5157192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노</a:t>
            </a:r>
            <a:endParaRPr lang="en-US" altLang="ko-KR" sz="28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83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862064"/>
            <a:ext cx="8229600" cy="1143000"/>
          </a:xfrm>
        </p:spPr>
        <p:txBody>
          <a:bodyPr/>
          <a:lstStyle/>
          <a:p>
            <a:r>
              <a:rPr lang="ko-KR" altLang="en-US" b="1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감사합니다</a:t>
            </a:r>
          </a:p>
        </p:txBody>
      </p:sp>
      <p:pic>
        <p:nvPicPr>
          <p:cNvPr id="3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 rot="483797">
            <a:off x="5898388" y="3373226"/>
            <a:ext cx="335220" cy="364369"/>
          </a:xfrm>
        </p:spPr>
      </p:pic>
      <p:pic>
        <p:nvPicPr>
          <p:cNvPr id="4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2697304" y="2895865"/>
            <a:ext cx="414000" cy="450000"/>
          </a:xfrm>
          <a:prstGeom prst="rect">
            <a:avLst/>
          </a:prstGeom>
        </p:spPr>
      </p:pic>
      <p:pic>
        <p:nvPicPr>
          <p:cNvPr id="5" name="내용 개체 틀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 rot="20764678">
            <a:off x="3128741" y="2911539"/>
            <a:ext cx="150218" cy="1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3" name="내용 개체 틀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59970" y="144777"/>
            <a:ext cx="174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동영</a:t>
            </a:r>
            <a:r>
              <a:rPr lang="ko-KR" altLang="en-US" sz="4000" dirty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상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251519" y="1757734"/>
            <a:ext cx="8548238" cy="3908218"/>
            <a:chOff x="56208" y="1766614"/>
            <a:chExt cx="8548238" cy="3908218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56208" y="2246351"/>
              <a:ext cx="4622400" cy="2761200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6"/>
            <p:cNvCxnSpPr/>
            <p:nvPr/>
          </p:nvCxnSpPr>
          <p:spPr>
            <a:xfrm flipV="1">
              <a:off x="4498194" y="1798158"/>
              <a:ext cx="793886" cy="558313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4498194" y="4910879"/>
              <a:ext cx="871518" cy="763953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>
            <a:xfrm>
              <a:off x="5292079" y="1766614"/>
              <a:ext cx="3312367" cy="390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27" name="내용 개체 틀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688" b="45963" l="39922" r="616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82" t="25288" r="39350" b="54668"/>
            <a:stretch/>
          </p:blipFill>
          <p:spPr>
            <a:xfrm>
              <a:off x="824456" y="4344888"/>
              <a:ext cx="414000" cy="450000"/>
            </a:xfrm>
            <a:prstGeom prst="rect">
              <a:avLst/>
            </a:prstGeom>
          </p:spPr>
        </p:pic>
        <p:grpSp>
          <p:nvGrpSpPr>
            <p:cNvPr id="21" name="그룹 20"/>
            <p:cNvGrpSpPr/>
            <p:nvPr/>
          </p:nvGrpSpPr>
          <p:grpSpPr>
            <a:xfrm>
              <a:off x="5472262" y="1945923"/>
              <a:ext cx="2952000" cy="3549600"/>
              <a:chOff x="5515314" y="1830419"/>
              <a:chExt cx="2952000" cy="354960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368644" y="4487598"/>
                <a:ext cx="20459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ln>
                      <a:solidFill>
                        <a:srgbClr val="F0EFEA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아리따-돋움(OTF)-Medium" panose="02020603020101020101" pitchFamily="18" charset="-127"/>
                    <a:ea typeface="아리따-돋움(OTF)-Medium" panose="02020603020101020101" pitchFamily="18" charset="-127"/>
                  </a:rPr>
                  <a:t>오늘 하루만</a:t>
                </a:r>
                <a:endParaRPr lang="en-US" altLang="ko-KR" sz="1400" dirty="0">
                  <a:ln>
                    <a:solidFill>
                      <a:srgbClr val="F0EFEA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아리따-돋움(OTF)-Medium" panose="02020603020101020101" pitchFamily="18" charset="-127"/>
                  <a:ea typeface="아리따-돋움(OTF)-Medium" panose="02020603020101020101" pitchFamily="18" charset="-127"/>
                </a:endParaRPr>
              </a:p>
            </p:txBody>
          </p:sp>
          <p:sp>
            <p:nvSpPr>
              <p:cNvPr id="36" name="사각형 설명선 35"/>
              <p:cNvSpPr/>
              <p:nvPr/>
            </p:nvSpPr>
            <p:spPr>
              <a:xfrm>
                <a:off x="5515314" y="1830419"/>
                <a:ext cx="2952000" cy="3549600"/>
              </a:xfrm>
              <a:prstGeom prst="wedgeRectCallout">
                <a:avLst>
                  <a:gd name="adj1" fmla="val 21346"/>
                  <a:gd name="adj2" fmla="val 65873"/>
                </a:avLst>
              </a:prstGeom>
              <a:solidFill>
                <a:srgbClr val="FF648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ko-KR" altLang="en-US" sz="2600" dirty="0" smtClean="0"/>
                  <a:t>노</a:t>
                </a:r>
                <a:r>
                  <a:rPr lang="en-US" altLang="ko-KR" sz="2600" dirty="0" smtClean="0"/>
                  <a:t>, </a:t>
                </a:r>
                <a:r>
                  <a:rPr lang="ko-KR" altLang="en-US" sz="2600" dirty="0" smtClean="0"/>
                  <a:t>가부키</a:t>
                </a:r>
                <a:r>
                  <a:rPr lang="en-US" altLang="ko-KR" sz="2600" dirty="0" smtClean="0"/>
                  <a:t>, </a:t>
                </a:r>
                <a:r>
                  <a:rPr lang="ko-KR" altLang="en-US" sz="2600" dirty="0" err="1" smtClean="0"/>
                  <a:t>교겐</a:t>
                </a:r>
                <a:r>
                  <a:rPr lang="en-US" altLang="ko-KR" sz="2600" dirty="0" smtClean="0"/>
                  <a:t>,   </a:t>
                </a:r>
              </a:p>
              <a:p>
                <a:r>
                  <a:rPr lang="en-US" altLang="ko-KR" sz="2600" dirty="0"/>
                  <a:t> </a:t>
                </a:r>
                <a:r>
                  <a:rPr lang="en-US" altLang="ko-KR" sz="2600" dirty="0" smtClean="0"/>
                  <a:t>  </a:t>
                </a:r>
                <a:r>
                  <a:rPr lang="ko-KR" altLang="en-US" sz="2600" dirty="0" smtClean="0"/>
                  <a:t>슈퍼가부키</a:t>
                </a:r>
                <a:endParaRPr lang="en-US" altLang="ko-KR" sz="2600" dirty="0" smtClean="0"/>
              </a:p>
              <a:p>
                <a:endParaRPr lang="en-US" altLang="ko-KR" sz="2600" dirty="0"/>
              </a:p>
              <a:p>
                <a:pPr marL="171450" indent="-171450">
                  <a:buFont typeface="Wingdings" panose="05000000000000000000" pitchFamily="2" charset="2"/>
                  <a:buChar char="v"/>
                </a:pPr>
                <a:r>
                  <a:rPr lang="en-US" altLang="ko-KR" sz="2600" dirty="0" smtClean="0">
                    <a:hlinkClick r:id="rId5"/>
                  </a:rPr>
                  <a:t>Https</a:t>
                </a:r>
                <a:r>
                  <a:rPr lang="en-US" altLang="ko-KR" sz="2600" dirty="0">
                    <a:hlinkClick r:id="rId5"/>
                  </a:rPr>
                  <a:t>://www.youtube.com/watch?v=yZqOcGU80o4</a:t>
                </a:r>
                <a:endParaRPr lang="ko-KR" altLang="en-US" sz="2600" dirty="0"/>
              </a:p>
              <a:p>
                <a:pPr algn="ctr"/>
                <a:endParaRPr lang="ko-KR" altLang="en-US" sz="2600" dirty="0"/>
              </a:p>
            </p:txBody>
          </p:sp>
        </p:grpSp>
      </p:grpSp>
      <p:pic>
        <p:nvPicPr>
          <p:cNvPr id="44" name="그림 43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33" y="2417973"/>
            <a:ext cx="4261572" cy="2400196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332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가부키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501008"/>
            <a:ext cx="8881391" cy="324036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가면을 쓰거나 화장을 하고 무대에서 하는 연극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>
                <a:solidFill>
                  <a:schemeClr val="tx1"/>
                </a:solidFill>
              </a:rPr>
              <a:t>구마도리</a:t>
            </a:r>
            <a:r>
              <a:rPr lang="en-US" altLang="ko-KR" sz="2500" dirty="0">
                <a:solidFill>
                  <a:schemeClr val="tx1"/>
                </a:solidFill>
              </a:rPr>
              <a:t>: </a:t>
            </a:r>
            <a:r>
              <a:rPr lang="ko-KR" altLang="en-US" sz="2500" dirty="0">
                <a:solidFill>
                  <a:schemeClr val="tx1"/>
                </a:solidFill>
              </a:rPr>
              <a:t>힘을 강조하기 위해 얼굴에 선을 그리는 화장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여자 대신 남자가 여장을 하고 공연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서민의 전통예능으로 자리잡음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권선징악과 교훈적 요소</a:t>
            </a:r>
            <a:r>
              <a:rPr lang="en-US" altLang="ko-KR" sz="2500" dirty="0" smtClean="0">
                <a:solidFill>
                  <a:schemeClr val="tx1"/>
                </a:solidFill>
              </a:rPr>
              <a:t>(1</a:t>
            </a:r>
            <a:r>
              <a:rPr lang="ko-KR" altLang="en-US" sz="2500" dirty="0" smtClean="0">
                <a:solidFill>
                  <a:schemeClr val="tx1"/>
                </a:solidFill>
              </a:rPr>
              <a:t>개의 복잡한 줄거리 </a:t>
            </a:r>
            <a:r>
              <a:rPr lang="en-US" altLang="ko-KR" sz="2500" dirty="0" smtClean="0">
                <a:solidFill>
                  <a:schemeClr val="tx1"/>
                </a:solidFill>
              </a:rPr>
              <a:t>+ 2</a:t>
            </a:r>
            <a:r>
              <a:rPr lang="ko-KR" altLang="en-US" sz="2500" dirty="0" smtClean="0">
                <a:solidFill>
                  <a:schemeClr val="tx1"/>
                </a:solidFill>
              </a:rPr>
              <a:t>개 이상의 주제</a:t>
            </a:r>
            <a:r>
              <a:rPr lang="en-US" altLang="ko-KR" sz="2500" dirty="0" smtClean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203848" y="273720"/>
            <a:ext cx="5112568" cy="3077968"/>
            <a:chOff x="3203848" y="273720"/>
            <a:chExt cx="5112568" cy="3077968"/>
          </a:xfrm>
        </p:grpSpPr>
        <p:sp>
          <p:nvSpPr>
            <p:cNvPr id="35" name="직사각형 34"/>
            <p:cNvSpPr/>
            <p:nvPr/>
          </p:nvSpPr>
          <p:spPr>
            <a:xfrm>
              <a:off x="3203848" y="273720"/>
              <a:ext cx="5112568" cy="3077968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30" y="470471"/>
              <a:ext cx="4780404" cy="274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9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가부키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3861048"/>
            <a:ext cx="8881391" cy="18002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근세 이후</a:t>
            </a:r>
            <a:r>
              <a:rPr lang="en-US" altLang="ko-KR" sz="2500" dirty="0" smtClean="0">
                <a:solidFill>
                  <a:schemeClr val="tx1"/>
                </a:solidFill>
              </a:rPr>
              <a:t>: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조닝</a:t>
            </a:r>
            <a:r>
              <a:rPr lang="ko-KR" altLang="en-US" sz="2500" dirty="0" smtClean="0">
                <a:solidFill>
                  <a:schemeClr val="tx1"/>
                </a:solidFill>
              </a:rPr>
              <a:t> 계층의 문화적 창달로 이룩된 대중 연희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에도 시민의 유일한 오락거리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배우는 절대적 인기 대상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가문 대대로 이어짐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 smtClean="0">
                <a:solidFill>
                  <a:schemeClr val="tx1"/>
                </a:solidFill>
              </a:rPr>
              <a:t>도쿠가와</a:t>
            </a:r>
            <a:r>
              <a:rPr lang="ko-KR" altLang="en-US" sz="2500" dirty="0" smtClean="0">
                <a:solidFill>
                  <a:schemeClr val="tx1"/>
                </a:solidFill>
              </a:rPr>
              <a:t> 정권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내란 진정 → 가부키 대두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203848" y="273720"/>
            <a:ext cx="5140800" cy="3106800"/>
            <a:chOff x="3203848" y="273720"/>
            <a:chExt cx="5140800" cy="3106800"/>
          </a:xfrm>
        </p:grpSpPr>
        <p:sp>
          <p:nvSpPr>
            <p:cNvPr id="35" name="직사각형 34"/>
            <p:cNvSpPr/>
            <p:nvPr/>
          </p:nvSpPr>
          <p:spPr>
            <a:xfrm>
              <a:off x="3203848" y="273720"/>
              <a:ext cx="5140800" cy="31068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30" y="470471"/>
              <a:ext cx="4780404" cy="274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73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가부키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3573016"/>
            <a:ext cx="8881391" cy="295232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500" dirty="0" smtClean="0">
                <a:solidFill>
                  <a:schemeClr val="tx1"/>
                </a:solidFill>
              </a:rPr>
              <a:t>‘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이즈모의</a:t>
            </a:r>
            <a:r>
              <a:rPr lang="ko-KR" altLang="en-US" sz="2500" dirty="0" smtClean="0">
                <a:solidFill>
                  <a:schemeClr val="tx1"/>
                </a:solidFill>
              </a:rPr>
              <a:t>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오쿠니</a:t>
            </a:r>
            <a:r>
              <a:rPr lang="en-US" altLang="ko-KR" sz="2500" dirty="0" smtClean="0">
                <a:solidFill>
                  <a:schemeClr val="tx1"/>
                </a:solidFill>
              </a:rPr>
              <a:t>’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교토의</a:t>
            </a:r>
            <a:r>
              <a:rPr lang="ko-KR" altLang="en-US" sz="2500" dirty="0" smtClean="0">
                <a:solidFill>
                  <a:schemeClr val="tx1"/>
                </a:solidFill>
              </a:rPr>
              <a:t>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시조가와라</a:t>
            </a:r>
            <a:r>
              <a:rPr lang="ko-KR" altLang="en-US" sz="2500" dirty="0" smtClean="0">
                <a:solidFill>
                  <a:schemeClr val="tx1"/>
                </a:solidFill>
              </a:rPr>
              <a:t> 강변에서 판잣집에 가설 극장을 짓고 공연</a:t>
            </a:r>
            <a:r>
              <a:rPr lang="en-US" altLang="ko-KR" sz="25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남장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괴상한 복장을 하고 연희 → 큰 인기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유녀 가부키라고 불림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연희집단을 편성해 순회공연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지방 도시에도 토착 유녀 가부키 패가 생김 → 전국적 유행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500" dirty="0" smtClean="0">
                <a:solidFill>
                  <a:schemeClr val="tx1"/>
                </a:solidFill>
              </a:rPr>
              <a:t>1962</a:t>
            </a:r>
            <a:r>
              <a:rPr lang="ko-KR" altLang="en-US" sz="2500" dirty="0" smtClean="0">
                <a:solidFill>
                  <a:schemeClr val="tx1"/>
                </a:solidFill>
              </a:rPr>
              <a:t>년</a:t>
            </a:r>
            <a:r>
              <a:rPr lang="en-US" altLang="ko-KR" sz="2500" dirty="0" smtClean="0">
                <a:solidFill>
                  <a:schemeClr val="tx1"/>
                </a:solidFill>
              </a:rPr>
              <a:t>: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도쿠가와</a:t>
            </a:r>
            <a:r>
              <a:rPr lang="ko-KR" altLang="en-US" sz="2500" dirty="0" smtClean="0">
                <a:solidFill>
                  <a:schemeClr val="tx1"/>
                </a:solidFill>
              </a:rPr>
              <a:t> 막부 정치가 안정</a:t>
            </a:r>
            <a:endParaRPr lang="en-US" altLang="ko-KR" sz="2500" dirty="0">
              <a:solidFill>
                <a:schemeClr val="tx1"/>
              </a:solidFill>
            </a:endParaRPr>
          </a:p>
          <a:p>
            <a:r>
              <a:rPr lang="ko-KR" altLang="en-US" sz="2500" dirty="0" smtClean="0">
                <a:solidFill>
                  <a:schemeClr val="tx1"/>
                </a:solidFill>
              </a:rPr>
              <a:t>  → 풍속과 사회질서 문란을 이유로 금지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endParaRPr lang="en-US" altLang="ko-KR" sz="2500" dirty="0" smtClean="0">
              <a:solidFill>
                <a:schemeClr val="tx1"/>
              </a:solidFill>
            </a:endParaRPr>
          </a:p>
          <a:p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203848" y="273720"/>
            <a:ext cx="5112568" cy="3077968"/>
            <a:chOff x="3203848" y="273720"/>
            <a:chExt cx="5112568" cy="3077968"/>
          </a:xfrm>
        </p:grpSpPr>
        <p:sp>
          <p:nvSpPr>
            <p:cNvPr id="35" name="직사각형 34"/>
            <p:cNvSpPr/>
            <p:nvPr/>
          </p:nvSpPr>
          <p:spPr>
            <a:xfrm>
              <a:off x="3203848" y="273720"/>
              <a:ext cx="5112568" cy="3077968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30" y="470471"/>
              <a:ext cx="4780404" cy="274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9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가부키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3573016"/>
            <a:ext cx="8881391" cy="295232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여자 가부키의 금지 </a:t>
            </a:r>
            <a:r>
              <a:rPr lang="ko-KR" altLang="en-US" sz="2500" dirty="0">
                <a:solidFill>
                  <a:schemeClr val="tx1"/>
                </a:solidFill>
              </a:rPr>
              <a:t>→ </a:t>
            </a:r>
            <a:r>
              <a:rPr lang="ko-KR" altLang="en-US" sz="2500" dirty="0" smtClean="0">
                <a:solidFill>
                  <a:schemeClr val="tx1"/>
                </a:solidFill>
              </a:rPr>
              <a:t>미소년 가부키 등장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호색적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이색적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여자 가부키와 같다는 이유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금지 → 사회에서 사라짐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시민들의 가부키 부활 운동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탄원</a:t>
            </a:r>
            <a:r>
              <a:rPr lang="en-US" altLang="ko-KR" sz="2500" dirty="0">
                <a:solidFill>
                  <a:schemeClr val="tx1"/>
                </a:solidFill>
              </a:rPr>
              <a:t> 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r>
              <a:rPr lang="en-US" altLang="ko-KR" sz="2500" dirty="0">
                <a:solidFill>
                  <a:schemeClr val="tx1"/>
                </a:solidFill>
              </a:rPr>
              <a:t> </a:t>
            </a:r>
            <a:r>
              <a:rPr lang="en-US" altLang="ko-KR" sz="2500" dirty="0" smtClean="0">
                <a:solidFill>
                  <a:schemeClr val="tx1"/>
                </a:solidFill>
              </a:rPr>
              <a:t>  </a:t>
            </a:r>
            <a:r>
              <a:rPr lang="ko-KR" altLang="en-US" sz="2500" dirty="0" smtClean="0">
                <a:solidFill>
                  <a:schemeClr val="tx1"/>
                </a:solidFill>
              </a:rPr>
              <a:t>→ 조건부로 가부키의 흥행 허가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</a:rPr>
              <a:t>성인 남자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여성과 소년 </a:t>
            </a:r>
            <a:r>
              <a:rPr lang="en-US" altLang="ko-KR" sz="2500" dirty="0" smtClean="0">
                <a:solidFill>
                  <a:schemeClr val="tx1"/>
                </a:solidFill>
              </a:rPr>
              <a:t>X)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흉내내기 연희를 중심으로 공연</a:t>
            </a:r>
            <a:r>
              <a:rPr lang="en-US" altLang="ko-KR" sz="2500" dirty="0" smtClean="0">
                <a:solidFill>
                  <a:schemeClr val="tx1"/>
                </a:solidFill>
              </a:rPr>
              <a:t>:  </a:t>
            </a:r>
            <a:r>
              <a:rPr lang="ko-KR" altLang="en-US" sz="2500" dirty="0" smtClean="0">
                <a:solidFill>
                  <a:schemeClr val="tx1"/>
                </a:solidFill>
              </a:rPr>
              <a:t>연극화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endParaRPr lang="en-US" altLang="ko-KR" sz="2500" dirty="0" smtClean="0">
              <a:solidFill>
                <a:schemeClr val="tx1"/>
              </a:solidFill>
            </a:endParaRPr>
          </a:p>
          <a:p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203848" y="273720"/>
            <a:ext cx="5112568" cy="3077968"/>
            <a:chOff x="3203848" y="273720"/>
            <a:chExt cx="5112568" cy="3077968"/>
          </a:xfrm>
        </p:grpSpPr>
        <p:sp>
          <p:nvSpPr>
            <p:cNvPr id="35" name="직사각형 34"/>
            <p:cNvSpPr/>
            <p:nvPr/>
          </p:nvSpPr>
          <p:spPr>
            <a:xfrm>
              <a:off x="3203848" y="273720"/>
              <a:ext cx="5112568" cy="3077968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30" y="470471"/>
              <a:ext cx="4780404" cy="274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9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가부키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55105" y="3501008"/>
            <a:ext cx="8881391" cy="324036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500" dirty="0" smtClean="0">
                <a:solidFill>
                  <a:schemeClr val="tx1"/>
                </a:solidFill>
              </a:rPr>
              <a:t>1600</a:t>
            </a:r>
            <a:r>
              <a:rPr lang="ko-KR" altLang="en-US" sz="2500" dirty="0" smtClean="0">
                <a:solidFill>
                  <a:schemeClr val="tx1"/>
                </a:solidFill>
              </a:rPr>
              <a:t>년</a:t>
            </a:r>
            <a:r>
              <a:rPr lang="en-US" altLang="ko-KR" sz="2500" dirty="0" smtClean="0">
                <a:solidFill>
                  <a:schemeClr val="tx1"/>
                </a:solidFill>
              </a:rPr>
              <a:t>: </a:t>
            </a:r>
            <a:r>
              <a:rPr lang="ko-KR" altLang="en-US" sz="2500" dirty="0" smtClean="0">
                <a:solidFill>
                  <a:schemeClr val="tx1"/>
                </a:solidFill>
              </a:rPr>
              <a:t>학자</a:t>
            </a:r>
            <a:r>
              <a:rPr lang="en-US" altLang="ko-KR" sz="2500" dirty="0" smtClean="0">
                <a:solidFill>
                  <a:schemeClr val="tx1"/>
                </a:solidFill>
              </a:rPr>
              <a:t>‘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히야시라산</a:t>
            </a:r>
            <a:r>
              <a:rPr lang="en-US" altLang="ko-KR" sz="2500" dirty="0" smtClean="0">
                <a:solidFill>
                  <a:schemeClr val="tx1"/>
                </a:solidFill>
              </a:rPr>
              <a:t>’</a:t>
            </a:r>
            <a:r>
              <a:rPr lang="ko-KR" altLang="en-US" sz="2500" dirty="0" smtClean="0">
                <a:solidFill>
                  <a:schemeClr val="tx1"/>
                </a:solidFill>
              </a:rPr>
              <a:t>이 한자를 음차</a:t>
            </a:r>
            <a:r>
              <a:rPr lang="en-US" altLang="ko-KR" sz="2500" dirty="0" smtClean="0">
                <a:solidFill>
                  <a:schemeClr val="tx1"/>
                </a:solidFill>
              </a:rPr>
              <a:t>, </a:t>
            </a:r>
            <a:r>
              <a:rPr lang="ko-KR" altLang="en-US" sz="2500" dirty="0" smtClean="0">
                <a:solidFill>
                  <a:schemeClr val="tx1"/>
                </a:solidFill>
              </a:rPr>
              <a:t>가부키라 명명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500" dirty="0" smtClean="0">
                <a:solidFill>
                  <a:schemeClr val="tx1"/>
                </a:solidFill>
              </a:rPr>
              <a:t>1603</a:t>
            </a:r>
            <a:r>
              <a:rPr lang="ko-KR" altLang="en-US" sz="2500" dirty="0" smtClean="0">
                <a:solidFill>
                  <a:schemeClr val="tx1"/>
                </a:solidFill>
              </a:rPr>
              <a:t>년</a:t>
            </a:r>
            <a:r>
              <a:rPr lang="en-US" altLang="ko-KR" sz="2500" dirty="0" smtClean="0">
                <a:solidFill>
                  <a:schemeClr val="tx1"/>
                </a:solidFill>
              </a:rPr>
              <a:t>: ‘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이즈모의</a:t>
            </a:r>
            <a:r>
              <a:rPr lang="ko-KR" altLang="en-US" sz="2500" dirty="0" smtClean="0">
                <a:solidFill>
                  <a:schemeClr val="tx1"/>
                </a:solidFill>
              </a:rPr>
              <a:t>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오쿠니</a:t>
            </a:r>
            <a:r>
              <a:rPr lang="en-US" altLang="ko-KR" sz="2500" dirty="0" smtClean="0">
                <a:solidFill>
                  <a:schemeClr val="tx1"/>
                </a:solidFill>
              </a:rPr>
              <a:t>’(</a:t>
            </a:r>
            <a:r>
              <a:rPr lang="ko-KR" altLang="en-US" sz="2500" dirty="0" smtClean="0">
                <a:solidFill>
                  <a:schemeClr val="tx1"/>
                </a:solidFill>
              </a:rPr>
              <a:t>무녀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  <a:r>
              <a:rPr lang="ko-KR" altLang="en-US" sz="2500" dirty="0" smtClean="0">
                <a:solidFill>
                  <a:schemeClr val="tx1"/>
                </a:solidFill>
              </a:rPr>
              <a:t>가 </a:t>
            </a:r>
            <a:r>
              <a:rPr lang="en-US" altLang="ko-KR" sz="2500" dirty="0" smtClean="0">
                <a:solidFill>
                  <a:schemeClr val="tx1"/>
                </a:solidFill>
              </a:rPr>
              <a:t>‘</a:t>
            </a:r>
            <a:r>
              <a:rPr lang="ko-KR" altLang="en-US" sz="2500" dirty="0" smtClean="0">
                <a:solidFill>
                  <a:schemeClr val="tx1"/>
                </a:solidFill>
              </a:rPr>
              <a:t>가부키 춤</a:t>
            </a:r>
            <a:r>
              <a:rPr lang="en-US" altLang="ko-KR" sz="2500" dirty="0" smtClean="0">
                <a:solidFill>
                  <a:schemeClr val="tx1"/>
                </a:solidFill>
              </a:rPr>
              <a:t>’</a:t>
            </a:r>
            <a:r>
              <a:rPr lang="ko-KR" altLang="en-US" sz="2500" dirty="0" smtClean="0">
                <a:solidFill>
                  <a:schemeClr val="tx1"/>
                </a:solidFill>
              </a:rPr>
              <a:t>을 창시         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→ 서민의 </a:t>
            </a:r>
            <a:r>
              <a:rPr lang="ko-KR" altLang="en-US" sz="2500" dirty="0">
                <a:solidFill>
                  <a:schemeClr val="tx1"/>
                </a:solidFill>
              </a:rPr>
              <a:t>전통예능으로 </a:t>
            </a:r>
            <a:r>
              <a:rPr lang="ko-KR" altLang="en-US" sz="2500" dirty="0" smtClean="0">
                <a:solidFill>
                  <a:schemeClr val="tx1"/>
                </a:solidFill>
              </a:rPr>
              <a:t>자리잡음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err="1" smtClean="0">
                <a:solidFill>
                  <a:schemeClr val="tx1"/>
                </a:solidFill>
              </a:rPr>
              <a:t>가마쿠라</a:t>
            </a:r>
            <a:r>
              <a:rPr lang="ko-KR" altLang="en-US" sz="2500" dirty="0" smtClean="0">
                <a:solidFill>
                  <a:schemeClr val="tx1"/>
                </a:solidFill>
              </a:rPr>
              <a:t> 시대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ko-KR" altLang="en-US" sz="2500" dirty="0" err="1" smtClean="0">
                <a:solidFill>
                  <a:schemeClr val="tx1"/>
                </a:solidFill>
              </a:rPr>
              <a:t>열불춤</a:t>
            </a:r>
            <a:r>
              <a:rPr lang="en-US" altLang="ko-KR" sz="2500" dirty="0" smtClean="0">
                <a:solidFill>
                  <a:schemeClr val="tx1"/>
                </a:solidFill>
              </a:rPr>
              <a:t>: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지슈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</a:rPr>
              <a:t>불교 일파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  <a:r>
              <a:rPr lang="ko-KR" altLang="en-US" sz="2500" dirty="0" smtClean="0">
                <a:solidFill>
                  <a:schemeClr val="tx1"/>
                </a:solidFill>
              </a:rPr>
              <a:t>를 조직한 </a:t>
            </a:r>
            <a:r>
              <a:rPr lang="en-US" altLang="ko-KR" sz="2500" dirty="0" smtClean="0">
                <a:solidFill>
                  <a:schemeClr val="tx1"/>
                </a:solidFill>
              </a:rPr>
              <a:t>‘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잇펜</a:t>
            </a:r>
            <a:r>
              <a:rPr lang="ko-KR" altLang="en-US" sz="2500" dirty="0" smtClean="0">
                <a:solidFill>
                  <a:schemeClr val="tx1"/>
                </a:solidFill>
              </a:rPr>
              <a:t>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쇼닝</a:t>
            </a:r>
            <a:r>
              <a:rPr lang="en-US" altLang="ko-KR" sz="2500" dirty="0" smtClean="0">
                <a:solidFill>
                  <a:schemeClr val="tx1"/>
                </a:solidFill>
              </a:rPr>
              <a:t>’</a:t>
            </a:r>
            <a:r>
              <a:rPr lang="ko-KR" altLang="en-US" sz="2500" dirty="0" smtClean="0">
                <a:solidFill>
                  <a:schemeClr val="tx1"/>
                </a:solidFill>
              </a:rPr>
              <a:t>이 시작한</a:t>
            </a:r>
            <a:r>
              <a:rPr lang="en-US" altLang="ko-KR" sz="2500" dirty="0" smtClean="0">
                <a:solidFill>
                  <a:schemeClr val="tx1"/>
                </a:solidFill>
              </a:rPr>
              <a:t> </a:t>
            </a:r>
            <a:r>
              <a:rPr lang="ko-KR" altLang="en-US" sz="2500" dirty="0" err="1" smtClean="0">
                <a:solidFill>
                  <a:schemeClr val="tx1"/>
                </a:solidFill>
              </a:rPr>
              <a:t>정토종의</a:t>
            </a:r>
            <a:r>
              <a:rPr lang="ko-KR" altLang="en-US" sz="2500" dirty="0" smtClean="0">
                <a:solidFill>
                  <a:schemeClr val="tx1"/>
                </a:solidFill>
              </a:rPr>
              <a:t> 한 형태로 민중 속에 뿌리 내린 춤추는 종교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500" dirty="0" smtClean="0">
                <a:solidFill>
                  <a:schemeClr val="tx1"/>
                </a:solidFill>
              </a:rPr>
              <a:t>혼탁한 세상을 구제한다는 부처님의 자비</a:t>
            </a:r>
            <a:r>
              <a:rPr lang="en-US" altLang="ko-KR" sz="2500" dirty="0" smtClean="0">
                <a:solidFill>
                  <a:schemeClr val="tx1"/>
                </a:solidFill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</a:rPr>
              <a:t>용약환희</a:t>
            </a:r>
            <a:r>
              <a:rPr lang="en-US" altLang="ko-KR" sz="2500" dirty="0" smtClean="0">
                <a:solidFill>
                  <a:schemeClr val="tx1"/>
                </a:solidFill>
              </a:rPr>
              <a:t>)</a:t>
            </a:r>
            <a:r>
              <a:rPr lang="ko-KR" altLang="en-US" sz="2500" dirty="0" smtClean="0">
                <a:solidFill>
                  <a:schemeClr val="tx1"/>
                </a:solidFill>
              </a:rPr>
              <a:t>를 표현</a:t>
            </a:r>
            <a:endParaRPr lang="en-US" altLang="ko-KR" sz="25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500" dirty="0" smtClean="0">
              <a:solidFill>
                <a:schemeClr val="tx1"/>
              </a:solidFill>
            </a:endParaRPr>
          </a:p>
          <a:p>
            <a:endParaRPr lang="en-US" altLang="ko-KR" sz="2500" dirty="0" smtClean="0">
              <a:solidFill>
                <a:schemeClr val="tx1"/>
              </a:solidFill>
            </a:endParaRPr>
          </a:p>
          <a:p>
            <a:endParaRPr lang="en-US" altLang="ko-KR" sz="2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203848" y="273720"/>
            <a:ext cx="5112568" cy="3077968"/>
            <a:chOff x="3203848" y="273720"/>
            <a:chExt cx="5112568" cy="3077968"/>
          </a:xfrm>
        </p:grpSpPr>
        <p:sp>
          <p:nvSpPr>
            <p:cNvPr id="35" name="직사각형 34"/>
            <p:cNvSpPr/>
            <p:nvPr/>
          </p:nvSpPr>
          <p:spPr>
            <a:xfrm>
              <a:off x="3203848" y="273720"/>
              <a:ext cx="5112568" cy="3077968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930" y="470471"/>
              <a:ext cx="4780404" cy="274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4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ee\AppData\Local\Microsoft\Windows\Temporary Internet Files\Content.IE5\24I07JA1\MC9003936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3852">
            <a:off x="-64099" y="830992"/>
            <a:ext cx="2191110" cy="828868"/>
          </a:xfrm>
          <a:prstGeom prst="rect">
            <a:avLst/>
          </a:prstGeom>
          <a:noFill/>
        </p:spPr>
      </p:pic>
      <p:pic>
        <p:nvPicPr>
          <p:cNvPr id="16" name="내용 개체 틀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88" b="45963" l="39922" r="61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82" t="25288" r="39350" b="54668"/>
          <a:stretch/>
        </p:blipFill>
        <p:spPr>
          <a:xfrm>
            <a:off x="145056" y="273720"/>
            <a:ext cx="414000" cy="4500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59056" y="144777"/>
            <a:ext cx="1747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err="1" smtClean="0">
                <a:solidFill>
                  <a:schemeClr val="bg1"/>
                </a:solidFill>
                <a:latin typeface="양재본목각체M" panose="02020603020101020101" pitchFamily="18" charset="-127"/>
                <a:ea typeface="양재본목각체M" panose="02020603020101020101" pitchFamily="18" charset="-127"/>
              </a:rPr>
              <a:t>분라쿠</a:t>
            </a:r>
            <a:endParaRPr lang="en-US" altLang="ko-KR" sz="4000" dirty="0">
              <a:solidFill>
                <a:schemeClr val="bg1"/>
              </a:solidFill>
              <a:latin typeface="양재본목각체M" panose="02020603020101020101" pitchFamily="18" charset="-127"/>
              <a:ea typeface="양재본목각체M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5056" y="4094738"/>
            <a:ext cx="6947224" cy="264663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 smtClean="0">
                <a:solidFill>
                  <a:schemeClr val="tx1"/>
                </a:solidFill>
              </a:rPr>
              <a:t>인형극</a:t>
            </a: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 smtClean="0">
                <a:solidFill>
                  <a:schemeClr val="tx1"/>
                </a:solidFill>
              </a:rPr>
              <a:t>서사음악</a:t>
            </a:r>
            <a:r>
              <a:rPr lang="en-US" altLang="ko-KR" sz="2600" dirty="0" smtClean="0">
                <a:solidFill>
                  <a:schemeClr val="tx1"/>
                </a:solidFill>
              </a:rPr>
              <a:t>(</a:t>
            </a:r>
            <a:r>
              <a:rPr lang="ko-KR" altLang="en-US" sz="2600" dirty="0" smtClean="0">
                <a:solidFill>
                  <a:schemeClr val="tx1"/>
                </a:solidFill>
              </a:rPr>
              <a:t>조루리</a:t>
            </a:r>
            <a:r>
              <a:rPr lang="en-US" altLang="ko-KR" sz="2600" dirty="0" smtClean="0">
                <a:solidFill>
                  <a:schemeClr val="tx1"/>
                </a:solidFill>
              </a:rPr>
              <a:t>)</a:t>
            </a:r>
            <a:r>
              <a:rPr lang="ko-KR" altLang="en-US" sz="2600" dirty="0" smtClean="0">
                <a:solidFill>
                  <a:schemeClr val="tx1"/>
                </a:solidFill>
              </a:rPr>
              <a:t>의 발달</a:t>
            </a: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600" dirty="0" smtClean="0">
                <a:solidFill>
                  <a:schemeClr val="tx1"/>
                </a:solidFill>
              </a:rPr>
              <a:t>‘</a:t>
            </a:r>
            <a:r>
              <a:rPr lang="ko-KR" altLang="en-US" sz="2600" dirty="0" err="1" smtClean="0">
                <a:solidFill>
                  <a:schemeClr val="tx1"/>
                </a:solidFill>
              </a:rPr>
              <a:t>기다유부시</a:t>
            </a:r>
            <a:r>
              <a:rPr lang="en-US" altLang="ko-KR" sz="2600" dirty="0" smtClean="0">
                <a:solidFill>
                  <a:schemeClr val="tx1"/>
                </a:solidFill>
              </a:rPr>
              <a:t>’</a:t>
            </a:r>
            <a:r>
              <a:rPr lang="ko-KR" altLang="en-US" sz="2600" dirty="0" smtClean="0">
                <a:solidFill>
                  <a:schemeClr val="tx1"/>
                </a:solidFill>
              </a:rPr>
              <a:t>란 조루리</a:t>
            </a:r>
            <a:r>
              <a:rPr lang="en-US" altLang="ko-KR" sz="2600" dirty="0" smtClean="0">
                <a:solidFill>
                  <a:schemeClr val="tx1"/>
                </a:solidFill>
              </a:rPr>
              <a:t>, </a:t>
            </a:r>
            <a:r>
              <a:rPr lang="ko-KR" altLang="en-US" sz="2600" dirty="0" err="1" smtClean="0">
                <a:solidFill>
                  <a:schemeClr val="tx1"/>
                </a:solidFill>
              </a:rPr>
              <a:t>샤미센</a:t>
            </a:r>
            <a:r>
              <a:rPr lang="ko-KR" altLang="en-US" sz="2600" dirty="0" smtClean="0">
                <a:solidFill>
                  <a:schemeClr val="tx1"/>
                </a:solidFill>
              </a:rPr>
              <a:t> 반주 사용</a:t>
            </a: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 smtClean="0">
                <a:solidFill>
                  <a:schemeClr val="tx1"/>
                </a:solidFill>
              </a:rPr>
              <a:t>세밀한 표현 가능</a:t>
            </a:r>
            <a:r>
              <a:rPr lang="en-US" altLang="ko-KR" sz="2600" dirty="0" smtClean="0">
                <a:solidFill>
                  <a:schemeClr val="tx1"/>
                </a:solidFill>
              </a:rPr>
              <a:t>, 3</a:t>
            </a:r>
            <a:r>
              <a:rPr lang="ko-KR" altLang="en-US" sz="2600" dirty="0" smtClean="0">
                <a:solidFill>
                  <a:schemeClr val="tx1"/>
                </a:solidFill>
              </a:rPr>
              <a:t>명이 </a:t>
            </a:r>
            <a:r>
              <a:rPr lang="en-US" altLang="ko-KR" sz="2600" dirty="0" smtClean="0">
                <a:solidFill>
                  <a:schemeClr val="tx1"/>
                </a:solidFill>
              </a:rPr>
              <a:t>1 </a:t>
            </a:r>
            <a:r>
              <a:rPr lang="ko-KR" altLang="en-US" sz="2600" dirty="0" smtClean="0">
                <a:solidFill>
                  <a:schemeClr val="tx1"/>
                </a:solidFill>
              </a:rPr>
              <a:t>인형 조종</a:t>
            </a:r>
            <a:endParaRPr lang="en-US" altLang="ko-KR" sz="2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600" dirty="0" err="1" smtClean="0">
                <a:solidFill>
                  <a:schemeClr val="tx1"/>
                </a:solidFill>
              </a:rPr>
              <a:t>다유</a:t>
            </a:r>
            <a:r>
              <a:rPr lang="en-US" altLang="ko-KR" sz="2600" dirty="0" smtClean="0">
                <a:solidFill>
                  <a:schemeClr val="tx1"/>
                </a:solidFill>
              </a:rPr>
              <a:t>: </a:t>
            </a:r>
            <a:r>
              <a:rPr lang="ko-KR" altLang="en-US" sz="2600" dirty="0" smtClean="0">
                <a:solidFill>
                  <a:schemeClr val="tx1"/>
                </a:solidFill>
              </a:rPr>
              <a:t>모든 것을 말과 노래로 표현 </a:t>
            </a:r>
            <a:endParaRPr lang="en-US" altLang="ko-KR" sz="2600" dirty="0" smtClean="0">
              <a:solidFill>
                <a:schemeClr val="tx1"/>
              </a:solidFill>
            </a:endParaRPr>
          </a:p>
          <a:p>
            <a:r>
              <a:rPr lang="ko-KR" altLang="en-US" sz="2600" dirty="0" smtClean="0">
                <a:solidFill>
                  <a:schemeClr val="tx1"/>
                </a:solidFill>
              </a:rPr>
              <a:t>          → 연주자와 호흡을 맞춤</a:t>
            </a:r>
            <a:endParaRPr lang="en-US" altLang="ko-KR" sz="2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555776" y="273720"/>
            <a:ext cx="5616624" cy="3661200"/>
            <a:chOff x="3537052" y="273720"/>
            <a:chExt cx="5313600" cy="3661200"/>
          </a:xfrm>
        </p:grpSpPr>
        <p:sp>
          <p:nvSpPr>
            <p:cNvPr id="35" name="직사각형 34"/>
            <p:cNvSpPr/>
            <p:nvPr/>
          </p:nvSpPr>
          <p:spPr>
            <a:xfrm>
              <a:off x="3537052" y="273720"/>
              <a:ext cx="5313600" cy="3661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818" y="454616"/>
              <a:ext cx="4954065" cy="329940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060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750</Words>
  <Application>Microsoft Office PowerPoint</Application>
  <PresentationFormat>화면 슬라이드 쇼(4:3)</PresentationFormat>
  <Paragraphs>207</Paragraphs>
  <Slides>20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186</cp:revision>
  <dcterms:created xsi:type="dcterms:W3CDTF">2017-04-21T15:05:37Z</dcterms:created>
  <dcterms:modified xsi:type="dcterms:W3CDTF">2020-05-01T16:04:45Z</dcterms:modified>
</cp:coreProperties>
</file>