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317" r:id="rId3"/>
    <p:sldId id="319" r:id="rId4"/>
    <p:sldId id="320" r:id="rId5"/>
    <p:sldId id="321" r:id="rId6"/>
    <p:sldId id="324" r:id="rId7"/>
    <p:sldId id="322" r:id="rId8"/>
    <p:sldId id="323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6" r:id="rId18"/>
    <p:sldId id="333" r:id="rId19"/>
    <p:sldId id="334" r:id="rId20"/>
    <p:sldId id="335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63956"/>
    <a:srgbClr val="DEBB9D"/>
    <a:srgbClr val="094E75"/>
    <a:srgbClr val="2E5A7F"/>
    <a:srgbClr val="005AA8"/>
    <a:srgbClr val="81DEFD"/>
    <a:srgbClr val="EB6D4A"/>
    <a:srgbClr val="9BCFFF"/>
    <a:srgbClr val="F8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7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0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1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259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416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053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913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734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95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236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995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813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72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324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356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775900" y="5286370"/>
            <a:ext cx="952031" cy="952031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3218785" y="1480496"/>
            <a:ext cx="5732633" cy="2165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800" dirty="0" smtClean="0">
                <a:solidFill>
                  <a:prstClr val="white">
                    <a:lumMod val="50000"/>
                  </a:prstClr>
                </a:solidFill>
                <a:latin typeface="+mj-ea"/>
                <a:ea typeface="+mj-ea"/>
              </a:rPr>
              <a:t>독도가 한국영토인 국제법적 지위</a:t>
            </a:r>
            <a:endParaRPr lang="en-US" altLang="ko-KR" sz="4800" dirty="0">
              <a:solidFill>
                <a:prstClr val="white">
                  <a:lumMod val="50000"/>
                </a:prstClr>
              </a:solidFill>
              <a:latin typeface="+mj-ea"/>
              <a:ea typeface="+mj-ea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850522" y="4570989"/>
            <a:ext cx="4544936" cy="1585834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" name="직사각형 3"/>
          <p:cNvSpPr/>
          <p:nvPr/>
        </p:nvSpPr>
        <p:spPr>
          <a:xfrm>
            <a:off x="6987876" y="4328627"/>
            <a:ext cx="511125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500" dirty="0" smtClean="0"/>
              <a:t>21524991 </a:t>
            </a:r>
            <a:r>
              <a:rPr lang="ko-KR" altLang="en-US" sz="2500" dirty="0" smtClean="0"/>
              <a:t>기계설계공학과 </a:t>
            </a:r>
            <a:r>
              <a:rPr lang="ko-KR" altLang="en-US" sz="2500" dirty="0" err="1" smtClean="0"/>
              <a:t>강영창</a:t>
            </a:r>
            <a:endParaRPr lang="ko-KR" altLang="en-US" sz="2500" dirty="0"/>
          </a:p>
        </p:txBody>
      </p:sp>
    </p:spTree>
    <p:extLst>
      <p:ext uri="{BB962C8B-B14F-4D97-AF65-F5344CB8AC3E}">
        <p14:creationId xmlns:p14="http://schemas.microsoft.com/office/powerpoint/2010/main" val="11608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직사각형 109"/>
          <p:cNvSpPr/>
          <p:nvPr/>
        </p:nvSpPr>
        <p:spPr>
          <a:xfrm>
            <a:off x="4373463" y="361015"/>
            <a:ext cx="4641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국제법적의 근거</a:t>
            </a:r>
            <a:endParaRPr lang="en-US" altLang="ko-KR" sz="40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85786" y="1755925"/>
            <a:ext cx="21512299" cy="64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525012200" descr="EMB000030f016a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86" y="2061134"/>
            <a:ext cx="4764639" cy="352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633882" y="2134704"/>
            <a:ext cx="5951951" cy="1861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algn="just" fontAlgn="base">
              <a:lnSpc>
                <a:spcPct val="160000"/>
              </a:lnSpc>
            </a:pPr>
            <a:r>
              <a:rPr lang="ko-KR" altLang="en-US" sz="2500" kern="100" dirty="0">
                <a:solidFill>
                  <a:schemeClr val="bg1"/>
                </a:solidFill>
                <a:latin typeface="+mn-ea"/>
              </a:rPr>
              <a:t>▶ </a:t>
            </a:r>
            <a:r>
              <a:rPr lang="en-US" altLang="ko-KR" sz="2500" dirty="0" smtClean="0">
                <a:solidFill>
                  <a:schemeClr val="bg1"/>
                </a:solidFill>
                <a:latin typeface="+mn-ea"/>
              </a:rPr>
              <a:t>1900</a:t>
            </a:r>
            <a:r>
              <a:rPr lang="ko-KR" altLang="en-US" sz="2500" dirty="0">
                <a:solidFill>
                  <a:schemeClr val="bg1"/>
                </a:solidFill>
                <a:latin typeface="+mn-ea"/>
              </a:rPr>
              <a:t>년 </a:t>
            </a:r>
            <a:r>
              <a:rPr lang="en-US" altLang="ko-KR" sz="2500" dirty="0">
                <a:solidFill>
                  <a:schemeClr val="bg1"/>
                </a:solidFill>
                <a:latin typeface="+mn-ea"/>
              </a:rPr>
              <a:t>10</a:t>
            </a:r>
            <a:r>
              <a:rPr lang="ko-KR" altLang="en-US" sz="2500" dirty="0">
                <a:solidFill>
                  <a:schemeClr val="bg1"/>
                </a:solidFill>
                <a:latin typeface="+mn-ea"/>
              </a:rPr>
              <a:t>월 </a:t>
            </a:r>
            <a:r>
              <a:rPr lang="en-US" altLang="ko-KR" sz="2500" dirty="0">
                <a:solidFill>
                  <a:schemeClr val="bg1"/>
                </a:solidFill>
                <a:latin typeface="+mn-ea"/>
              </a:rPr>
              <a:t>25</a:t>
            </a:r>
            <a:r>
              <a:rPr lang="ko-KR" altLang="en-US" sz="2500" dirty="0">
                <a:solidFill>
                  <a:schemeClr val="bg1"/>
                </a:solidFill>
                <a:latin typeface="+mn-ea"/>
              </a:rPr>
              <a:t>일 대한제국 칙령 제 </a:t>
            </a:r>
            <a:r>
              <a:rPr lang="en-US" altLang="ko-KR" sz="2500" dirty="0">
                <a:solidFill>
                  <a:schemeClr val="bg1"/>
                </a:solidFill>
                <a:latin typeface="+mn-ea"/>
              </a:rPr>
              <a:t>41</a:t>
            </a:r>
            <a:r>
              <a:rPr lang="ko-KR" altLang="en-US" sz="2500" dirty="0">
                <a:solidFill>
                  <a:schemeClr val="bg1"/>
                </a:solidFill>
                <a:latin typeface="+mn-ea"/>
              </a:rPr>
              <a:t>호 발표로 조선의 독도 영유권을 국제적으로 공표하였다</a:t>
            </a:r>
            <a:endParaRPr lang="ko-KR" altLang="en-US" sz="2500" kern="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012469" y="5684481"/>
            <a:ext cx="3711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0500" algn="just" fontAlgn="base">
              <a:lnSpc>
                <a:spcPct val="160000"/>
              </a:lnSpc>
            </a:pPr>
            <a:r>
              <a:rPr lang="en-US" altLang="ko-KR" sz="2500" kern="0" dirty="0">
                <a:solidFill>
                  <a:schemeClr val="bg1"/>
                </a:solidFill>
                <a:latin typeface="+mn-ea"/>
              </a:rPr>
              <a:t>&lt;1900</a:t>
            </a:r>
            <a:r>
              <a:rPr lang="ko-KR" altLang="en-US" sz="2500" kern="0" dirty="0">
                <a:solidFill>
                  <a:schemeClr val="bg1"/>
                </a:solidFill>
                <a:latin typeface="+mn-ea"/>
              </a:rPr>
              <a:t>년 </a:t>
            </a:r>
            <a:r>
              <a:rPr lang="ko-KR" altLang="en-US" sz="2500" kern="0" dirty="0" err="1">
                <a:solidFill>
                  <a:schemeClr val="bg1"/>
                </a:solidFill>
                <a:latin typeface="+mn-ea"/>
              </a:rPr>
              <a:t>칙령제</a:t>
            </a:r>
            <a:r>
              <a:rPr lang="ko-KR" altLang="en-US" sz="2500" kern="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2500" kern="0" dirty="0">
                <a:solidFill>
                  <a:schemeClr val="bg1"/>
                </a:solidFill>
                <a:latin typeface="+mn-ea"/>
              </a:rPr>
              <a:t>41</a:t>
            </a:r>
            <a:r>
              <a:rPr lang="ko-KR" altLang="en-US" sz="2500" kern="0" dirty="0">
                <a:solidFill>
                  <a:schemeClr val="bg1"/>
                </a:solidFill>
                <a:latin typeface="+mn-ea"/>
              </a:rPr>
              <a:t>호</a:t>
            </a:r>
            <a:r>
              <a:rPr lang="en-US" altLang="ko-KR" sz="2500" kern="0" dirty="0">
                <a:solidFill>
                  <a:schemeClr val="bg1"/>
                </a:solidFill>
                <a:latin typeface="+mn-ea"/>
              </a:rPr>
              <a:t>&gt;</a:t>
            </a:r>
            <a:endParaRPr lang="ko-KR" altLang="en-US" sz="2500" kern="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8877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직사각형 109"/>
          <p:cNvSpPr/>
          <p:nvPr/>
        </p:nvSpPr>
        <p:spPr>
          <a:xfrm>
            <a:off x="4373463" y="361015"/>
            <a:ext cx="4641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국제법적의 근거</a:t>
            </a:r>
            <a:endParaRPr lang="en-US" altLang="ko-KR" sz="40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85786" y="1755925"/>
            <a:ext cx="21512299" cy="64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143742" y="5837955"/>
            <a:ext cx="6459441" cy="623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algn="just" fontAlgn="base">
              <a:lnSpc>
                <a:spcPct val="160000"/>
              </a:lnSpc>
            </a:pPr>
            <a:r>
              <a:rPr lang="en-US" altLang="ko-KR" sz="2500" kern="0" dirty="0" smtClean="0">
                <a:solidFill>
                  <a:schemeClr val="bg1"/>
                </a:solidFill>
                <a:latin typeface="+mn-ea"/>
              </a:rPr>
              <a:t>&lt;</a:t>
            </a:r>
            <a:r>
              <a:rPr lang="ko-KR" altLang="en-US" sz="2500" kern="0" dirty="0" err="1" smtClean="0">
                <a:solidFill>
                  <a:schemeClr val="bg1"/>
                </a:solidFill>
                <a:latin typeface="+mn-ea"/>
              </a:rPr>
              <a:t>돗토리</a:t>
            </a:r>
            <a:r>
              <a:rPr lang="ko-KR" altLang="en-US" sz="2500" kern="0" dirty="0" smtClean="0">
                <a:solidFill>
                  <a:schemeClr val="bg1"/>
                </a:solidFill>
                <a:latin typeface="+mn-ea"/>
              </a:rPr>
              <a:t> 번 답변서</a:t>
            </a:r>
            <a:r>
              <a:rPr lang="en-US" altLang="ko-KR" sz="2500" kern="0" dirty="0" smtClean="0">
                <a:solidFill>
                  <a:schemeClr val="bg1"/>
                </a:solidFill>
                <a:latin typeface="+mn-ea"/>
              </a:rPr>
              <a:t>&gt;</a:t>
            </a:r>
            <a:endParaRPr lang="ko-KR" altLang="en-US" sz="2500" kern="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2" name="Rectangle 2"/>
          <p:cNvSpPr>
            <a:spLocks noChangeArrowheads="1"/>
          </p:cNvSpPr>
          <p:nvPr/>
        </p:nvSpPr>
        <p:spPr bwMode="auto">
          <a:xfrm>
            <a:off x="393121" y="1460851"/>
            <a:ext cx="21220083" cy="73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1" name="_x525870736" descr="EMB000030f016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22" y="1973613"/>
            <a:ext cx="5950554" cy="38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직사각형 72"/>
          <p:cNvSpPr/>
          <p:nvPr/>
        </p:nvSpPr>
        <p:spPr>
          <a:xfrm>
            <a:off x="6343676" y="1887626"/>
            <a:ext cx="572979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500" kern="100" dirty="0">
                <a:solidFill>
                  <a:schemeClr val="bg1"/>
                </a:solidFill>
                <a:latin typeface="+mn-ea"/>
              </a:rPr>
              <a:t>▶ </a:t>
            </a:r>
            <a:r>
              <a:rPr lang="ko-KR" altLang="en-US" sz="2500" kern="0" dirty="0" smtClean="0">
                <a:solidFill>
                  <a:schemeClr val="bg1"/>
                </a:solidFill>
                <a:latin typeface="+mn-ea"/>
              </a:rPr>
              <a:t>에도 </a:t>
            </a:r>
            <a:r>
              <a:rPr lang="ko-KR" altLang="en-US" sz="2500" kern="0" dirty="0">
                <a:solidFill>
                  <a:schemeClr val="bg1"/>
                </a:solidFill>
                <a:latin typeface="+mn-ea"/>
              </a:rPr>
              <a:t>막부의 질문</a:t>
            </a:r>
            <a:r>
              <a:rPr lang="en-US" altLang="ko-KR" sz="2500" kern="0" dirty="0">
                <a:solidFill>
                  <a:schemeClr val="bg1"/>
                </a:solidFill>
                <a:latin typeface="+mn-ea"/>
              </a:rPr>
              <a:t>(1695.12.24.)</a:t>
            </a:r>
            <a:r>
              <a:rPr lang="ko-KR" altLang="en-US" sz="2500" kern="0" dirty="0">
                <a:solidFill>
                  <a:schemeClr val="bg1"/>
                </a:solidFill>
                <a:latin typeface="+mn-ea"/>
              </a:rPr>
              <a:t>에 </a:t>
            </a:r>
            <a:r>
              <a:rPr lang="ko-KR" altLang="en-US" sz="2500" kern="0" dirty="0" err="1">
                <a:solidFill>
                  <a:schemeClr val="bg1"/>
                </a:solidFill>
                <a:latin typeface="+mn-ea"/>
              </a:rPr>
              <a:t>돗토리번에</a:t>
            </a:r>
            <a:r>
              <a:rPr lang="ko-KR" altLang="en-US" sz="2500" kern="0" dirty="0">
                <a:solidFill>
                  <a:schemeClr val="bg1"/>
                </a:solidFill>
                <a:latin typeface="+mn-ea"/>
              </a:rPr>
              <a:t> 대한 조회를 통해 “울릉도 독도 모두 </a:t>
            </a:r>
            <a:r>
              <a:rPr lang="ko-KR" altLang="en-US" sz="2500" kern="0" dirty="0" err="1">
                <a:solidFill>
                  <a:schemeClr val="bg1"/>
                </a:solidFill>
                <a:latin typeface="+mn-ea"/>
              </a:rPr>
              <a:t>돗토리번에</a:t>
            </a:r>
            <a:r>
              <a:rPr lang="ko-KR" altLang="en-US" sz="2500" kern="0" dirty="0">
                <a:solidFill>
                  <a:schemeClr val="bg1"/>
                </a:solidFill>
                <a:latin typeface="+mn-ea"/>
              </a:rPr>
              <a:t> 속하지 </a:t>
            </a:r>
            <a:r>
              <a:rPr lang="ko-KR" altLang="en-US" sz="2500" kern="0" dirty="0" err="1">
                <a:solidFill>
                  <a:schemeClr val="bg1"/>
                </a:solidFill>
                <a:latin typeface="+mn-ea"/>
              </a:rPr>
              <a:t>않는다”는</a:t>
            </a:r>
            <a:r>
              <a:rPr lang="ko-KR" altLang="en-US" sz="2500" kern="0" dirty="0">
                <a:solidFill>
                  <a:schemeClr val="bg1"/>
                </a:solidFill>
                <a:latin typeface="+mn-ea"/>
              </a:rPr>
              <a:t> 사실을 확인</a:t>
            </a:r>
            <a:r>
              <a:rPr lang="en-US" altLang="ko-KR" sz="2500" kern="0" dirty="0">
                <a:solidFill>
                  <a:schemeClr val="bg1"/>
                </a:solidFill>
                <a:latin typeface="+mn-ea"/>
              </a:rPr>
              <a:t>(1695.12.25.)</a:t>
            </a:r>
            <a:endParaRPr lang="ko-KR" altLang="en-US" sz="2500" kern="0" dirty="0">
              <a:solidFill>
                <a:schemeClr val="bg1"/>
              </a:solidFill>
              <a:latin typeface="+mn-ea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2500" kern="100" dirty="0">
                <a:solidFill>
                  <a:schemeClr val="bg1"/>
                </a:solidFill>
                <a:latin typeface="+mn-ea"/>
              </a:rPr>
              <a:t>▶ </a:t>
            </a:r>
            <a:r>
              <a:rPr lang="ko-KR" altLang="en-US" sz="2500" kern="0" dirty="0" smtClean="0">
                <a:solidFill>
                  <a:schemeClr val="bg1"/>
                </a:solidFill>
                <a:latin typeface="+mn-ea"/>
              </a:rPr>
              <a:t>일본인들의 </a:t>
            </a:r>
            <a:r>
              <a:rPr lang="ko-KR" altLang="en-US" sz="2500" kern="0" dirty="0">
                <a:solidFill>
                  <a:schemeClr val="bg1"/>
                </a:solidFill>
                <a:latin typeface="+mn-ea"/>
              </a:rPr>
              <a:t>죽도 도해 금지령을 내림 </a:t>
            </a:r>
            <a:r>
              <a:rPr lang="en-US" altLang="ko-KR" sz="2500" kern="0" dirty="0">
                <a:solidFill>
                  <a:schemeClr val="bg1"/>
                </a:solidFill>
                <a:latin typeface="+mn-ea"/>
              </a:rPr>
              <a:t>(1696.1.28.)&gt;&gt;&gt;</a:t>
            </a:r>
            <a:r>
              <a:rPr lang="ko-KR" altLang="en-US" sz="2500" kern="0" dirty="0">
                <a:solidFill>
                  <a:schemeClr val="bg1"/>
                </a:solidFill>
                <a:latin typeface="+mn-ea"/>
              </a:rPr>
              <a:t>울릉도와 독도가 조선의 영토임을 확인</a:t>
            </a:r>
          </a:p>
        </p:txBody>
      </p:sp>
    </p:spTree>
    <p:extLst>
      <p:ext uri="{BB962C8B-B14F-4D97-AF65-F5344CB8AC3E}">
        <p14:creationId xmlns:p14="http://schemas.microsoft.com/office/powerpoint/2010/main" val="1257980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6" grpId="0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직사각형 109"/>
          <p:cNvSpPr/>
          <p:nvPr/>
        </p:nvSpPr>
        <p:spPr>
          <a:xfrm>
            <a:off x="4373463" y="361015"/>
            <a:ext cx="4641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국제법적의 근거</a:t>
            </a:r>
            <a:endParaRPr lang="en-US" altLang="ko-KR" sz="40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85786" y="1755925"/>
            <a:ext cx="21512299" cy="64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28873" y="1839826"/>
            <a:ext cx="17786211" cy="64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7" name="_x526208512" descr="EMB000030f016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74" y="2297026"/>
            <a:ext cx="4150116" cy="331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왼쪽 화살표 16">
            <a:extLst>
              <a:ext uri="{FF2B5EF4-FFF2-40B4-BE49-F238E27FC236}">
                <a16:creationId xmlns:a16="http://schemas.microsoft.com/office/drawing/2014/main" id="{90BABADA-6BB4-4D19-9CCD-A74CAC7BABC7}"/>
              </a:ext>
            </a:extLst>
          </p:cNvPr>
          <p:cNvSpPr/>
          <p:nvPr/>
        </p:nvSpPr>
        <p:spPr>
          <a:xfrm rot="10800000">
            <a:off x="5393134" y="3467692"/>
            <a:ext cx="702866" cy="542693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510143" y="3161957"/>
            <a:ext cx="4209531" cy="11541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2500" cap="all" spc="150" dirty="0" smtClean="0">
                <a:solidFill>
                  <a:schemeClr val="bg1"/>
                </a:solidFill>
                <a:latin typeface="+mn-ea"/>
              </a:rPr>
              <a:t>다케시마</a:t>
            </a:r>
            <a:r>
              <a:rPr lang="en-US" altLang="ko-KR" sz="2500" cap="all" spc="150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ko-KR" altLang="en-US" sz="2500" cap="all" spc="150" dirty="0" smtClean="0">
                <a:solidFill>
                  <a:schemeClr val="bg1"/>
                </a:solidFill>
                <a:latin typeface="+mn-ea"/>
              </a:rPr>
              <a:t>울릉도</a:t>
            </a:r>
            <a:r>
              <a:rPr lang="en-US" altLang="ko-KR" sz="2500" cap="all" spc="150" dirty="0" smtClean="0">
                <a:solidFill>
                  <a:schemeClr val="bg1"/>
                </a:solidFill>
                <a:latin typeface="+mn-ea"/>
              </a:rPr>
              <a:t>)</a:t>
            </a:r>
            <a:r>
              <a:rPr lang="ko-KR" altLang="en-US" sz="2500" cap="all" spc="150" dirty="0" smtClean="0">
                <a:solidFill>
                  <a:schemeClr val="bg1"/>
                </a:solidFill>
                <a:latin typeface="+mn-ea"/>
              </a:rPr>
              <a:t>외 </a:t>
            </a:r>
            <a:r>
              <a:rPr lang="en-US" altLang="ko-KR" sz="2500" cap="all" spc="150" dirty="0" smtClean="0">
                <a:solidFill>
                  <a:schemeClr val="bg1"/>
                </a:solidFill>
                <a:latin typeface="+mn-ea"/>
              </a:rPr>
              <a:t>1</a:t>
            </a:r>
            <a:r>
              <a:rPr lang="ko-KR" altLang="en-US" sz="2500" cap="all" spc="150" dirty="0" smtClean="0">
                <a:solidFill>
                  <a:schemeClr val="bg1"/>
                </a:solidFill>
                <a:latin typeface="+mn-ea"/>
              </a:rPr>
              <a:t>도</a:t>
            </a:r>
            <a:r>
              <a:rPr lang="en-US" altLang="ko-KR" sz="2500" cap="all" spc="150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ko-KR" altLang="en-US" sz="2500" cap="all" spc="150" dirty="0" smtClean="0">
                <a:solidFill>
                  <a:schemeClr val="bg1"/>
                </a:solidFill>
                <a:latin typeface="+mn-ea"/>
              </a:rPr>
              <a:t>독도</a:t>
            </a:r>
            <a:r>
              <a:rPr lang="en-US" altLang="ko-KR" sz="2500" cap="all" spc="150" dirty="0" smtClean="0">
                <a:solidFill>
                  <a:schemeClr val="bg1"/>
                </a:solidFill>
                <a:latin typeface="+mn-ea"/>
              </a:rPr>
              <a:t>)</a:t>
            </a:r>
            <a:r>
              <a:rPr lang="ko-KR" altLang="en-US" sz="2500" cap="all" spc="150" dirty="0" err="1" smtClean="0">
                <a:solidFill>
                  <a:schemeClr val="bg1"/>
                </a:solidFill>
                <a:latin typeface="+mn-ea"/>
              </a:rPr>
              <a:t>건에대하여일본은</a:t>
            </a:r>
            <a:r>
              <a:rPr lang="ko-KR" altLang="en-US" sz="2500" cap="all" spc="150" dirty="0" smtClean="0">
                <a:solidFill>
                  <a:schemeClr val="bg1"/>
                </a:solidFill>
                <a:latin typeface="+mn-ea"/>
              </a:rPr>
              <a:t> 관계가 </a:t>
            </a:r>
            <a:r>
              <a:rPr lang="ko-KR" altLang="en-US" sz="2500" cap="all" spc="150" dirty="0" err="1" smtClean="0">
                <a:solidFill>
                  <a:schemeClr val="bg1"/>
                </a:solidFill>
                <a:latin typeface="+mn-ea"/>
              </a:rPr>
              <a:t>없다는것을</a:t>
            </a:r>
            <a:r>
              <a:rPr lang="ko-KR" altLang="en-US" sz="2500" cap="all" spc="150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2500" cap="all" spc="150" dirty="0" err="1" smtClean="0">
                <a:solidFill>
                  <a:schemeClr val="bg1"/>
                </a:solidFill>
                <a:latin typeface="+mn-ea"/>
              </a:rPr>
              <a:t>명심할것</a:t>
            </a:r>
            <a:r>
              <a:rPr lang="ko-KR" altLang="en-US" sz="2500" cap="all" spc="150" dirty="0" smtClean="0">
                <a:solidFill>
                  <a:schemeClr val="bg1"/>
                </a:solidFill>
                <a:latin typeface="+mn-ea"/>
              </a:rPr>
              <a:t> </a:t>
            </a:r>
            <a:endParaRPr lang="en-US" altLang="ko-KR" sz="2500" cap="all" spc="150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1118163" y="5760985"/>
            <a:ext cx="6459441" cy="623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algn="just" fontAlgn="base">
              <a:lnSpc>
                <a:spcPct val="160000"/>
              </a:lnSpc>
            </a:pPr>
            <a:r>
              <a:rPr lang="en-US" altLang="ko-KR" sz="2500" kern="0" dirty="0" smtClean="0">
                <a:solidFill>
                  <a:schemeClr val="bg1"/>
                </a:solidFill>
                <a:latin typeface="+mn-ea"/>
              </a:rPr>
              <a:t>&lt;</a:t>
            </a:r>
            <a:r>
              <a:rPr lang="ko-KR" altLang="en-US" sz="2500" kern="0" dirty="0" err="1" smtClean="0">
                <a:solidFill>
                  <a:schemeClr val="bg1"/>
                </a:solidFill>
                <a:latin typeface="+mn-ea"/>
              </a:rPr>
              <a:t>태정관지령</a:t>
            </a:r>
            <a:r>
              <a:rPr lang="en-US" altLang="ko-KR" sz="2500" kern="0" dirty="0" smtClean="0">
                <a:solidFill>
                  <a:schemeClr val="bg1"/>
                </a:solidFill>
                <a:latin typeface="+mn-ea"/>
              </a:rPr>
              <a:t>&gt;</a:t>
            </a:r>
            <a:endParaRPr lang="ko-KR" altLang="en-US" sz="2500" kern="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42098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03" grpId="0" animBg="1"/>
      <p:bldP spid="105" grpId="0" animBg="1"/>
      <p:bldP spid="1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직사각형 109"/>
          <p:cNvSpPr/>
          <p:nvPr/>
        </p:nvSpPr>
        <p:spPr>
          <a:xfrm>
            <a:off x="4373463" y="361015"/>
            <a:ext cx="4641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국제법적의 근거</a:t>
            </a:r>
            <a:endParaRPr lang="en-US" altLang="ko-KR" sz="40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85786" y="1755925"/>
            <a:ext cx="21512299" cy="64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1" name="_x525888056" descr="EMB000030f016b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09" y="2106987"/>
            <a:ext cx="4766348" cy="439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직사각형 101"/>
          <p:cNvSpPr/>
          <p:nvPr/>
        </p:nvSpPr>
        <p:spPr>
          <a:xfrm>
            <a:off x="5614908" y="2344281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500" kern="100" dirty="0">
                <a:solidFill>
                  <a:schemeClr val="bg1"/>
                </a:solidFill>
                <a:latin typeface="+mn-ea"/>
              </a:rPr>
              <a:t>▶ </a:t>
            </a:r>
            <a:r>
              <a:rPr lang="en-US" altLang="ko-KR" sz="2500" kern="0" dirty="0" smtClean="0">
                <a:solidFill>
                  <a:schemeClr val="bg1"/>
                </a:solidFill>
                <a:latin typeface="+mn-ea"/>
              </a:rPr>
              <a:t>110</a:t>
            </a:r>
            <a:r>
              <a:rPr lang="ko-KR" altLang="en-US" sz="2500" kern="0" dirty="0">
                <a:solidFill>
                  <a:schemeClr val="bg1"/>
                </a:solidFill>
                <a:latin typeface="+mn-ea"/>
              </a:rPr>
              <a:t>년간 숨겨져 있다가 </a:t>
            </a:r>
            <a:r>
              <a:rPr lang="en-US" altLang="ko-KR" sz="2500" kern="0" dirty="0">
                <a:solidFill>
                  <a:schemeClr val="bg1"/>
                </a:solidFill>
                <a:latin typeface="+mn-ea"/>
              </a:rPr>
              <a:t>1987</a:t>
            </a:r>
            <a:r>
              <a:rPr lang="ko-KR" altLang="en-US" sz="2500" kern="0" dirty="0">
                <a:solidFill>
                  <a:schemeClr val="bg1"/>
                </a:solidFill>
                <a:latin typeface="+mn-ea"/>
              </a:rPr>
              <a:t>년에야 세상에 모습을 드러낸 </a:t>
            </a:r>
            <a:r>
              <a:rPr lang="ko-KR" altLang="en-US" sz="2500" kern="0" dirty="0" smtClean="0">
                <a:solidFill>
                  <a:schemeClr val="bg1"/>
                </a:solidFill>
                <a:latin typeface="+mn-ea"/>
              </a:rPr>
              <a:t>태정관문서는 </a:t>
            </a:r>
            <a:r>
              <a:rPr lang="ko-KR" altLang="en-US" sz="2500" kern="0" dirty="0">
                <a:solidFill>
                  <a:schemeClr val="bg1"/>
                </a:solidFill>
                <a:latin typeface="+mn-ea"/>
              </a:rPr>
              <a:t>독도가 </a:t>
            </a:r>
            <a:r>
              <a:rPr lang="ko-KR" altLang="en-US" sz="2500" kern="0" dirty="0" smtClean="0">
                <a:solidFill>
                  <a:schemeClr val="bg1"/>
                </a:solidFill>
                <a:latin typeface="+mn-ea"/>
              </a:rPr>
              <a:t>일본 영토가 </a:t>
            </a:r>
            <a:r>
              <a:rPr lang="ko-KR" altLang="en-US" sz="2500" kern="0" dirty="0">
                <a:solidFill>
                  <a:schemeClr val="bg1"/>
                </a:solidFill>
                <a:latin typeface="+mn-ea"/>
              </a:rPr>
              <a:t>아님을 일본정부가 공식 확인한 명백한 증거</a:t>
            </a:r>
          </a:p>
        </p:txBody>
      </p:sp>
      <p:sp>
        <p:nvSpPr>
          <p:cNvPr id="104" name="직사각형 103"/>
          <p:cNvSpPr/>
          <p:nvPr/>
        </p:nvSpPr>
        <p:spPr>
          <a:xfrm>
            <a:off x="1701190" y="5745995"/>
            <a:ext cx="6459441" cy="623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algn="just" fontAlgn="base">
              <a:lnSpc>
                <a:spcPct val="160000"/>
              </a:lnSpc>
            </a:pPr>
            <a:r>
              <a:rPr lang="en-US" altLang="ko-KR" sz="2500" kern="0" dirty="0" smtClean="0">
                <a:solidFill>
                  <a:schemeClr val="bg1"/>
                </a:solidFill>
                <a:latin typeface="+mn-ea"/>
              </a:rPr>
              <a:t>&lt;</a:t>
            </a:r>
            <a:r>
              <a:rPr lang="ko-KR" altLang="en-US" sz="2500" kern="0" dirty="0" err="1" smtClean="0">
                <a:solidFill>
                  <a:schemeClr val="bg1"/>
                </a:solidFill>
                <a:latin typeface="+mn-ea"/>
              </a:rPr>
              <a:t>태정관문서</a:t>
            </a:r>
            <a:r>
              <a:rPr lang="en-US" altLang="ko-KR" sz="2500" kern="0" dirty="0" smtClean="0">
                <a:solidFill>
                  <a:schemeClr val="bg1"/>
                </a:solidFill>
                <a:latin typeface="+mn-ea"/>
              </a:rPr>
              <a:t>&gt;</a:t>
            </a:r>
            <a:endParaRPr lang="ko-KR" altLang="en-US" sz="2500" kern="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84119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02" grpId="0"/>
      <p:bldP spid="1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직사각형 109"/>
          <p:cNvSpPr/>
          <p:nvPr/>
        </p:nvSpPr>
        <p:spPr>
          <a:xfrm>
            <a:off x="4373463" y="361015"/>
            <a:ext cx="4641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국제법적의 근거</a:t>
            </a:r>
            <a:endParaRPr lang="en-US" altLang="ko-KR" sz="40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85786" y="1755925"/>
            <a:ext cx="21512299" cy="64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1" name="직사각형 100"/>
          <p:cNvSpPr/>
          <p:nvPr/>
        </p:nvSpPr>
        <p:spPr>
          <a:xfrm>
            <a:off x="1118163" y="5760985"/>
            <a:ext cx="6459441" cy="623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algn="just" fontAlgn="base">
              <a:lnSpc>
                <a:spcPct val="160000"/>
              </a:lnSpc>
            </a:pPr>
            <a:r>
              <a:rPr lang="en-US" altLang="ko-KR" sz="2500" kern="0" dirty="0" smtClean="0">
                <a:solidFill>
                  <a:schemeClr val="bg1"/>
                </a:solidFill>
                <a:latin typeface="+mn-ea"/>
              </a:rPr>
              <a:t>&lt;</a:t>
            </a:r>
            <a:r>
              <a:rPr lang="ko-KR" altLang="en-US" sz="2500" kern="0" dirty="0" smtClean="0">
                <a:solidFill>
                  <a:schemeClr val="bg1"/>
                </a:solidFill>
                <a:latin typeface="+mn-ea"/>
              </a:rPr>
              <a:t>카이로 회담</a:t>
            </a:r>
            <a:r>
              <a:rPr lang="en-US" altLang="ko-KR" sz="2500" kern="0" dirty="0" smtClean="0">
                <a:solidFill>
                  <a:schemeClr val="bg1"/>
                </a:solidFill>
                <a:latin typeface="+mn-ea"/>
              </a:rPr>
              <a:t>&gt;</a:t>
            </a:r>
            <a:endParaRPr lang="ko-KR" altLang="en-US" sz="2500" kern="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5007" y="1720539"/>
            <a:ext cx="13422719" cy="83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69" name="_x525029752" descr="EMB000030f016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05238"/>
            <a:ext cx="3322948" cy="385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410812" y="1966997"/>
            <a:ext cx="578118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500" kern="0" dirty="0">
                <a:solidFill>
                  <a:schemeClr val="bg1"/>
                </a:solidFill>
                <a:latin typeface="+mn-ea"/>
              </a:rPr>
              <a:t>카이로 선언은 </a:t>
            </a:r>
            <a:r>
              <a:rPr lang="en-US" altLang="ko-KR" sz="2500" kern="0" dirty="0">
                <a:solidFill>
                  <a:schemeClr val="bg1"/>
                </a:solidFill>
                <a:latin typeface="+mn-ea"/>
              </a:rPr>
              <a:t>1943</a:t>
            </a:r>
            <a:r>
              <a:rPr lang="ko-KR" altLang="en-US" sz="2500" kern="0" dirty="0">
                <a:solidFill>
                  <a:schemeClr val="bg1"/>
                </a:solidFill>
                <a:latin typeface="+mn-ea"/>
              </a:rPr>
              <a:t>년 </a:t>
            </a:r>
            <a:r>
              <a:rPr lang="en-US" altLang="ko-KR" sz="2500" kern="0" dirty="0">
                <a:solidFill>
                  <a:schemeClr val="bg1"/>
                </a:solidFill>
                <a:latin typeface="+mn-ea"/>
              </a:rPr>
              <a:t>11</a:t>
            </a:r>
            <a:r>
              <a:rPr lang="ko-KR" altLang="en-US" sz="2500" kern="0" dirty="0">
                <a:solidFill>
                  <a:schemeClr val="bg1"/>
                </a:solidFill>
                <a:latin typeface="+mn-ea"/>
              </a:rPr>
              <a:t>월 </a:t>
            </a:r>
            <a:r>
              <a:rPr lang="en-US" altLang="ko-KR" sz="2500" kern="0" dirty="0">
                <a:solidFill>
                  <a:schemeClr val="bg1"/>
                </a:solidFill>
                <a:latin typeface="+mn-ea"/>
              </a:rPr>
              <a:t>27</a:t>
            </a:r>
            <a:r>
              <a:rPr lang="ko-KR" altLang="en-US" sz="2500" kern="0" dirty="0">
                <a:solidFill>
                  <a:schemeClr val="bg1"/>
                </a:solidFill>
                <a:latin typeface="+mn-ea"/>
              </a:rPr>
              <a:t>일 </a:t>
            </a:r>
            <a:r>
              <a:rPr lang="ko-KR" altLang="en-US" sz="2500" kern="0" dirty="0" err="1">
                <a:solidFill>
                  <a:schemeClr val="bg1"/>
                </a:solidFill>
                <a:latin typeface="+mn-ea"/>
              </a:rPr>
              <a:t>연합국측의</a:t>
            </a:r>
            <a:r>
              <a:rPr lang="ko-KR" altLang="en-US" sz="2500" kern="0" dirty="0">
                <a:solidFill>
                  <a:schemeClr val="bg1"/>
                </a:solidFill>
                <a:latin typeface="+mn-ea"/>
              </a:rPr>
              <a:t> 미국 대통령 루스벨트</a:t>
            </a:r>
            <a:r>
              <a:rPr lang="en-US" altLang="ko-KR" sz="2500" kern="0" dirty="0">
                <a:solidFill>
                  <a:schemeClr val="bg1"/>
                </a:solidFill>
                <a:latin typeface="+mn-ea"/>
              </a:rPr>
              <a:t>,</a:t>
            </a:r>
            <a:r>
              <a:rPr lang="ko-KR" altLang="en-US" sz="2500" kern="0" dirty="0">
                <a:solidFill>
                  <a:schemeClr val="bg1"/>
                </a:solidFill>
                <a:latin typeface="+mn-ea"/>
              </a:rPr>
              <a:t>영국수상처칠</a:t>
            </a:r>
            <a:r>
              <a:rPr lang="en-US" altLang="ko-KR" sz="2500" kern="0" dirty="0">
                <a:solidFill>
                  <a:schemeClr val="bg1"/>
                </a:solidFill>
                <a:latin typeface="+mn-ea"/>
              </a:rPr>
              <a:t>,</a:t>
            </a:r>
            <a:r>
              <a:rPr lang="ko-KR" altLang="en-US" sz="2500" kern="0" dirty="0">
                <a:solidFill>
                  <a:schemeClr val="bg1"/>
                </a:solidFill>
                <a:latin typeface="+mn-ea"/>
              </a:rPr>
              <a:t>중국 총통 </a:t>
            </a:r>
            <a:r>
              <a:rPr lang="ko-KR" altLang="en-US" sz="2500" kern="0" dirty="0" err="1">
                <a:solidFill>
                  <a:schemeClr val="bg1"/>
                </a:solidFill>
                <a:latin typeface="+mn-ea"/>
              </a:rPr>
              <a:t>장제스가</a:t>
            </a:r>
            <a:r>
              <a:rPr lang="ko-KR" altLang="en-US" sz="2500" kern="0" dirty="0">
                <a:solidFill>
                  <a:schemeClr val="bg1"/>
                </a:solidFill>
                <a:latin typeface="+mn-ea"/>
              </a:rPr>
              <a:t> 카이로 회담의 결과로 채택한 </a:t>
            </a:r>
            <a:r>
              <a:rPr lang="ko-KR" altLang="en-US" sz="2500" kern="0" dirty="0" err="1">
                <a:solidFill>
                  <a:schemeClr val="bg1"/>
                </a:solidFill>
                <a:latin typeface="+mn-ea"/>
              </a:rPr>
              <a:t>대일전의</a:t>
            </a:r>
            <a:r>
              <a:rPr lang="ko-KR" altLang="en-US" sz="2500" kern="0" dirty="0">
                <a:solidFill>
                  <a:schemeClr val="bg1"/>
                </a:solidFill>
                <a:latin typeface="+mn-ea"/>
              </a:rPr>
              <a:t> 기본 목적에 대한 발표한 </a:t>
            </a:r>
            <a:r>
              <a:rPr lang="ko-KR" altLang="en-US" sz="2500" kern="0" dirty="0" smtClean="0">
                <a:solidFill>
                  <a:schemeClr val="bg1"/>
                </a:solidFill>
                <a:latin typeface="+mn-ea"/>
              </a:rPr>
              <a:t>선언</a:t>
            </a:r>
            <a:endParaRPr lang="ko-KR" altLang="en-US" sz="2500" kern="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71" name="_x525121752" descr="EMB000030f016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188" y="1925609"/>
            <a:ext cx="3095625" cy="383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057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01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직사각형 109"/>
          <p:cNvSpPr/>
          <p:nvPr/>
        </p:nvSpPr>
        <p:spPr>
          <a:xfrm>
            <a:off x="4373463" y="361015"/>
            <a:ext cx="4641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국제법적의 근거</a:t>
            </a:r>
            <a:endParaRPr lang="en-US" altLang="ko-KR" sz="40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103" name="직사각형 102"/>
          <p:cNvSpPr/>
          <p:nvPr/>
        </p:nvSpPr>
        <p:spPr>
          <a:xfrm>
            <a:off x="140234" y="5728611"/>
            <a:ext cx="6459441" cy="623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algn="just" fontAlgn="base">
              <a:lnSpc>
                <a:spcPct val="160000"/>
              </a:lnSpc>
            </a:pPr>
            <a:r>
              <a:rPr lang="en-US" altLang="ko-KR" sz="2500" kern="0" dirty="0" smtClean="0">
                <a:solidFill>
                  <a:schemeClr val="bg1"/>
                </a:solidFill>
                <a:latin typeface="+mn-ea"/>
              </a:rPr>
              <a:t>&lt;</a:t>
            </a:r>
            <a:r>
              <a:rPr lang="ko-KR" altLang="en-US" sz="2500" kern="0" dirty="0" smtClean="0">
                <a:solidFill>
                  <a:schemeClr val="bg1"/>
                </a:solidFill>
                <a:latin typeface="+mn-ea"/>
              </a:rPr>
              <a:t>연합국 최고사령관 각서 제 </a:t>
            </a:r>
            <a:r>
              <a:rPr lang="en-US" altLang="ko-KR" sz="2500" kern="0" dirty="0" smtClean="0">
                <a:solidFill>
                  <a:schemeClr val="bg1"/>
                </a:solidFill>
                <a:latin typeface="+mn-ea"/>
              </a:rPr>
              <a:t>677</a:t>
            </a:r>
            <a:r>
              <a:rPr lang="ko-KR" altLang="en-US" sz="2500" kern="0" dirty="0" smtClean="0">
                <a:solidFill>
                  <a:schemeClr val="bg1"/>
                </a:solidFill>
                <a:latin typeface="+mn-ea"/>
              </a:rPr>
              <a:t>호</a:t>
            </a:r>
            <a:r>
              <a:rPr lang="en-US" altLang="ko-KR" sz="2500" kern="0" dirty="0" smtClean="0">
                <a:solidFill>
                  <a:schemeClr val="bg1"/>
                </a:solidFill>
                <a:latin typeface="+mn-ea"/>
              </a:rPr>
              <a:t>&gt;</a:t>
            </a:r>
            <a:endParaRPr lang="ko-KR" altLang="en-US" sz="2500" kern="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7" name="_x523002448" descr="EMB000030f016c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32" y="2244454"/>
            <a:ext cx="5755768" cy="327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6096000" y="2204238"/>
            <a:ext cx="6096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2500" kern="100" dirty="0">
                <a:solidFill>
                  <a:schemeClr val="bg1"/>
                </a:solidFill>
                <a:latin typeface="+mn-ea"/>
              </a:rPr>
              <a:t>▶ </a:t>
            </a:r>
            <a:r>
              <a:rPr lang="en-US" altLang="ko-KR" sz="2500" dirty="0" smtClean="0">
                <a:solidFill>
                  <a:schemeClr val="bg1"/>
                </a:solidFill>
                <a:latin typeface="+mn-ea"/>
              </a:rPr>
              <a:t>1946</a:t>
            </a:r>
            <a:r>
              <a:rPr lang="ko-KR" altLang="en-US" sz="2500" dirty="0">
                <a:solidFill>
                  <a:schemeClr val="bg1"/>
                </a:solidFill>
                <a:latin typeface="+mn-ea"/>
              </a:rPr>
              <a:t>년 </a:t>
            </a:r>
            <a:r>
              <a:rPr lang="en-US" altLang="ko-KR" sz="2500" dirty="0">
                <a:solidFill>
                  <a:schemeClr val="bg1"/>
                </a:solidFill>
                <a:latin typeface="+mn-ea"/>
              </a:rPr>
              <a:t>1</a:t>
            </a:r>
            <a:r>
              <a:rPr lang="ko-KR" altLang="en-US" sz="2500" dirty="0">
                <a:solidFill>
                  <a:schemeClr val="bg1"/>
                </a:solidFill>
                <a:latin typeface="+mn-ea"/>
              </a:rPr>
              <a:t>월 연합국 최고사령부</a:t>
            </a:r>
            <a:r>
              <a:rPr lang="en-US" altLang="ko-KR" sz="2500" dirty="0">
                <a:solidFill>
                  <a:schemeClr val="bg1"/>
                </a:solidFill>
                <a:latin typeface="+mn-ea"/>
              </a:rPr>
              <a:t>, SCAPIN 677</a:t>
            </a:r>
            <a:r>
              <a:rPr lang="ko-KR" altLang="en-US" sz="2500" dirty="0">
                <a:solidFill>
                  <a:schemeClr val="bg1"/>
                </a:solidFill>
                <a:latin typeface="+mn-ea"/>
              </a:rPr>
              <a:t>호 </a:t>
            </a:r>
            <a:r>
              <a:rPr lang="en-US" altLang="ko-KR" sz="2500" dirty="0">
                <a:solidFill>
                  <a:schemeClr val="bg1"/>
                </a:solidFill>
                <a:latin typeface="+mn-ea"/>
              </a:rPr>
              <a:t>“</a:t>
            </a:r>
            <a:r>
              <a:rPr lang="ko-KR" altLang="en-US" sz="2500" dirty="0">
                <a:solidFill>
                  <a:schemeClr val="bg1"/>
                </a:solidFill>
                <a:latin typeface="+mn-ea"/>
              </a:rPr>
              <a:t>일본의 정의</a:t>
            </a:r>
            <a:r>
              <a:rPr lang="en-US" altLang="ko-KR" sz="2500" dirty="0">
                <a:solidFill>
                  <a:schemeClr val="bg1"/>
                </a:solidFill>
                <a:latin typeface="+mn-ea"/>
              </a:rPr>
              <a:t>”</a:t>
            </a:r>
            <a:r>
              <a:rPr lang="ko-KR" altLang="en-US" sz="2500" dirty="0">
                <a:solidFill>
                  <a:schemeClr val="bg1"/>
                </a:solidFill>
                <a:latin typeface="+mn-ea"/>
              </a:rPr>
              <a:t>를 통해 독도를 일본영토에서 </a:t>
            </a:r>
            <a:r>
              <a:rPr lang="ko-KR" altLang="en-US" sz="2500" dirty="0" smtClean="0">
                <a:solidFill>
                  <a:schemeClr val="bg1"/>
                </a:solidFill>
                <a:latin typeface="+mn-ea"/>
              </a:rPr>
              <a:t>제외</a:t>
            </a:r>
            <a:endParaRPr lang="ko-KR" altLang="en-US" sz="25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6096000" y="3759590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2500" kern="100" dirty="0">
                <a:solidFill>
                  <a:schemeClr val="bg1"/>
                </a:solidFill>
                <a:latin typeface="+mn-ea"/>
              </a:rPr>
              <a:t>▶ </a:t>
            </a:r>
            <a:r>
              <a:rPr lang="ko-KR" altLang="en-US" sz="2500" dirty="0" smtClean="0">
                <a:solidFill>
                  <a:schemeClr val="bg1"/>
                </a:solidFill>
                <a:latin typeface="+mn-ea"/>
              </a:rPr>
              <a:t>연합국의 </a:t>
            </a:r>
            <a:r>
              <a:rPr lang="ko-KR" altLang="en-US" sz="2500" dirty="0">
                <a:solidFill>
                  <a:schemeClr val="bg1"/>
                </a:solidFill>
                <a:latin typeface="+mn-ea"/>
              </a:rPr>
              <a:t>결정을 수정하려면 다른 지령이나 공포가 있어야 한다고 규정</a:t>
            </a:r>
            <a:r>
              <a:rPr lang="en-US" altLang="ko-KR" sz="2500" dirty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2500" dirty="0">
                <a:solidFill>
                  <a:schemeClr val="bg1"/>
                </a:solidFill>
                <a:latin typeface="+mn-ea"/>
              </a:rPr>
              <a:t>이후 다른 지령이나 협정이 없었으므로 대한민국이 독도 영유권 </a:t>
            </a:r>
            <a:r>
              <a:rPr lang="ko-KR" altLang="en-US" sz="2500" dirty="0" smtClean="0">
                <a:solidFill>
                  <a:schemeClr val="bg1"/>
                </a:solidFill>
                <a:latin typeface="+mn-ea"/>
              </a:rPr>
              <a:t>소유</a:t>
            </a:r>
            <a:endParaRPr lang="ko-KR" altLang="en-US" sz="25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06" name="Picture 6">
            <a:extLst>
              <a:ext uri="{FF2B5EF4-FFF2-40B4-BE49-F238E27FC236}">
                <a16:creationId xmlns:a16="http://schemas.microsoft.com/office/drawing/2014/main" id="{6A54BBFF-B98B-4BCF-AEC2-6199FD4B5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918057"/>
            <a:ext cx="6096000" cy="363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0317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03" grpId="0"/>
      <p:bldP spid="6" grpId="0"/>
      <p:bldP spid="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TextBox 104"/>
          <p:cNvSpPr txBox="1"/>
          <p:nvPr/>
        </p:nvSpPr>
        <p:spPr>
          <a:xfrm>
            <a:off x="4741985" y="3137435"/>
            <a:ext cx="2708030" cy="61555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cap="all" spc="150" dirty="0" smtClean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STEP3</a:t>
            </a:r>
          </a:p>
        </p:txBody>
      </p:sp>
      <p:sp>
        <p:nvSpPr>
          <p:cNvPr id="110" name="직사각형 109"/>
          <p:cNvSpPr/>
          <p:nvPr/>
        </p:nvSpPr>
        <p:spPr>
          <a:xfrm>
            <a:off x="3634784" y="4108351"/>
            <a:ext cx="4898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ko-KR" altLang="en-US" sz="4000" dirty="0" smtClean="0">
                <a:solidFill>
                  <a:schemeClr val="bg1"/>
                </a:solidFill>
                <a:latin typeface="+mj-ea"/>
                <a:ea typeface="+mj-ea"/>
              </a:rPr>
              <a:t>독도의 실효적 지배</a:t>
            </a:r>
            <a:endParaRPr lang="en-US" altLang="ko-KR" sz="4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76395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직사각형 100"/>
          <p:cNvSpPr/>
          <p:nvPr/>
        </p:nvSpPr>
        <p:spPr>
          <a:xfrm>
            <a:off x="4373463" y="361015"/>
            <a:ext cx="61760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독도의 실효적 </a:t>
            </a:r>
            <a:r>
              <a:rPr lang="ko-KR" altLang="en-US" sz="400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지배</a:t>
            </a:r>
            <a:r>
              <a:rPr lang="en-US" altLang="ko-KR" sz="4000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(</a:t>
            </a:r>
            <a:r>
              <a:rPr lang="ko-KR" altLang="en-US" sz="4000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경찰</a:t>
            </a:r>
            <a:r>
              <a:rPr lang="en-US" altLang="ko-KR" sz="4000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)</a:t>
            </a:r>
            <a:endParaRPr lang="en-US" altLang="ko-KR" sz="40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06169" y="1934580"/>
            <a:ext cx="19733381" cy="74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65" name="_x525344096" descr="EMB000030f016c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0" y="2391780"/>
            <a:ext cx="5209188" cy="327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257305" y="5769539"/>
            <a:ext cx="3310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2500" kern="0" dirty="0" smtClean="0">
                <a:solidFill>
                  <a:schemeClr val="bg1"/>
                </a:solidFill>
                <a:latin typeface="+mn-ea"/>
              </a:rPr>
              <a:t>&lt;</a:t>
            </a:r>
            <a:r>
              <a:rPr lang="ko-KR" altLang="en-US" sz="2500" kern="0" dirty="0" smtClean="0">
                <a:solidFill>
                  <a:schemeClr val="bg1"/>
                </a:solidFill>
                <a:latin typeface="+mn-ea"/>
              </a:rPr>
              <a:t>독도 의용수비대원</a:t>
            </a:r>
            <a:r>
              <a:rPr lang="en-US" altLang="ko-KR" sz="2500" kern="0" dirty="0" smtClean="0">
                <a:solidFill>
                  <a:schemeClr val="bg1"/>
                </a:solidFill>
                <a:latin typeface="+mn-ea"/>
              </a:rPr>
              <a:t>&gt;</a:t>
            </a:r>
            <a:endParaRPr lang="ko-KR" altLang="en-US" sz="2500" kern="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6096000" y="2391780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500" kern="0" dirty="0">
                <a:solidFill>
                  <a:schemeClr val="bg1"/>
                </a:solidFill>
                <a:latin typeface="+mn-ea"/>
              </a:rPr>
              <a:t>일본의 독도 </a:t>
            </a:r>
            <a:r>
              <a:rPr lang="ko-KR" altLang="en-US" sz="2500" kern="0" dirty="0" smtClean="0">
                <a:solidFill>
                  <a:schemeClr val="bg1"/>
                </a:solidFill>
                <a:latin typeface="+mn-ea"/>
              </a:rPr>
              <a:t>침탈로 </a:t>
            </a:r>
            <a:r>
              <a:rPr lang="ko-KR" altLang="en-US" sz="2500" kern="0" dirty="0" err="1" smtClean="0">
                <a:solidFill>
                  <a:schemeClr val="bg1"/>
                </a:solidFill>
                <a:latin typeface="+mn-ea"/>
              </a:rPr>
              <a:t>부터</a:t>
            </a:r>
            <a:r>
              <a:rPr lang="ko-KR" altLang="en-US" sz="2500" kern="0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2500" kern="0" dirty="0">
                <a:solidFill>
                  <a:schemeClr val="bg1"/>
                </a:solidFill>
                <a:latin typeface="+mn-ea"/>
              </a:rPr>
              <a:t>수호하기위해</a:t>
            </a:r>
          </a:p>
          <a:p>
            <a:pPr algn="just" fontAlgn="base">
              <a:lnSpc>
                <a:spcPct val="160000"/>
              </a:lnSpc>
            </a:pPr>
            <a:r>
              <a:rPr lang="en-US" altLang="ko-KR" sz="2500" kern="0" dirty="0">
                <a:solidFill>
                  <a:schemeClr val="bg1"/>
                </a:solidFill>
                <a:latin typeface="+mn-ea"/>
              </a:rPr>
              <a:t>1953</a:t>
            </a:r>
            <a:r>
              <a:rPr lang="ko-KR" altLang="en-US" sz="2500" kern="0" dirty="0">
                <a:solidFill>
                  <a:schemeClr val="bg1"/>
                </a:solidFill>
                <a:latin typeface="+mn-ea"/>
              </a:rPr>
              <a:t>년 </a:t>
            </a:r>
            <a:r>
              <a:rPr lang="en-US" altLang="ko-KR" sz="2500" kern="0" dirty="0">
                <a:solidFill>
                  <a:schemeClr val="bg1"/>
                </a:solidFill>
                <a:latin typeface="+mn-ea"/>
              </a:rPr>
              <a:t>4</a:t>
            </a:r>
            <a:r>
              <a:rPr lang="ko-KR" altLang="en-US" sz="2500" kern="0" dirty="0">
                <a:solidFill>
                  <a:schemeClr val="bg1"/>
                </a:solidFill>
                <a:latin typeface="+mn-ea"/>
              </a:rPr>
              <a:t>월 </a:t>
            </a:r>
            <a:r>
              <a:rPr lang="en-US" altLang="ko-KR" sz="2500" kern="0" dirty="0">
                <a:solidFill>
                  <a:schemeClr val="bg1"/>
                </a:solidFill>
                <a:latin typeface="+mn-ea"/>
              </a:rPr>
              <a:t>20</a:t>
            </a:r>
            <a:r>
              <a:rPr lang="ko-KR" altLang="en-US" sz="2500" kern="0" dirty="0">
                <a:solidFill>
                  <a:schemeClr val="bg1"/>
                </a:solidFill>
                <a:latin typeface="+mn-ea"/>
              </a:rPr>
              <a:t>일 독도에 상륙하여 </a:t>
            </a:r>
            <a:r>
              <a:rPr lang="en-US" altLang="ko-KR" sz="2500" kern="0" dirty="0">
                <a:solidFill>
                  <a:schemeClr val="bg1"/>
                </a:solidFill>
                <a:latin typeface="+mn-ea"/>
              </a:rPr>
              <a:t>1956</a:t>
            </a:r>
            <a:r>
              <a:rPr lang="ko-KR" altLang="en-US" sz="2500" kern="0" dirty="0">
                <a:solidFill>
                  <a:schemeClr val="bg1"/>
                </a:solidFill>
                <a:latin typeface="+mn-ea"/>
              </a:rPr>
              <a:t>년 </a:t>
            </a:r>
            <a:r>
              <a:rPr lang="en-US" altLang="ko-KR" sz="2500" kern="0" dirty="0">
                <a:solidFill>
                  <a:schemeClr val="bg1"/>
                </a:solidFill>
                <a:latin typeface="+mn-ea"/>
              </a:rPr>
              <a:t>12</a:t>
            </a:r>
            <a:r>
              <a:rPr lang="ko-KR" altLang="en-US" sz="2500" kern="0" dirty="0">
                <a:solidFill>
                  <a:schemeClr val="bg1"/>
                </a:solidFill>
                <a:latin typeface="+mn-ea"/>
              </a:rPr>
              <a:t>월</a:t>
            </a:r>
            <a:r>
              <a:rPr lang="en-US" altLang="ko-KR" sz="2500" kern="0" dirty="0">
                <a:solidFill>
                  <a:schemeClr val="bg1"/>
                </a:solidFill>
                <a:latin typeface="+mn-ea"/>
              </a:rPr>
              <a:t>30</a:t>
            </a:r>
            <a:r>
              <a:rPr lang="ko-KR" altLang="en-US" sz="2500" kern="0" dirty="0">
                <a:solidFill>
                  <a:schemeClr val="bg1"/>
                </a:solidFill>
                <a:latin typeface="+mn-ea"/>
              </a:rPr>
              <a:t>일 </a:t>
            </a:r>
            <a:r>
              <a:rPr lang="ko-KR" altLang="en-US" sz="2500" kern="0" dirty="0" smtClean="0">
                <a:solidFill>
                  <a:schemeClr val="bg1"/>
                </a:solidFill>
                <a:latin typeface="+mn-ea"/>
              </a:rPr>
              <a:t>국립 경찰에 </a:t>
            </a:r>
            <a:r>
              <a:rPr lang="ko-KR" altLang="en-US" sz="2500" kern="0" dirty="0">
                <a:solidFill>
                  <a:schemeClr val="bg1"/>
                </a:solidFill>
                <a:latin typeface="+mn-ea"/>
              </a:rPr>
              <a:t>수비 업무와 장비 모두를 </a:t>
            </a:r>
            <a:r>
              <a:rPr lang="ko-KR" altLang="en-US" sz="2500" kern="0" dirty="0" smtClean="0">
                <a:solidFill>
                  <a:schemeClr val="bg1"/>
                </a:solidFill>
                <a:latin typeface="+mn-ea"/>
              </a:rPr>
              <a:t>인계 </a:t>
            </a:r>
            <a:r>
              <a:rPr lang="ko-KR" altLang="en-US" sz="2500" kern="0" dirty="0" err="1" smtClean="0">
                <a:solidFill>
                  <a:schemeClr val="bg1"/>
                </a:solidFill>
                <a:latin typeface="+mn-ea"/>
              </a:rPr>
              <a:t>할때</a:t>
            </a:r>
            <a:r>
              <a:rPr lang="ko-KR" altLang="en-US" sz="2500" kern="0" dirty="0" smtClean="0">
                <a:solidFill>
                  <a:schemeClr val="bg1"/>
                </a:solidFill>
                <a:latin typeface="+mn-ea"/>
              </a:rPr>
              <a:t> 까지 </a:t>
            </a:r>
            <a:r>
              <a:rPr lang="en-US" altLang="ko-KR" sz="2500" kern="0" dirty="0">
                <a:solidFill>
                  <a:schemeClr val="bg1"/>
                </a:solidFill>
                <a:latin typeface="+mn-ea"/>
              </a:rPr>
              <a:t>33</a:t>
            </a:r>
            <a:r>
              <a:rPr lang="ko-KR" altLang="en-US" sz="2500" kern="0" dirty="0">
                <a:solidFill>
                  <a:schemeClr val="bg1"/>
                </a:solidFill>
                <a:latin typeface="+mn-ea"/>
              </a:rPr>
              <a:t>명의 의용 수비대원이 결성한 단체</a:t>
            </a:r>
          </a:p>
        </p:txBody>
      </p:sp>
    </p:spTree>
    <p:extLst>
      <p:ext uri="{BB962C8B-B14F-4D97-AF65-F5344CB8AC3E}">
        <p14:creationId xmlns:p14="http://schemas.microsoft.com/office/powerpoint/2010/main" val="3574927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3" grpId="0"/>
      <p:bldP spid="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직사각형 100"/>
          <p:cNvSpPr/>
          <p:nvPr/>
        </p:nvSpPr>
        <p:spPr>
          <a:xfrm>
            <a:off x="4015971" y="335397"/>
            <a:ext cx="66076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독도의 실효적 지배</a:t>
            </a:r>
            <a:r>
              <a:rPr lang="en-US" altLang="ko-KR" sz="4000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(</a:t>
            </a:r>
            <a:r>
              <a:rPr lang="ko-KR" altLang="en-US" sz="4000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주민</a:t>
            </a:r>
            <a:r>
              <a:rPr lang="en-US" altLang="ko-KR" sz="4000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)</a:t>
            </a:r>
            <a:endParaRPr lang="en-US" altLang="ko-KR" sz="40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295119" y="2451898"/>
            <a:ext cx="7601761" cy="942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4000" kern="0" dirty="0">
                <a:solidFill>
                  <a:schemeClr val="bg1"/>
                </a:solidFill>
                <a:latin typeface="+mn-ea"/>
              </a:rPr>
              <a:t>&lt;</a:t>
            </a:r>
            <a:r>
              <a:rPr lang="ko-KR" altLang="en-US" sz="4000" kern="0" dirty="0">
                <a:solidFill>
                  <a:schemeClr val="bg1"/>
                </a:solidFill>
                <a:latin typeface="+mn-ea"/>
              </a:rPr>
              <a:t>독도에 살고있는 </a:t>
            </a:r>
            <a:r>
              <a:rPr lang="ko-KR" altLang="en-US" sz="4000" kern="0" dirty="0" smtClean="0">
                <a:solidFill>
                  <a:schemeClr val="bg1"/>
                </a:solidFill>
                <a:latin typeface="+mn-ea"/>
              </a:rPr>
              <a:t>우리의 주민</a:t>
            </a:r>
            <a:r>
              <a:rPr lang="en-US" altLang="ko-KR" sz="4000" kern="0" dirty="0">
                <a:solidFill>
                  <a:schemeClr val="bg1"/>
                </a:solidFill>
                <a:latin typeface="+mn-ea"/>
              </a:rPr>
              <a:t>&gt;</a:t>
            </a:r>
            <a:endParaRPr lang="ko-KR" altLang="en-US" sz="4000" kern="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254461" y="3710378"/>
            <a:ext cx="80197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sz="3000" u="sng" kern="100" dirty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a옛날목욕탕L" panose="02020600000000000000"/>
                <a:ea typeface="a옛날목욕탕L" panose="02020600000000000000"/>
              </a:rPr>
              <a:t>https://www.youtube.com/watch?v=slW8eLw4vA0</a:t>
            </a:r>
            <a:endParaRPr lang="en-US" altLang="ko-KR" sz="3000" kern="100" dirty="0">
              <a:solidFill>
                <a:schemeClr val="bg1"/>
              </a:solidFill>
              <a:latin typeface="한컴바탕"/>
            </a:endParaRPr>
          </a:p>
        </p:txBody>
      </p:sp>
    </p:spTree>
    <p:extLst>
      <p:ext uri="{BB962C8B-B14F-4D97-AF65-F5344CB8AC3E}">
        <p14:creationId xmlns:p14="http://schemas.microsoft.com/office/powerpoint/2010/main" val="1418103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직사각형 100"/>
          <p:cNvSpPr/>
          <p:nvPr/>
        </p:nvSpPr>
        <p:spPr>
          <a:xfrm>
            <a:off x="3688893" y="387814"/>
            <a:ext cx="7305919" cy="89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독도의 실효적 지배</a:t>
            </a:r>
            <a:r>
              <a:rPr lang="en-US" altLang="ko-KR" sz="4000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(</a:t>
            </a:r>
            <a:r>
              <a:rPr lang="ko-KR" altLang="en-US" sz="4000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시설물</a:t>
            </a:r>
            <a:r>
              <a:rPr lang="en-US" altLang="ko-KR" sz="4000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)</a:t>
            </a:r>
            <a:endParaRPr lang="en-US" altLang="ko-KR" sz="40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102" name="직선 연결선 101">
            <a:extLst>
              <a:ext uri="{FF2B5EF4-FFF2-40B4-BE49-F238E27FC236}">
                <a16:creationId xmlns:a16="http://schemas.microsoft.com/office/drawing/2014/main" id="{7E59111B-525F-4083-BD1F-9690E1DFA009}"/>
              </a:ext>
            </a:extLst>
          </p:cNvPr>
          <p:cNvCxnSpPr/>
          <p:nvPr/>
        </p:nvCxnSpPr>
        <p:spPr>
          <a:xfrm flipH="1" flipV="1">
            <a:off x="5654141" y="1578755"/>
            <a:ext cx="14637" cy="5681364"/>
          </a:xfrm>
          <a:prstGeom prst="line">
            <a:avLst/>
          </a:prstGeom>
          <a:ln w="12700">
            <a:solidFill>
              <a:srgbClr val="333F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직선 연결선 102">
            <a:extLst>
              <a:ext uri="{FF2B5EF4-FFF2-40B4-BE49-F238E27FC236}">
                <a16:creationId xmlns:a16="http://schemas.microsoft.com/office/drawing/2014/main" id="{C9F89211-8A6B-40A2-9A04-B253F10BB8B6}"/>
              </a:ext>
            </a:extLst>
          </p:cNvPr>
          <p:cNvCxnSpPr/>
          <p:nvPr/>
        </p:nvCxnSpPr>
        <p:spPr>
          <a:xfrm flipV="1">
            <a:off x="-149629" y="4139739"/>
            <a:ext cx="12593782" cy="39883"/>
          </a:xfrm>
          <a:prstGeom prst="line">
            <a:avLst/>
          </a:prstGeom>
          <a:ln w="12700">
            <a:solidFill>
              <a:srgbClr val="333F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Picture 2" descr="íì ì´ë¯¸ì§">
            <a:extLst>
              <a:ext uri="{FF2B5EF4-FFF2-40B4-BE49-F238E27FC236}">
                <a16:creationId xmlns:a16="http://schemas.microsoft.com/office/drawing/2014/main" id="{DD328FDD-B9F5-41FA-B02B-61348411C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429" y="1875125"/>
            <a:ext cx="3587917" cy="205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íì ì´ë¯¸ì§">
            <a:extLst>
              <a:ext uri="{FF2B5EF4-FFF2-40B4-BE49-F238E27FC236}">
                <a16:creationId xmlns:a16="http://schemas.microsoft.com/office/drawing/2014/main" id="{C5717B99-BBC7-488A-9E15-0851ABF5E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310" y="1935458"/>
            <a:ext cx="3587925" cy="205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그림 105">
            <a:extLst>
              <a:ext uri="{FF2B5EF4-FFF2-40B4-BE49-F238E27FC236}">
                <a16:creationId xmlns:a16="http://schemas.microsoft.com/office/drawing/2014/main" id="{41E8946A-8053-455A-94C4-F0F1054ACD1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59213" y="4510754"/>
            <a:ext cx="3608748" cy="2071689"/>
          </a:xfrm>
          <a:prstGeom prst="rect">
            <a:avLst/>
          </a:prstGeom>
        </p:spPr>
      </p:pic>
      <p:pic>
        <p:nvPicPr>
          <p:cNvPr id="107" name="Picture 10" descr="íì ì´ë¯¸ì§">
            <a:extLst>
              <a:ext uri="{FF2B5EF4-FFF2-40B4-BE49-F238E27FC236}">
                <a16:creationId xmlns:a16="http://schemas.microsoft.com/office/drawing/2014/main" id="{1E694092-92B9-4B85-9FFD-56A77A1E4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958" y="4448275"/>
            <a:ext cx="3609277" cy="207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직사각형 72"/>
          <p:cNvSpPr/>
          <p:nvPr/>
        </p:nvSpPr>
        <p:spPr>
          <a:xfrm>
            <a:off x="9957392" y="1898688"/>
            <a:ext cx="146706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500" dirty="0" err="1" smtClean="0">
                <a:solidFill>
                  <a:schemeClr val="bg1"/>
                </a:solidFill>
                <a:latin typeface="+mn-ea"/>
              </a:rPr>
              <a:t>어민숙소</a:t>
            </a:r>
            <a:endParaRPr lang="ko-KR" altLang="en-US" sz="25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4" name="직사각형 113"/>
          <p:cNvSpPr/>
          <p:nvPr/>
        </p:nvSpPr>
        <p:spPr>
          <a:xfrm>
            <a:off x="-63610" y="4745603"/>
            <a:ext cx="210827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500" dirty="0" smtClean="0">
                <a:solidFill>
                  <a:schemeClr val="bg1"/>
                </a:solidFill>
                <a:latin typeface="+mn-ea"/>
              </a:rPr>
              <a:t>독도유인등대</a:t>
            </a:r>
            <a:endParaRPr lang="ko-KR" altLang="en-US" sz="25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5" name="직사각형 114"/>
          <p:cNvSpPr/>
          <p:nvPr/>
        </p:nvSpPr>
        <p:spPr>
          <a:xfrm>
            <a:off x="10341405" y="4544305"/>
            <a:ext cx="82586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500" dirty="0" smtClean="0">
                <a:solidFill>
                  <a:schemeClr val="bg1"/>
                </a:solidFill>
                <a:latin typeface="+mn-ea"/>
              </a:rPr>
              <a:t>기타</a:t>
            </a:r>
            <a:endParaRPr lang="ko-KR" altLang="en-US" sz="25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6" name="직사각형 115"/>
          <p:cNvSpPr/>
          <p:nvPr/>
        </p:nvSpPr>
        <p:spPr>
          <a:xfrm>
            <a:off x="246236" y="2016525"/>
            <a:ext cx="146706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500" dirty="0" smtClean="0">
                <a:solidFill>
                  <a:schemeClr val="bg1"/>
                </a:solidFill>
                <a:latin typeface="+mn-ea"/>
              </a:rPr>
              <a:t>접안시설</a:t>
            </a:r>
            <a:endParaRPr lang="ko-KR" altLang="en-US" sz="25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60268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73" grpId="0"/>
      <p:bldP spid="114" grpId="0"/>
      <p:bldP spid="115" grpId="0"/>
      <p:bldP spid="1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4221327" y="93003"/>
            <a:ext cx="4227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목차</a:t>
            </a:r>
            <a:endParaRPr lang="en-US" altLang="ko-KR" sz="40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TextBox 103"/>
          <p:cNvSpPr txBox="1"/>
          <p:nvPr/>
        </p:nvSpPr>
        <p:spPr>
          <a:xfrm>
            <a:off x="1711570" y="2444261"/>
            <a:ext cx="2000286" cy="4308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cap="all" spc="150" dirty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STEP1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256099" y="2444261"/>
            <a:ext cx="2000286" cy="4308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cap="all" spc="150" dirty="0" smtClean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STEP2</a:t>
            </a:r>
            <a:endParaRPr lang="en-US" sz="2800" cap="all" spc="150" dirty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800628" y="2444260"/>
            <a:ext cx="2000286" cy="4308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cap="all" spc="150" dirty="0" smtClean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STEP3</a:t>
            </a:r>
            <a:endParaRPr lang="en-US" sz="2800" cap="all" spc="150" dirty="0">
              <a:solidFill>
                <a:schemeClr val="bg1"/>
              </a:solidFill>
              <a:latin typeface="a옛날목욕탕L" pitchFamily="18" charset="-127"/>
              <a:ea typeface="a옛날목욕탕L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03100" y="3120209"/>
            <a:ext cx="234207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ko-KR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독도의 발견  </a:t>
            </a:r>
            <a:endParaRPr lang="en-US" altLang="ko-KR" sz="2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5251361" y="3120210"/>
            <a:ext cx="28750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ko-KR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국제법적 근거</a:t>
            </a:r>
            <a:endParaRPr lang="en-US" altLang="ko-KR" sz="2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1" name="직사각형 110"/>
          <p:cNvSpPr/>
          <p:nvPr/>
        </p:nvSpPr>
        <p:spPr>
          <a:xfrm>
            <a:off x="8800628" y="3120210"/>
            <a:ext cx="234207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ko-KR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실효적 지배</a:t>
            </a:r>
            <a:endParaRPr lang="en-US" altLang="ko-KR" sz="2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8246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06" grpId="0" animBg="1"/>
      <p:bldP spid="2" grpId="0"/>
      <p:bldP spid="110" grpId="0"/>
      <p:bldP spid="1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4812137" y="3394236"/>
            <a:ext cx="35279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0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감사합니다</a:t>
            </a:r>
            <a:endParaRPr lang="en-US" altLang="ko-KR" sz="4000" b="1" spc="-15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ko-KR" sz="40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Q&amp;A</a:t>
            </a:r>
            <a:endParaRPr lang="ko-KR" altLang="en-US" sz="4000" b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54480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TextBox 104"/>
          <p:cNvSpPr txBox="1"/>
          <p:nvPr/>
        </p:nvSpPr>
        <p:spPr>
          <a:xfrm>
            <a:off x="4741985" y="3137435"/>
            <a:ext cx="2708030" cy="61555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cap="all" spc="150" dirty="0" smtClean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STEP1</a:t>
            </a:r>
          </a:p>
        </p:txBody>
      </p:sp>
      <p:sp>
        <p:nvSpPr>
          <p:cNvPr id="110" name="직사각형 109"/>
          <p:cNvSpPr/>
          <p:nvPr/>
        </p:nvSpPr>
        <p:spPr>
          <a:xfrm>
            <a:off x="4555599" y="4123100"/>
            <a:ext cx="3725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ko-KR" altLang="en-US" sz="4000" dirty="0" smtClean="0">
                <a:solidFill>
                  <a:schemeClr val="bg1"/>
                </a:solidFill>
                <a:latin typeface="+mj-ea"/>
                <a:ea typeface="+mj-ea"/>
              </a:rPr>
              <a:t>독도의 발견</a:t>
            </a:r>
            <a:endParaRPr lang="en-US" altLang="ko-KR" sz="4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61387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직사각형 109"/>
          <p:cNvSpPr/>
          <p:nvPr/>
        </p:nvSpPr>
        <p:spPr>
          <a:xfrm>
            <a:off x="172423" y="2077328"/>
            <a:ext cx="4254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ko-KR" altLang="en-US" sz="4000" dirty="0" smtClean="0">
                <a:solidFill>
                  <a:schemeClr val="bg1"/>
                </a:solidFill>
                <a:latin typeface="+mj-ea"/>
                <a:ea typeface="+mj-ea"/>
              </a:rPr>
              <a:t>독도</a:t>
            </a:r>
            <a:r>
              <a:rPr lang="en-US" altLang="ko-KR" sz="4000" dirty="0" smtClean="0">
                <a:solidFill>
                  <a:schemeClr val="bg1"/>
                </a:solidFill>
                <a:latin typeface="+mj-ea"/>
                <a:ea typeface="+mj-ea"/>
              </a:rPr>
              <a:t>[</a:t>
            </a:r>
            <a:r>
              <a:rPr lang="en-US" altLang="ko-KR" sz="4000" dirty="0" err="1" smtClean="0">
                <a:solidFill>
                  <a:schemeClr val="bg1"/>
                </a:solidFill>
                <a:latin typeface="+mj-ea"/>
                <a:ea typeface="+mj-ea"/>
              </a:rPr>
              <a:t>Dokdo</a:t>
            </a:r>
            <a:r>
              <a:rPr lang="en-US" altLang="ko-KR" sz="4000" dirty="0" smtClean="0">
                <a:solidFill>
                  <a:schemeClr val="bg1"/>
                </a:solidFill>
                <a:latin typeface="+mj-ea"/>
                <a:ea typeface="+mj-ea"/>
              </a:rPr>
              <a:t>,</a:t>
            </a:r>
            <a:r>
              <a:rPr lang="ko-KR" altLang="en-US" sz="4000" b="1" dirty="0"/>
              <a:t> </a:t>
            </a:r>
            <a:r>
              <a:rPr lang="ko-KR" altLang="en-US" sz="4000" b="1" dirty="0">
                <a:solidFill>
                  <a:schemeClr val="bg1"/>
                </a:solidFill>
              </a:rPr>
              <a:t>獨島</a:t>
            </a:r>
            <a:endParaRPr lang="en-US" altLang="ko-KR" sz="4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01" name="그림 100">
            <a:extLst>
              <a:ext uri="{FF2B5EF4-FFF2-40B4-BE49-F238E27FC236}">
                <a16:creationId xmlns:a16="http://schemas.microsoft.com/office/drawing/2014/main" id="{CE8DED53-3D1E-4275-A237-4E6342D32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60" y="2753841"/>
            <a:ext cx="3981342" cy="3601975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5171768" y="2723659"/>
            <a:ext cx="6096000" cy="34735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000" dirty="0">
                <a:solidFill>
                  <a:schemeClr val="bg1"/>
                </a:solidFill>
                <a:latin typeface="+mj-ea"/>
                <a:ea typeface="+mj-ea"/>
              </a:rPr>
              <a:t>▶면적 </a:t>
            </a:r>
            <a:r>
              <a:rPr lang="en-US" altLang="ko-KR" sz="3000" dirty="0">
                <a:solidFill>
                  <a:schemeClr val="bg1"/>
                </a:solidFill>
                <a:latin typeface="+mj-ea"/>
                <a:ea typeface="+mj-ea"/>
              </a:rPr>
              <a:t>: 18</a:t>
            </a:r>
            <a:r>
              <a:rPr lang="ko-KR" altLang="en-US" sz="3000" dirty="0">
                <a:solidFill>
                  <a:schemeClr val="bg1"/>
                </a:solidFill>
                <a:latin typeface="+mj-ea"/>
                <a:ea typeface="+mj-ea"/>
              </a:rPr>
              <a:t>만 </a:t>
            </a:r>
            <a:r>
              <a:rPr lang="en-US" altLang="ko-KR" sz="3000" dirty="0">
                <a:solidFill>
                  <a:schemeClr val="bg1"/>
                </a:solidFill>
                <a:latin typeface="+mj-ea"/>
                <a:ea typeface="+mj-ea"/>
              </a:rPr>
              <a:t>7554</a:t>
            </a:r>
            <a:r>
              <a:rPr lang="ko-KR" altLang="en-US" sz="3000" dirty="0">
                <a:solidFill>
                  <a:schemeClr val="bg1"/>
                </a:solidFill>
                <a:latin typeface="+mj-ea"/>
                <a:ea typeface="+mj-ea"/>
              </a:rPr>
              <a:t>㎡</a:t>
            </a:r>
            <a:endParaRPr lang="en-US" altLang="ko-KR" sz="30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000" dirty="0">
                <a:solidFill>
                  <a:schemeClr val="bg1"/>
                </a:solidFill>
                <a:latin typeface="+mj-ea"/>
                <a:ea typeface="+mj-ea"/>
              </a:rPr>
              <a:t>▶위치 </a:t>
            </a:r>
            <a:r>
              <a:rPr lang="en-US" altLang="ko-KR" sz="3000" dirty="0">
                <a:solidFill>
                  <a:schemeClr val="bg1"/>
                </a:solidFill>
                <a:latin typeface="+mj-ea"/>
                <a:ea typeface="+mj-ea"/>
              </a:rPr>
              <a:t>: </a:t>
            </a:r>
            <a:r>
              <a:rPr lang="ko-KR" altLang="en-US" sz="3000" dirty="0">
                <a:solidFill>
                  <a:schemeClr val="bg1"/>
                </a:solidFill>
                <a:latin typeface="+mj-ea"/>
                <a:ea typeface="+mj-ea"/>
              </a:rPr>
              <a:t>동경</a:t>
            </a:r>
            <a:r>
              <a:rPr lang="en-US" altLang="ko-KR" sz="3000" dirty="0">
                <a:solidFill>
                  <a:schemeClr val="bg1"/>
                </a:solidFill>
                <a:latin typeface="+mj-ea"/>
                <a:ea typeface="+mj-ea"/>
              </a:rPr>
              <a:t>132° </a:t>
            </a:r>
            <a:r>
              <a:rPr lang="ko-KR" altLang="en-US" sz="3000" dirty="0">
                <a:solidFill>
                  <a:schemeClr val="bg1"/>
                </a:solidFill>
                <a:latin typeface="+mj-ea"/>
                <a:ea typeface="+mj-ea"/>
              </a:rPr>
              <a:t>북위</a:t>
            </a:r>
            <a:r>
              <a:rPr lang="en-US" altLang="ko-KR" sz="3000" dirty="0">
                <a:solidFill>
                  <a:schemeClr val="bg1"/>
                </a:solidFill>
                <a:latin typeface="+mj-ea"/>
                <a:ea typeface="+mj-ea"/>
              </a:rPr>
              <a:t>37°</a:t>
            </a:r>
          </a:p>
          <a:p>
            <a:pPr algn="ctr">
              <a:lnSpc>
                <a:spcPct val="150000"/>
              </a:lnSpc>
            </a:pPr>
            <a:r>
              <a:rPr lang="ko-KR" altLang="en-US" sz="3000" dirty="0">
                <a:solidFill>
                  <a:schemeClr val="bg1"/>
                </a:solidFill>
                <a:latin typeface="+mj-ea"/>
                <a:ea typeface="+mj-ea"/>
              </a:rPr>
              <a:t>▶천연기념물 제 </a:t>
            </a:r>
            <a:r>
              <a:rPr lang="en-US" altLang="ko-KR" sz="3000" dirty="0">
                <a:solidFill>
                  <a:schemeClr val="bg1"/>
                </a:solidFill>
                <a:latin typeface="+mj-ea"/>
                <a:ea typeface="+mj-ea"/>
              </a:rPr>
              <a:t>336</a:t>
            </a:r>
            <a:r>
              <a:rPr lang="ko-KR" altLang="en-US" sz="3000" dirty="0">
                <a:solidFill>
                  <a:schemeClr val="bg1"/>
                </a:solidFill>
                <a:latin typeface="+mj-ea"/>
                <a:ea typeface="+mj-ea"/>
              </a:rPr>
              <a:t>호</a:t>
            </a:r>
            <a:r>
              <a:rPr lang="en-US" altLang="ko-KR" sz="3000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sz="3000" dirty="0">
                <a:solidFill>
                  <a:schemeClr val="bg1"/>
                </a:solidFill>
                <a:latin typeface="+mj-ea"/>
                <a:ea typeface="+mj-ea"/>
              </a:rPr>
              <a:t>자연환경 보존지역</a:t>
            </a:r>
            <a:endParaRPr lang="en-US" altLang="ko-KR" sz="30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000" dirty="0">
                <a:solidFill>
                  <a:schemeClr val="bg1"/>
                </a:solidFill>
                <a:latin typeface="+mj-ea"/>
                <a:ea typeface="+mj-ea"/>
              </a:rPr>
              <a:t>풍성한 황금어장</a:t>
            </a:r>
            <a:endParaRPr lang="ko-KR" altLang="en-US" sz="3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03" name="그림 102">
            <a:extLst>
              <a:ext uri="{FF2B5EF4-FFF2-40B4-BE49-F238E27FC236}">
                <a16:creationId xmlns:a16="http://schemas.microsoft.com/office/drawing/2014/main" id="{92EE7DD7-2998-4B12-99E3-8138C3390B5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1768" y="2373824"/>
            <a:ext cx="5863986" cy="4173250"/>
          </a:xfrm>
          <a:prstGeom prst="rect">
            <a:avLst/>
          </a:prstGeom>
        </p:spPr>
      </p:pic>
      <p:sp>
        <p:nvSpPr>
          <p:cNvPr id="106" name="직사각형 105"/>
          <p:cNvSpPr/>
          <p:nvPr/>
        </p:nvSpPr>
        <p:spPr>
          <a:xfrm>
            <a:off x="4563669" y="168595"/>
            <a:ext cx="3725669" cy="89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독도의 발견</a:t>
            </a:r>
            <a:endParaRPr lang="en-US" altLang="ko-KR" sz="40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13343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직사각형 105"/>
          <p:cNvSpPr/>
          <p:nvPr/>
        </p:nvSpPr>
        <p:spPr>
          <a:xfrm>
            <a:off x="4563669" y="168595"/>
            <a:ext cx="3725669" cy="89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독도의 발견</a:t>
            </a:r>
            <a:endParaRPr lang="en-US" altLang="ko-KR" sz="40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33970" y="1739884"/>
            <a:ext cx="24753543" cy="108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526444360" descr="EMB000030f016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70" y="2225660"/>
            <a:ext cx="7555368" cy="410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직사각형 71"/>
          <p:cNvSpPr/>
          <p:nvPr/>
        </p:nvSpPr>
        <p:spPr>
          <a:xfrm>
            <a:off x="8289339" y="2603214"/>
            <a:ext cx="39026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500" kern="0" dirty="0" smtClean="0">
                <a:solidFill>
                  <a:schemeClr val="bg1"/>
                </a:solidFill>
                <a:latin typeface="+mn-ea"/>
              </a:rPr>
              <a:t>울릉</a:t>
            </a:r>
            <a:r>
              <a:rPr lang="ko-KR" altLang="en-US" sz="2500" kern="0" dirty="0">
                <a:solidFill>
                  <a:schemeClr val="bg1"/>
                </a:solidFill>
                <a:latin typeface="+mn-ea"/>
              </a:rPr>
              <a:t>도</a:t>
            </a:r>
            <a:r>
              <a:rPr lang="ko-KR" altLang="en-US" sz="2500" kern="0" dirty="0" smtClean="0">
                <a:solidFill>
                  <a:schemeClr val="bg1"/>
                </a:solidFill>
                <a:latin typeface="+mn-ea"/>
              </a:rPr>
              <a:t>에서 독도의 </a:t>
            </a:r>
            <a:endParaRPr lang="en-US" altLang="ko-KR" sz="2500" kern="0" dirty="0" smtClean="0">
              <a:solidFill>
                <a:schemeClr val="bg1"/>
              </a:solidFill>
              <a:latin typeface="+mn-ea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2500" kern="0" dirty="0" smtClean="0">
                <a:solidFill>
                  <a:schemeClr val="bg1"/>
                </a:solidFill>
                <a:latin typeface="+mn-ea"/>
              </a:rPr>
              <a:t>거리</a:t>
            </a:r>
            <a:r>
              <a:rPr lang="en-US" altLang="ko-KR" sz="2500" kern="0" dirty="0" smtClean="0">
                <a:solidFill>
                  <a:schemeClr val="bg1"/>
                </a:solidFill>
                <a:latin typeface="+mn-ea"/>
              </a:rPr>
              <a:t>:87.4km</a:t>
            </a:r>
          </a:p>
          <a:p>
            <a:pPr algn="just" fontAlgn="base">
              <a:lnSpc>
                <a:spcPct val="160000"/>
              </a:lnSpc>
            </a:pPr>
            <a:r>
              <a:rPr lang="ko-KR" altLang="en-US" sz="2500" kern="0" dirty="0" err="1" smtClean="0">
                <a:solidFill>
                  <a:schemeClr val="bg1"/>
                </a:solidFill>
                <a:latin typeface="+mn-ea"/>
              </a:rPr>
              <a:t>오키섬에서</a:t>
            </a:r>
            <a:r>
              <a:rPr lang="ko-KR" altLang="en-US" sz="2500" kern="0" dirty="0" smtClean="0">
                <a:solidFill>
                  <a:schemeClr val="bg1"/>
                </a:solidFill>
                <a:latin typeface="+mn-ea"/>
              </a:rPr>
              <a:t> 독도의 </a:t>
            </a:r>
            <a:endParaRPr lang="en-US" altLang="ko-KR" sz="2500" kern="0" dirty="0" smtClean="0">
              <a:solidFill>
                <a:schemeClr val="bg1"/>
              </a:solidFill>
              <a:latin typeface="+mn-ea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2500" kern="0" dirty="0" smtClean="0">
                <a:solidFill>
                  <a:schemeClr val="bg1"/>
                </a:solidFill>
                <a:latin typeface="+mn-ea"/>
              </a:rPr>
              <a:t>거리</a:t>
            </a:r>
            <a:r>
              <a:rPr lang="en-US" altLang="ko-KR" sz="2500" kern="0" dirty="0" smtClean="0">
                <a:solidFill>
                  <a:schemeClr val="bg1"/>
                </a:solidFill>
                <a:latin typeface="+mn-ea"/>
              </a:rPr>
              <a:t>:157.5km</a:t>
            </a:r>
            <a:endParaRPr lang="ko-KR" altLang="en-US" sz="2500" kern="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24034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직사각형 105"/>
          <p:cNvSpPr/>
          <p:nvPr/>
        </p:nvSpPr>
        <p:spPr>
          <a:xfrm>
            <a:off x="4563669" y="168595"/>
            <a:ext cx="3725669" cy="89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독도의 발견</a:t>
            </a:r>
            <a:endParaRPr lang="en-US" altLang="ko-KR" sz="40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33970" y="1739884"/>
            <a:ext cx="24753543" cy="108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65172" y="1739604"/>
            <a:ext cx="22047224" cy="65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70203" y="5924415"/>
            <a:ext cx="8151590" cy="781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2800" kern="0" dirty="0" smtClean="0">
                <a:solidFill>
                  <a:schemeClr val="bg1"/>
                </a:solidFill>
                <a:latin typeface="한컴바탕"/>
                <a:ea typeface="한컴바탕"/>
              </a:rPr>
              <a:t>&lt;</a:t>
            </a:r>
            <a:r>
              <a:rPr lang="ko-KR" altLang="en-US" sz="2800" kern="0" dirty="0" smtClean="0">
                <a:solidFill>
                  <a:schemeClr val="bg1"/>
                </a:solidFill>
                <a:latin typeface="한컴바탕"/>
                <a:ea typeface="한컴바탕"/>
              </a:rPr>
              <a:t>삼국사기 </a:t>
            </a:r>
            <a:r>
              <a:rPr lang="ko-KR" altLang="en-US" sz="2800" kern="0" dirty="0">
                <a:solidFill>
                  <a:schemeClr val="bg1"/>
                </a:solidFill>
                <a:latin typeface="한컴바탕"/>
                <a:ea typeface="한컴바탕"/>
              </a:rPr>
              <a:t>독도에 대한 </a:t>
            </a:r>
            <a:r>
              <a:rPr lang="ko-KR" altLang="en-US" sz="2800" kern="0" dirty="0" err="1" smtClean="0">
                <a:solidFill>
                  <a:schemeClr val="bg1"/>
                </a:solidFill>
                <a:latin typeface="한컴바탕"/>
                <a:ea typeface="한컴바탕"/>
              </a:rPr>
              <a:t>최초기록</a:t>
            </a:r>
            <a:r>
              <a:rPr lang="en-US" altLang="ko-KR" sz="2800" kern="0" dirty="0" smtClean="0">
                <a:solidFill>
                  <a:schemeClr val="bg1"/>
                </a:solidFill>
                <a:latin typeface="한컴바탕"/>
                <a:ea typeface="한컴바탕"/>
              </a:rPr>
              <a:t>(</a:t>
            </a:r>
            <a:r>
              <a:rPr lang="ko-KR" altLang="en-US" sz="2800" kern="0" dirty="0" smtClean="0">
                <a:solidFill>
                  <a:schemeClr val="bg1"/>
                </a:solidFill>
                <a:latin typeface="한컴바탕"/>
                <a:ea typeface="한컴바탕"/>
              </a:rPr>
              <a:t>동국문헌비고</a:t>
            </a:r>
            <a:r>
              <a:rPr lang="en-US" altLang="ko-KR" sz="2800" kern="0" dirty="0">
                <a:solidFill>
                  <a:schemeClr val="bg1"/>
                </a:solidFill>
                <a:latin typeface="한컴바탕"/>
                <a:ea typeface="한컴바탕"/>
              </a:rPr>
              <a:t>)</a:t>
            </a:r>
            <a:r>
              <a:rPr lang="en-US" altLang="ko-KR" sz="2800" kern="0" dirty="0" smtClean="0">
                <a:solidFill>
                  <a:schemeClr val="bg1"/>
                </a:solidFill>
                <a:latin typeface="한컴바탕"/>
                <a:ea typeface="한컴바탕"/>
              </a:rPr>
              <a:t>&gt;</a:t>
            </a:r>
            <a:endParaRPr lang="ko-KR" altLang="en-US" sz="2800" kern="0" dirty="0">
              <a:solidFill>
                <a:schemeClr val="bg1"/>
              </a:solidFill>
              <a:latin typeface="한컴바탕"/>
            </a:endParaRPr>
          </a:p>
        </p:txBody>
      </p: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_x526208656" descr="EMB000030f016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41" y="2195841"/>
            <a:ext cx="6821143" cy="387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직사각형 72"/>
          <p:cNvSpPr/>
          <p:nvPr/>
        </p:nvSpPr>
        <p:spPr>
          <a:xfrm>
            <a:off x="7978876" y="2654505"/>
            <a:ext cx="3545496" cy="13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800" kern="0" dirty="0">
                <a:solidFill>
                  <a:schemeClr val="bg1"/>
                </a:solidFill>
                <a:latin typeface="한컴바탕"/>
                <a:ea typeface="한컴바탕"/>
              </a:rPr>
              <a:t>울릉도와 우산</a:t>
            </a:r>
            <a:r>
              <a:rPr lang="en-US" altLang="ko-KR" sz="2800" kern="0" dirty="0">
                <a:solidFill>
                  <a:schemeClr val="bg1"/>
                </a:solidFill>
                <a:latin typeface="한컴바탕"/>
                <a:ea typeface="한컴바탕"/>
              </a:rPr>
              <a:t>, </a:t>
            </a:r>
            <a:r>
              <a:rPr lang="ko-KR" altLang="en-US" sz="2800" kern="0" dirty="0">
                <a:solidFill>
                  <a:schemeClr val="bg1"/>
                </a:solidFill>
                <a:latin typeface="한컴바탕"/>
                <a:ea typeface="한컴바탕"/>
              </a:rPr>
              <a:t>즉 독도는 모두 </a:t>
            </a:r>
            <a:r>
              <a:rPr lang="ko-KR" altLang="en-US" sz="2800" kern="0" dirty="0" smtClean="0">
                <a:solidFill>
                  <a:schemeClr val="bg1"/>
                </a:solidFill>
                <a:latin typeface="한컴바탕"/>
                <a:ea typeface="한컴바탕"/>
              </a:rPr>
              <a:t>우산국</a:t>
            </a:r>
            <a:endParaRPr lang="ko-KR" altLang="en-US" sz="2800" kern="0" dirty="0">
              <a:solidFill>
                <a:schemeClr val="bg1"/>
              </a:solidFill>
              <a:latin typeface="한컴바탕"/>
            </a:endParaRPr>
          </a:p>
        </p:txBody>
      </p:sp>
    </p:spTree>
    <p:extLst>
      <p:ext uri="{BB962C8B-B14F-4D97-AF65-F5344CB8AC3E}">
        <p14:creationId xmlns:p14="http://schemas.microsoft.com/office/powerpoint/2010/main" val="3558208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4" grpId="0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직사각형 105"/>
          <p:cNvSpPr/>
          <p:nvPr/>
        </p:nvSpPr>
        <p:spPr>
          <a:xfrm>
            <a:off x="4563669" y="168595"/>
            <a:ext cx="3725669" cy="89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독도의 발견</a:t>
            </a:r>
            <a:endParaRPr lang="en-US" altLang="ko-KR" sz="40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33970" y="1739884"/>
            <a:ext cx="24753543" cy="108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1311" y="1505322"/>
            <a:ext cx="24697575" cy="59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525871096" descr="EMB000030f0169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11" y="1962523"/>
            <a:ext cx="5619943" cy="389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직사각형 71"/>
          <p:cNvSpPr/>
          <p:nvPr/>
        </p:nvSpPr>
        <p:spPr>
          <a:xfrm>
            <a:off x="5937122" y="1506367"/>
            <a:ext cx="6096000" cy="54014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500" kern="100" dirty="0">
                <a:solidFill>
                  <a:schemeClr val="bg1"/>
                </a:solidFill>
                <a:latin typeface="+mn-ea"/>
              </a:rPr>
              <a:t>▶</a:t>
            </a:r>
            <a:r>
              <a:rPr lang="en-US" altLang="ko-KR" sz="2500" kern="100" dirty="0">
                <a:solidFill>
                  <a:schemeClr val="bg1"/>
                </a:solidFill>
                <a:latin typeface="+mn-ea"/>
              </a:rPr>
              <a:t>930</a:t>
            </a:r>
            <a:r>
              <a:rPr lang="ko-KR" altLang="en-US" sz="2500" kern="100" dirty="0">
                <a:solidFill>
                  <a:schemeClr val="bg1"/>
                </a:solidFill>
                <a:latin typeface="+mn-ea"/>
              </a:rPr>
              <a:t>년</a:t>
            </a:r>
            <a:r>
              <a:rPr lang="en-US" altLang="ko-KR" sz="2500" kern="100" dirty="0">
                <a:solidFill>
                  <a:schemeClr val="bg1"/>
                </a:solidFill>
                <a:latin typeface="+mn-ea"/>
              </a:rPr>
              <a:t>(</a:t>
            </a:r>
            <a:r>
              <a:rPr lang="ko-KR" altLang="en-US" sz="2500" kern="100" dirty="0">
                <a:solidFill>
                  <a:schemeClr val="bg1"/>
                </a:solidFill>
                <a:latin typeface="+mn-ea"/>
              </a:rPr>
              <a:t>태조</a:t>
            </a:r>
            <a:r>
              <a:rPr lang="en-US" altLang="ko-KR" sz="2500" kern="100" dirty="0">
                <a:solidFill>
                  <a:schemeClr val="bg1"/>
                </a:solidFill>
                <a:latin typeface="+mn-ea"/>
              </a:rPr>
              <a:t>13) – </a:t>
            </a:r>
            <a:r>
              <a:rPr lang="ko-KR" altLang="en-US" sz="2500" kern="100" dirty="0">
                <a:solidFill>
                  <a:schemeClr val="bg1"/>
                </a:solidFill>
                <a:latin typeface="+mn-ea"/>
              </a:rPr>
              <a:t>우산국에서 고려에 토산물을 바치고</a:t>
            </a:r>
            <a:r>
              <a:rPr lang="en-US" altLang="ko-KR" sz="2500" kern="100" dirty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2500" kern="100" dirty="0">
                <a:solidFill>
                  <a:schemeClr val="bg1"/>
                </a:solidFill>
                <a:latin typeface="+mn-ea"/>
              </a:rPr>
              <a:t>고려는 이들에게 </a:t>
            </a:r>
            <a:r>
              <a:rPr lang="ko-KR" altLang="en-US" sz="2500" kern="100" dirty="0" smtClean="0">
                <a:solidFill>
                  <a:schemeClr val="bg1"/>
                </a:solidFill>
                <a:latin typeface="+mn-ea"/>
              </a:rPr>
              <a:t>관직을 줌 </a:t>
            </a:r>
            <a:endParaRPr lang="ko-KR" altLang="en-US" sz="2500" kern="0" dirty="0">
              <a:solidFill>
                <a:schemeClr val="bg1"/>
              </a:solidFill>
              <a:latin typeface="+mn-ea"/>
            </a:endParaRPr>
          </a:p>
          <a:p>
            <a:pPr fontAlgn="base" latinLnBrk="0"/>
            <a:r>
              <a:rPr lang="ko-KR" altLang="en-US" sz="2500" kern="100" dirty="0">
                <a:solidFill>
                  <a:schemeClr val="bg1"/>
                </a:solidFill>
                <a:latin typeface="+mn-ea"/>
              </a:rPr>
              <a:t>▶</a:t>
            </a:r>
            <a:r>
              <a:rPr lang="en-US" altLang="ko-KR" sz="2500" kern="100" dirty="0">
                <a:solidFill>
                  <a:schemeClr val="bg1"/>
                </a:solidFill>
                <a:latin typeface="+mn-ea"/>
              </a:rPr>
              <a:t>1018</a:t>
            </a:r>
            <a:r>
              <a:rPr lang="ko-KR" altLang="en-US" sz="2500" kern="100" dirty="0">
                <a:solidFill>
                  <a:schemeClr val="bg1"/>
                </a:solidFill>
                <a:latin typeface="+mn-ea"/>
              </a:rPr>
              <a:t>년</a:t>
            </a:r>
            <a:r>
              <a:rPr lang="en-US" altLang="ko-KR" sz="2500" kern="100" dirty="0">
                <a:solidFill>
                  <a:schemeClr val="bg1"/>
                </a:solidFill>
                <a:latin typeface="+mn-ea"/>
              </a:rPr>
              <a:t>(</a:t>
            </a:r>
            <a:r>
              <a:rPr lang="ko-KR" altLang="en-US" sz="2500" kern="100" dirty="0">
                <a:solidFill>
                  <a:schemeClr val="bg1"/>
                </a:solidFill>
                <a:latin typeface="+mn-ea"/>
              </a:rPr>
              <a:t>현종</a:t>
            </a:r>
            <a:r>
              <a:rPr lang="en-US" altLang="ko-KR" sz="2500" kern="100" dirty="0">
                <a:solidFill>
                  <a:schemeClr val="bg1"/>
                </a:solidFill>
                <a:latin typeface="+mn-ea"/>
              </a:rPr>
              <a:t>9) – </a:t>
            </a:r>
            <a:r>
              <a:rPr lang="ko-KR" altLang="en-US" sz="2500" kern="100" dirty="0">
                <a:solidFill>
                  <a:schemeClr val="bg1"/>
                </a:solidFill>
                <a:latin typeface="+mn-ea"/>
              </a:rPr>
              <a:t>우산국이 여진족의 침입을 받아 더 이상 농사를 지을 수 없게 되자 농기구와 종자 등을 우산국에 </a:t>
            </a:r>
            <a:r>
              <a:rPr lang="ko-KR" altLang="en-US" sz="2500" kern="100" dirty="0" smtClean="0">
                <a:solidFill>
                  <a:schemeClr val="bg1"/>
                </a:solidFill>
                <a:latin typeface="+mn-ea"/>
              </a:rPr>
              <a:t>하사</a:t>
            </a:r>
            <a:endParaRPr lang="ko-KR" altLang="en-US" sz="2500" kern="0" dirty="0">
              <a:solidFill>
                <a:schemeClr val="bg1"/>
              </a:solidFill>
              <a:latin typeface="+mn-ea"/>
            </a:endParaRPr>
          </a:p>
          <a:p>
            <a:pPr fontAlgn="base" latinLnBrk="0"/>
            <a:r>
              <a:rPr lang="ko-KR" altLang="en-US" sz="2500" kern="100" dirty="0">
                <a:solidFill>
                  <a:schemeClr val="bg1"/>
                </a:solidFill>
                <a:latin typeface="+mn-ea"/>
              </a:rPr>
              <a:t>▶</a:t>
            </a:r>
            <a:r>
              <a:rPr lang="en-US" altLang="ko-KR" sz="2500" kern="100" dirty="0">
                <a:solidFill>
                  <a:schemeClr val="bg1"/>
                </a:solidFill>
                <a:latin typeface="+mn-ea"/>
              </a:rPr>
              <a:t>1157</a:t>
            </a:r>
            <a:r>
              <a:rPr lang="ko-KR" altLang="en-US" sz="2500" kern="100" dirty="0">
                <a:solidFill>
                  <a:schemeClr val="bg1"/>
                </a:solidFill>
                <a:latin typeface="+mn-ea"/>
              </a:rPr>
              <a:t>년</a:t>
            </a:r>
            <a:r>
              <a:rPr lang="en-US" altLang="ko-KR" sz="2500" kern="100" dirty="0">
                <a:solidFill>
                  <a:schemeClr val="bg1"/>
                </a:solidFill>
                <a:latin typeface="+mn-ea"/>
              </a:rPr>
              <a:t>(</a:t>
            </a:r>
            <a:r>
              <a:rPr lang="ko-KR" altLang="en-US" sz="2500" kern="100" dirty="0">
                <a:solidFill>
                  <a:schemeClr val="bg1"/>
                </a:solidFill>
                <a:latin typeface="+mn-ea"/>
              </a:rPr>
              <a:t>의종</a:t>
            </a:r>
            <a:r>
              <a:rPr lang="en-US" altLang="ko-KR" sz="2500" kern="100" dirty="0">
                <a:solidFill>
                  <a:schemeClr val="bg1"/>
                </a:solidFill>
                <a:latin typeface="+mn-ea"/>
              </a:rPr>
              <a:t>11) – </a:t>
            </a:r>
            <a:r>
              <a:rPr lang="ko-KR" altLang="en-US" sz="2500" kern="100" dirty="0">
                <a:solidFill>
                  <a:schemeClr val="bg1"/>
                </a:solidFill>
                <a:latin typeface="+mn-ea"/>
              </a:rPr>
              <a:t>강릉 지역의 관리 </a:t>
            </a:r>
            <a:r>
              <a:rPr lang="ko-KR" altLang="en-US" sz="2500" kern="100" dirty="0" err="1">
                <a:solidFill>
                  <a:schemeClr val="bg1"/>
                </a:solidFill>
                <a:latin typeface="+mn-ea"/>
              </a:rPr>
              <a:t>김유립을</a:t>
            </a:r>
            <a:r>
              <a:rPr lang="ko-KR" altLang="en-US" sz="2500" kern="100" dirty="0">
                <a:solidFill>
                  <a:schemeClr val="bg1"/>
                </a:solidFill>
                <a:latin typeface="+mn-ea"/>
              </a:rPr>
              <a:t> 파견하여 울릉도에 사람이 살 수 있는지를 </a:t>
            </a:r>
            <a:r>
              <a:rPr lang="ko-KR" altLang="en-US" sz="2500" kern="100" dirty="0" smtClean="0">
                <a:solidFill>
                  <a:schemeClr val="bg1"/>
                </a:solidFill>
                <a:latin typeface="+mn-ea"/>
              </a:rPr>
              <a:t>살피게 함</a:t>
            </a:r>
            <a:endParaRPr lang="ko-KR" altLang="en-US" sz="2500" kern="0" dirty="0">
              <a:solidFill>
                <a:schemeClr val="bg1"/>
              </a:solidFill>
              <a:latin typeface="+mn-ea"/>
            </a:endParaRPr>
          </a:p>
          <a:p>
            <a:pPr fontAlgn="base" latinLnBrk="0"/>
            <a:r>
              <a:rPr lang="ko-KR" altLang="en-US" sz="2500" kern="100" dirty="0">
                <a:solidFill>
                  <a:schemeClr val="bg1"/>
                </a:solidFill>
                <a:latin typeface="+mn-ea"/>
              </a:rPr>
              <a:t>▶</a:t>
            </a:r>
            <a:r>
              <a:rPr lang="en-US" altLang="ko-KR" sz="2500" kern="100" dirty="0">
                <a:solidFill>
                  <a:schemeClr val="bg1"/>
                </a:solidFill>
                <a:latin typeface="+mn-ea"/>
              </a:rPr>
              <a:t>1246</a:t>
            </a:r>
            <a:r>
              <a:rPr lang="ko-KR" altLang="en-US" sz="2500" kern="100" dirty="0">
                <a:solidFill>
                  <a:schemeClr val="bg1"/>
                </a:solidFill>
                <a:latin typeface="+mn-ea"/>
              </a:rPr>
              <a:t>년</a:t>
            </a:r>
            <a:r>
              <a:rPr lang="en-US" altLang="ko-KR" sz="2500" kern="100" dirty="0">
                <a:solidFill>
                  <a:schemeClr val="bg1"/>
                </a:solidFill>
                <a:latin typeface="+mn-ea"/>
              </a:rPr>
              <a:t>(</a:t>
            </a:r>
            <a:r>
              <a:rPr lang="ko-KR" altLang="en-US" sz="2500" kern="100" dirty="0">
                <a:solidFill>
                  <a:schemeClr val="bg1"/>
                </a:solidFill>
                <a:latin typeface="+mn-ea"/>
              </a:rPr>
              <a:t>고종</a:t>
            </a:r>
            <a:r>
              <a:rPr lang="en-US" altLang="ko-KR" sz="2500" kern="100" dirty="0">
                <a:solidFill>
                  <a:schemeClr val="bg1"/>
                </a:solidFill>
                <a:latin typeface="+mn-ea"/>
              </a:rPr>
              <a:t>33) – </a:t>
            </a:r>
            <a:r>
              <a:rPr lang="ko-KR" altLang="en-US" sz="2500" kern="100" dirty="0">
                <a:solidFill>
                  <a:schemeClr val="bg1"/>
                </a:solidFill>
                <a:latin typeface="+mn-ea"/>
              </a:rPr>
              <a:t>왜인들의 침입이 그치지 않자 울릉도에 </a:t>
            </a:r>
            <a:r>
              <a:rPr lang="ko-KR" altLang="en-US" sz="2500" kern="100" dirty="0" err="1">
                <a:solidFill>
                  <a:schemeClr val="bg1"/>
                </a:solidFill>
                <a:latin typeface="+mn-ea"/>
              </a:rPr>
              <a:t>안무사를</a:t>
            </a:r>
            <a:r>
              <a:rPr lang="ko-KR" altLang="en-US" sz="2500" kern="100" dirty="0">
                <a:solidFill>
                  <a:schemeClr val="bg1"/>
                </a:solidFill>
                <a:latin typeface="+mn-ea"/>
              </a:rPr>
              <a:t> 파견하여 </a:t>
            </a:r>
            <a:r>
              <a:rPr lang="ko-KR" altLang="en-US" sz="2500" kern="100" dirty="0" smtClean="0">
                <a:solidFill>
                  <a:schemeClr val="bg1"/>
                </a:solidFill>
                <a:latin typeface="+mn-ea"/>
              </a:rPr>
              <a:t>섬을 관리</a:t>
            </a:r>
            <a:endParaRPr lang="ko-KR" altLang="en-US" sz="2500" kern="0" spc="0" dirty="0">
              <a:solidFill>
                <a:schemeClr val="bg1"/>
              </a:solidFill>
              <a:effectLst/>
              <a:latin typeface="+mn-ea"/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2069482" y="5733904"/>
            <a:ext cx="1765227" cy="6876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2800" kern="0" dirty="0">
                <a:solidFill>
                  <a:schemeClr val="bg1"/>
                </a:solidFill>
                <a:latin typeface="한컴바탕"/>
                <a:ea typeface="한컴바탕"/>
              </a:rPr>
              <a:t>&lt;</a:t>
            </a:r>
            <a:r>
              <a:rPr lang="ko-KR" altLang="en-US" sz="2800" kern="0" dirty="0">
                <a:solidFill>
                  <a:schemeClr val="bg1"/>
                </a:solidFill>
                <a:latin typeface="한컴바탕"/>
                <a:ea typeface="한컴바탕"/>
              </a:rPr>
              <a:t>고려사</a:t>
            </a:r>
            <a:r>
              <a:rPr lang="en-US" altLang="ko-KR" sz="2800" kern="0" dirty="0">
                <a:solidFill>
                  <a:schemeClr val="bg1"/>
                </a:solidFill>
                <a:latin typeface="한컴바탕"/>
                <a:ea typeface="한컴바탕"/>
              </a:rPr>
              <a:t>&gt;</a:t>
            </a:r>
            <a:endParaRPr lang="ko-KR" altLang="en-US" sz="2800" kern="0" dirty="0">
              <a:solidFill>
                <a:schemeClr val="bg1"/>
              </a:solidFill>
              <a:latin typeface="한컴바탕"/>
            </a:endParaRPr>
          </a:p>
        </p:txBody>
      </p:sp>
    </p:spTree>
    <p:extLst>
      <p:ext uri="{BB962C8B-B14F-4D97-AF65-F5344CB8AC3E}">
        <p14:creationId xmlns:p14="http://schemas.microsoft.com/office/powerpoint/2010/main" val="217299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72" grpId="0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직사각형 105"/>
          <p:cNvSpPr/>
          <p:nvPr/>
        </p:nvSpPr>
        <p:spPr>
          <a:xfrm>
            <a:off x="4563669" y="168595"/>
            <a:ext cx="3725669" cy="89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독도의 발견</a:t>
            </a:r>
            <a:endParaRPr lang="en-US" altLang="ko-KR" sz="40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33970" y="1739884"/>
            <a:ext cx="24753543" cy="108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19861" y="1436815"/>
            <a:ext cx="23286784" cy="74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525902280" descr="EMB000030f016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1" y="1973390"/>
            <a:ext cx="5206174" cy="391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403006" y="5888677"/>
            <a:ext cx="3201517" cy="6876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2800" kern="0" dirty="0">
                <a:solidFill>
                  <a:schemeClr val="bg1"/>
                </a:solidFill>
                <a:latin typeface="한컴바탕"/>
                <a:ea typeface="한컴바탕"/>
              </a:rPr>
              <a:t>&lt;</a:t>
            </a:r>
            <a:r>
              <a:rPr lang="ko-KR" altLang="en-US" sz="2800" kern="0" dirty="0">
                <a:solidFill>
                  <a:schemeClr val="bg1"/>
                </a:solidFill>
                <a:latin typeface="한컴바탕"/>
                <a:ea typeface="한컴바탕"/>
              </a:rPr>
              <a:t>세종실록지리지</a:t>
            </a:r>
            <a:r>
              <a:rPr lang="en-US" altLang="ko-KR" sz="2800" kern="0" dirty="0">
                <a:solidFill>
                  <a:schemeClr val="bg1"/>
                </a:solidFill>
                <a:latin typeface="한컴바탕"/>
                <a:ea typeface="한컴바탕"/>
              </a:rPr>
              <a:t>&gt;</a:t>
            </a:r>
            <a:endParaRPr lang="ko-KR" altLang="en-US" sz="2800" kern="0" dirty="0">
              <a:solidFill>
                <a:schemeClr val="bg1"/>
              </a:solidFill>
              <a:latin typeface="한컴바탕"/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6004355" y="1985318"/>
            <a:ext cx="5784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500" kern="100" dirty="0">
                <a:solidFill>
                  <a:schemeClr val="bg1"/>
                </a:solidFill>
                <a:latin typeface="+mn-ea"/>
              </a:rPr>
              <a:t>▶ </a:t>
            </a:r>
            <a:r>
              <a:rPr lang="en-US" altLang="ko-KR" sz="2500" kern="0" dirty="0" smtClean="0">
                <a:solidFill>
                  <a:schemeClr val="bg1"/>
                </a:solidFill>
                <a:latin typeface="한컴바탕"/>
                <a:ea typeface="한컴바탕"/>
              </a:rPr>
              <a:t>1454</a:t>
            </a:r>
            <a:r>
              <a:rPr lang="ko-KR" altLang="en-US" sz="2500" kern="0" dirty="0" smtClean="0">
                <a:solidFill>
                  <a:schemeClr val="bg1"/>
                </a:solidFill>
                <a:latin typeface="한컴바탕"/>
                <a:ea typeface="한컴바탕"/>
              </a:rPr>
              <a:t>년 울릉도와 독도 두 섬이 서로 거리가 멀지 않아 날씨가 맑으면 바라볼 수 있다는 기록</a:t>
            </a:r>
            <a:endParaRPr lang="ko-KR" altLang="en-US" sz="2500" kern="0" dirty="0">
              <a:solidFill>
                <a:schemeClr val="bg1"/>
              </a:solidFill>
              <a:latin typeface="한컴바탕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5901203" y="3766653"/>
            <a:ext cx="4769315" cy="117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500" dirty="0" smtClean="0">
                <a:solidFill>
                  <a:schemeClr val="bg1"/>
                </a:solidFill>
                <a:latin typeface="+mj-ea"/>
                <a:ea typeface="+mj-ea"/>
              </a:rPr>
              <a:t>▶울릉도에서 </a:t>
            </a:r>
            <a:r>
              <a:rPr lang="ko-KR" altLang="en-US" sz="2500" dirty="0" err="1" smtClean="0">
                <a:solidFill>
                  <a:schemeClr val="bg1"/>
                </a:solidFill>
                <a:latin typeface="+mj-ea"/>
                <a:ea typeface="+mj-ea"/>
              </a:rPr>
              <a:t>맑은날</a:t>
            </a:r>
            <a:r>
              <a:rPr lang="ko-KR" altLang="en-US" sz="2500" dirty="0" smtClean="0">
                <a:solidFill>
                  <a:schemeClr val="bg1"/>
                </a:solidFill>
                <a:latin typeface="+mj-ea"/>
                <a:ea typeface="+mj-ea"/>
              </a:rPr>
              <a:t> 육안으로 관측 가능</a:t>
            </a:r>
            <a:endParaRPr lang="ko-KR" altLang="en-US" sz="25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08" name="그림 1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514" y="3818997"/>
            <a:ext cx="5939253" cy="2740680"/>
          </a:xfrm>
          <a:prstGeom prst="rect">
            <a:avLst/>
          </a:prstGeom>
        </p:spPr>
      </p:pic>
      <p:sp>
        <p:nvSpPr>
          <p:cNvPr id="109" name="타원 108"/>
          <p:cNvSpPr/>
          <p:nvPr/>
        </p:nvSpPr>
        <p:spPr>
          <a:xfrm>
            <a:off x="8838830" y="4876540"/>
            <a:ext cx="452619" cy="44245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52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4" grpId="0"/>
      <p:bldP spid="72" grpId="0"/>
      <p:bldP spid="107" grpId="0"/>
      <p:bldP spid="1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TextBox 104"/>
          <p:cNvSpPr txBox="1"/>
          <p:nvPr/>
        </p:nvSpPr>
        <p:spPr>
          <a:xfrm>
            <a:off x="4741985" y="3137435"/>
            <a:ext cx="2708030" cy="61555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cap="all" spc="150" dirty="0" smtClean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rPr>
              <a:t>STEP2</a:t>
            </a:r>
          </a:p>
        </p:txBody>
      </p:sp>
      <p:sp>
        <p:nvSpPr>
          <p:cNvPr id="110" name="직사각형 109"/>
          <p:cNvSpPr/>
          <p:nvPr/>
        </p:nvSpPr>
        <p:spPr>
          <a:xfrm>
            <a:off x="4555599" y="4123100"/>
            <a:ext cx="3725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ko-KR" altLang="en-US" sz="4000" dirty="0" smtClean="0">
                <a:solidFill>
                  <a:schemeClr val="bg1"/>
                </a:solidFill>
                <a:latin typeface="+mj-ea"/>
                <a:ea typeface="+mj-ea"/>
              </a:rPr>
              <a:t>국제법적 근거</a:t>
            </a:r>
            <a:endParaRPr lang="en-US" altLang="ko-KR" sz="4000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62211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10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473</Words>
  <Application>Microsoft Office PowerPoint</Application>
  <PresentationFormat>와이드스크린</PresentationFormat>
  <Paragraphs>74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5" baseType="lpstr">
      <vt:lpstr>a옛날목욕탕L</vt:lpstr>
      <vt:lpstr>맑은 고딕</vt:lpstr>
      <vt:lpstr>한컴바탕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요청사항</dc:creator>
  <cp:lastModifiedBy>영창</cp:lastModifiedBy>
  <cp:revision>211</cp:revision>
  <dcterms:created xsi:type="dcterms:W3CDTF">2018-02-02T07:08:30Z</dcterms:created>
  <dcterms:modified xsi:type="dcterms:W3CDTF">2020-05-04T07:43:30Z</dcterms:modified>
</cp:coreProperties>
</file>