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notesMasterIdLst>
    <p:notesMasterId r:id="rId23"/>
  </p:notesMasterIdLst>
  <p:sldIdLst>
    <p:sldId id="256" r:id="rId2"/>
    <p:sldId id="258" r:id="rId3"/>
    <p:sldId id="269" r:id="rId4"/>
    <p:sldId id="284" r:id="rId5"/>
    <p:sldId id="287" r:id="rId6"/>
    <p:sldId id="286" r:id="rId7"/>
    <p:sldId id="288" r:id="rId8"/>
    <p:sldId id="289" r:id="rId9"/>
    <p:sldId id="290" r:id="rId10"/>
    <p:sldId id="291" r:id="rId11"/>
    <p:sldId id="292" r:id="rId12"/>
    <p:sldId id="296" r:id="rId13"/>
    <p:sldId id="295" r:id="rId14"/>
    <p:sldId id="297" r:id="rId15"/>
    <p:sldId id="298" r:id="rId16"/>
    <p:sldId id="299" r:id="rId17"/>
    <p:sldId id="300" r:id="rId18"/>
    <p:sldId id="270" r:id="rId19"/>
    <p:sldId id="301" r:id="rId20"/>
    <p:sldId id="302" r:id="rId21"/>
    <p:sldId id="268" r:id="rId22"/>
  </p:sldIdLst>
  <p:sldSz cx="12192000" cy="6858000"/>
  <p:notesSz cx="6858000" cy="9144000"/>
  <p:embeddedFontLst>
    <p:embeddedFont>
      <p:font typeface="맑은 고딕" panose="020B0503020000020004" pitchFamily="50" charset="-127"/>
      <p:regular r:id="rId24"/>
      <p:bold r:id="rId25"/>
    </p:embeddedFont>
    <p:embeddedFont>
      <p:font typeface="함초롬바탕" panose="02030604000101010101" pitchFamily="18" charset="-127"/>
      <p:regular r:id="rId26"/>
      <p:bold r:id="rId27"/>
    </p:embeddedFont>
    <p:embeddedFont>
      <p:font typeface="휴먼둥근헤드라인" panose="02030504000101010101" pitchFamily="18" charset="-127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맑은 고딕" panose="020B0503020000020004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569"/>
    <a:srgbClr val="E41A00"/>
    <a:srgbClr val="1F4E79"/>
    <a:srgbClr val="0165B2"/>
    <a:srgbClr val="D9D9D9"/>
    <a:srgbClr val="FE431E"/>
    <a:srgbClr val="878181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" y="1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64" y="10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FDD4399-71F5-4602-9D88-98170CB2AB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5E96B54-8A73-42A4-81EA-99A7131BB3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4F0F12-B4DB-43B0-AA04-05091FAA6DFF}" type="datetimeFigureOut">
              <a:rPr lang="ko-KR" altLang="en-US"/>
              <a:pPr>
                <a:defRPr/>
              </a:pPr>
              <a:t>2020-09-30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3A36A1B0-0FFF-42DA-BCE4-C3D83193FC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A89EFDA4-3350-4406-AE9F-A219C0A4A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274C1B7-4B52-418F-9B6F-BC956A8791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253BF4-A144-42F9-B8FB-70DB22A03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17356A6-5B88-42BA-84A3-4345447220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004380B0-9069-432D-9165-7F3E0C1B7B39}"/>
              </a:ext>
            </a:extLst>
          </p:cNvPr>
          <p:cNvSpPr/>
          <p:nvPr userDrawn="1"/>
        </p:nvSpPr>
        <p:spPr>
          <a:xfrm rot="5400000" flipH="1" flipV="1">
            <a:off x="11796713" y="6462713"/>
            <a:ext cx="334962" cy="4556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53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8C19175C-DB51-4A82-A8CA-CC0A488B99F1}"/>
              </a:ext>
            </a:extLst>
          </p:cNvPr>
          <p:cNvSpPr/>
          <p:nvPr userDrawn="1"/>
        </p:nvSpPr>
        <p:spPr>
          <a:xfrm rot="5400000" flipH="1" flipV="1">
            <a:off x="11796713" y="6462713"/>
            <a:ext cx="334962" cy="455612"/>
          </a:xfrm>
          <a:prstGeom prst="rtTriangle">
            <a:avLst/>
          </a:prstGeom>
          <a:solidFill>
            <a:srgbClr val="445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36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56FF8667-027D-4AC6-80B0-59CD23A43F0D}"/>
              </a:ext>
            </a:extLst>
          </p:cNvPr>
          <p:cNvSpPr/>
          <p:nvPr userDrawn="1"/>
        </p:nvSpPr>
        <p:spPr>
          <a:xfrm rot="5400000" flipH="1" flipV="1">
            <a:off x="11796713" y="6462713"/>
            <a:ext cx="334962" cy="4556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365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각 삼각형 7">
            <a:extLst>
              <a:ext uri="{FF2B5EF4-FFF2-40B4-BE49-F238E27FC236}">
                <a16:creationId xmlns:a16="http://schemas.microsoft.com/office/drawing/2014/main" id="{01C84A80-28D1-424D-81A4-A98D6942FEE9}"/>
              </a:ext>
            </a:extLst>
          </p:cNvPr>
          <p:cNvSpPr/>
          <p:nvPr userDrawn="1"/>
        </p:nvSpPr>
        <p:spPr>
          <a:xfrm rot="5400000" flipH="1" flipV="1">
            <a:off x="11796713" y="6462713"/>
            <a:ext cx="334962" cy="4556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그룹 6">
            <a:extLst>
              <a:ext uri="{FF2B5EF4-FFF2-40B4-BE49-F238E27FC236}">
                <a16:creationId xmlns:a16="http://schemas.microsoft.com/office/drawing/2014/main" id="{21AA484B-7568-4BBC-AFF7-70B8F46D1623}"/>
              </a:ext>
            </a:extLst>
          </p:cNvPr>
          <p:cNvGrpSpPr>
            <a:grpSpLocks/>
          </p:cNvGrpSpPr>
          <p:nvPr/>
        </p:nvGrpSpPr>
        <p:grpSpPr bwMode="auto">
          <a:xfrm>
            <a:off x="1307468" y="1095702"/>
            <a:ext cx="4572508" cy="1253178"/>
            <a:chOff x="3268663" y="2240868"/>
            <a:chExt cx="3763441" cy="1620180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E59501C0-5D15-4EB3-8808-48CBB9F47DC4}"/>
                </a:ext>
              </a:extLst>
            </p:cNvPr>
            <p:cNvSpPr/>
            <p:nvPr/>
          </p:nvSpPr>
          <p:spPr>
            <a:xfrm>
              <a:off x="3268663" y="2240868"/>
              <a:ext cx="3095233" cy="1620180"/>
            </a:xfrm>
            <a:prstGeom prst="rect">
              <a:avLst/>
            </a:prstGeom>
            <a:solidFill>
              <a:srgbClr val="445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b="1" dirty="0"/>
                <a:t>독도 </a:t>
              </a:r>
              <a:r>
                <a:rPr lang="ko-KR" altLang="en-US" sz="3200" b="1" dirty="0" err="1"/>
                <a:t>영토학</a:t>
              </a:r>
              <a:endParaRPr lang="ko-KR" altLang="en-US" sz="3200" b="1" dirty="0"/>
            </a:p>
          </p:txBody>
        </p:sp>
        <p:sp>
          <p:nvSpPr>
            <p:cNvPr id="5" name="직각 삼각형 4">
              <a:extLst>
                <a:ext uri="{FF2B5EF4-FFF2-40B4-BE49-F238E27FC236}">
                  <a16:creationId xmlns:a16="http://schemas.microsoft.com/office/drawing/2014/main" id="{789372D8-4DA1-474B-916F-F08D62AA497E}"/>
                </a:ext>
              </a:extLst>
            </p:cNvPr>
            <p:cNvSpPr/>
            <p:nvPr/>
          </p:nvSpPr>
          <p:spPr>
            <a:xfrm rot="5400000">
              <a:off x="6437911" y="2150148"/>
              <a:ext cx="503473" cy="684913"/>
            </a:xfrm>
            <a:prstGeom prst="rtTriangle">
              <a:avLst/>
            </a:prstGeom>
            <a:solidFill>
              <a:srgbClr val="445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6683F60-65C6-4DC3-AA10-AA55DF501542}"/>
              </a:ext>
            </a:extLst>
          </p:cNvPr>
          <p:cNvSpPr txBox="1"/>
          <p:nvPr/>
        </p:nvSpPr>
        <p:spPr>
          <a:xfrm>
            <a:off x="9140769" y="5126656"/>
            <a:ext cx="5158567" cy="1107996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569"/>
                </a:solidFill>
                <a:latin typeface="+mn-ea"/>
                <a:ea typeface="+mn-ea"/>
              </a:rPr>
              <a:t>전자공학전공 </a:t>
            </a:r>
            <a:endParaRPr lang="en-US" altLang="ko-KR" sz="24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445569"/>
              </a:solidFill>
              <a:latin typeface="+mn-ea"/>
              <a:ea typeface="+mn-ea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569"/>
                </a:solidFill>
                <a:latin typeface="+mn-ea"/>
                <a:ea typeface="+mn-ea"/>
              </a:rPr>
              <a:t>21528256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569"/>
                </a:solidFill>
                <a:latin typeface="+mn-ea"/>
                <a:ea typeface="+mn-ea"/>
              </a:rPr>
              <a:t> 송동수</a:t>
            </a:r>
            <a:endParaRPr lang="en-US" altLang="ko-KR" sz="24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445569"/>
              </a:solidFill>
              <a:latin typeface="+mn-ea"/>
              <a:ea typeface="+mn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2009C76-7A09-47D5-978B-570060D508EF}"/>
              </a:ext>
            </a:extLst>
          </p:cNvPr>
          <p:cNvGrpSpPr/>
          <p:nvPr/>
        </p:nvGrpSpPr>
        <p:grpSpPr>
          <a:xfrm>
            <a:off x="1889423" y="3486067"/>
            <a:ext cx="8413153" cy="765683"/>
            <a:chOff x="3306900" y="2655888"/>
            <a:chExt cx="8413153" cy="765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2FD775-07C8-4EBF-A8CC-ED7BCD2FD1D0}"/>
                </a:ext>
              </a:extLst>
            </p:cNvPr>
            <p:cNvSpPr txBox="1"/>
            <p:nvPr/>
          </p:nvSpPr>
          <p:spPr>
            <a:xfrm>
              <a:off x="3306900" y="2806018"/>
              <a:ext cx="8413153" cy="615553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b="1" spc="-3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445569"/>
                  </a:solidFill>
                  <a:latin typeface="+mn-ea"/>
                  <a:ea typeface="+mn-ea"/>
                </a:rPr>
                <a:t>간도가 한국영토인 역사적 지리적 증거</a:t>
              </a:r>
            </a:p>
          </p:txBody>
        </p: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2F5988BC-BCE3-45FB-93DF-BC20F343FBB0}"/>
                </a:ext>
              </a:extLst>
            </p:cNvPr>
            <p:cNvSpPr/>
            <p:nvPr/>
          </p:nvSpPr>
          <p:spPr>
            <a:xfrm>
              <a:off x="3647728" y="2655888"/>
              <a:ext cx="107950" cy="107950"/>
            </a:xfrm>
            <a:prstGeom prst="ellipse">
              <a:avLst/>
            </a:prstGeom>
            <a:solidFill>
              <a:srgbClr val="445569"/>
            </a:solidFill>
            <a:ln>
              <a:solidFill>
                <a:srgbClr val="4455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36CC4C3D-E6FC-47E4-8E9A-28904F4829EB}"/>
                </a:ext>
              </a:extLst>
            </p:cNvPr>
            <p:cNvSpPr/>
            <p:nvPr/>
          </p:nvSpPr>
          <p:spPr>
            <a:xfrm>
              <a:off x="4151784" y="2673350"/>
              <a:ext cx="107950" cy="107950"/>
            </a:xfrm>
            <a:prstGeom prst="ellipse">
              <a:avLst/>
            </a:prstGeom>
            <a:solidFill>
              <a:srgbClr val="445569"/>
            </a:solidFill>
            <a:ln>
              <a:solidFill>
                <a:srgbClr val="4455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귀속문제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8C4AF07-5554-47F5-9D27-8543F6669B95}"/>
              </a:ext>
            </a:extLst>
          </p:cNvPr>
          <p:cNvSpPr/>
          <p:nvPr/>
        </p:nvSpPr>
        <p:spPr>
          <a:xfrm>
            <a:off x="1235075" y="764704"/>
            <a:ext cx="68263" cy="504825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1416050" y="847254"/>
            <a:ext cx="7416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귀속문제의 배경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D26B49-C285-4E5E-BFC9-C40A0E845AFA}"/>
              </a:ext>
            </a:extLst>
          </p:cNvPr>
          <p:cNvSpPr txBox="1"/>
          <p:nvPr/>
        </p:nvSpPr>
        <p:spPr>
          <a:xfrm>
            <a:off x="947428" y="4923335"/>
            <a:ext cx="4536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청나라 태조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- 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백두산을 여진족의 발상지로 여겨 백두산 일대를 그들의 성역으로 삼다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83F4C1-1733-42B6-8785-755587771941}"/>
              </a:ext>
            </a:extLst>
          </p:cNvPr>
          <p:cNvSpPr txBox="1"/>
          <p:nvPr/>
        </p:nvSpPr>
        <p:spPr>
          <a:xfrm>
            <a:off x="6960096" y="4928000"/>
            <a:ext cx="4536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청나라 태종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- 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병자호란 뒤 백두산과 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북쪽 간도 일대를 봉금지역으로 선포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6806E88-09EB-4B0B-8BF7-4EEF41F3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25" y="1640532"/>
            <a:ext cx="2135473" cy="3075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84CA63D-3386-4EE5-8825-90780296B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611" y="1640531"/>
            <a:ext cx="2135473" cy="3075081"/>
          </a:xfrm>
          <a:prstGeom prst="rect">
            <a:avLst/>
          </a:prstGeom>
        </p:spPr>
      </p:pic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B651692C-E301-427A-B3FE-CA8D79989551}"/>
              </a:ext>
            </a:extLst>
          </p:cNvPr>
          <p:cNvSpPr/>
          <p:nvPr/>
        </p:nvSpPr>
        <p:spPr>
          <a:xfrm>
            <a:off x="5028263" y="2499450"/>
            <a:ext cx="2135473" cy="1374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72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귀속문제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8C4AF07-5554-47F5-9D27-8543F6669B95}"/>
              </a:ext>
            </a:extLst>
          </p:cNvPr>
          <p:cNvSpPr/>
          <p:nvPr/>
        </p:nvSpPr>
        <p:spPr>
          <a:xfrm>
            <a:off x="1235075" y="764704"/>
            <a:ext cx="68263" cy="504825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1416050" y="847254"/>
            <a:ext cx="7416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귀속문제의 배경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C3980-65C6-44CC-A4F0-A4C8D2BEA253}"/>
              </a:ext>
            </a:extLst>
          </p:cNvPr>
          <p:cNvSpPr txBox="1"/>
          <p:nvPr/>
        </p:nvSpPr>
        <p:spPr>
          <a:xfrm>
            <a:off x="274153" y="4976079"/>
            <a:ext cx="4536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청나라 성조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-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봉금지역의 남방 한계를 명백히 하기 위해 조선과의 국경선을 위한 교섭을 전개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E6F9CB5-6BA4-4A44-B261-D251373F3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6" y="1589533"/>
            <a:ext cx="2134800" cy="305487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C09BBF2-7005-4353-95E5-91E84E71445C}"/>
              </a:ext>
            </a:extLst>
          </p:cNvPr>
          <p:cNvSpPr/>
          <p:nvPr/>
        </p:nvSpPr>
        <p:spPr>
          <a:xfrm>
            <a:off x="5450083" y="1484784"/>
            <a:ext cx="1291833" cy="6592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spc="-150" dirty="0">
                <a:latin typeface="+mn-ea"/>
                <a:cs typeface="Arial" panose="020B0604020202020204" pitchFamily="34" charset="0"/>
              </a:rPr>
              <a:t>1712</a:t>
            </a:r>
            <a:endParaRPr lang="ko-KR" altLang="en-US" sz="4000" b="1" spc="-15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7D8DD-1CA2-406F-97EC-2EBF7AC2401A}"/>
              </a:ext>
            </a:extLst>
          </p:cNvPr>
          <p:cNvSpPr txBox="1"/>
          <p:nvPr/>
        </p:nvSpPr>
        <p:spPr>
          <a:xfrm>
            <a:off x="6600056" y="1857061"/>
            <a:ext cx="49324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년 청나라의 요청에 의해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청대표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목극등과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조선 측 군관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이의복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조태상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일행 백두산에 올라 현지 조사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서로는 압록강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동으로는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토문강의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분수령에 세움 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백두산 정계비를 건립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62A64F7-CC95-40AE-973E-0C1849C18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099" y="3279461"/>
            <a:ext cx="18811625" cy="4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362156328">
            <a:extLst>
              <a:ext uri="{FF2B5EF4-FFF2-40B4-BE49-F238E27FC236}">
                <a16:creationId xmlns:a16="http://schemas.microsoft.com/office/drawing/2014/main" id="{CF5641B9-97BA-4CC5-8222-9457A6C3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90" y="3139818"/>
            <a:ext cx="3312368" cy="33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1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귀속문제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8C4AF07-5554-47F5-9D27-8543F6669B95}"/>
              </a:ext>
            </a:extLst>
          </p:cNvPr>
          <p:cNvSpPr/>
          <p:nvPr/>
        </p:nvSpPr>
        <p:spPr>
          <a:xfrm>
            <a:off x="1235075" y="764704"/>
            <a:ext cx="68263" cy="504825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1416050" y="847254"/>
            <a:ext cx="7416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귀속문제의 발단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C3980-65C6-44CC-A4F0-A4C8D2BEA253}"/>
              </a:ext>
            </a:extLst>
          </p:cNvPr>
          <p:cNvSpPr txBox="1"/>
          <p:nvPr/>
        </p:nvSpPr>
        <p:spPr>
          <a:xfrm>
            <a:off x="274153" y="4976079"/>
            <a:ext cx="4536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목극등이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합의한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토문강이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실상  두만강의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상류가아닌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만주내륙의 송화강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상류기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때문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C09BBF2-7005-4353-95E5-91E84E71445C}"/>
              </a:ext>
            </a:extLst>
          </p:cNvPr>
          <p:cNvSpPr/>
          <p:nvPr/>
        </p:nvSpPr>
        <p:spPr>
          <a:xfrm>
            <a:off x="5804459" y="1237715"/>
            <a:ext cx="799104" cy="504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spc="-150" dirty="0">
                <a:latin typeface="+mn-ea"/>
                <a:cs typeface="Arial" panose="020B0604020202020204" pitchFamily="34" charset="0"/>
              </a:rPr>
              <a:t>19</a:t>
            </a:r>
            <a:endParaRPr lang="ko-KR" altLang="en-US" sz="4000" b="1" spc="-15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7D8DD-1CA2-406F-97EC-2EBF7AC2401A}"/>
              </a:ext>
            </a:extLst>
          </p:cNvPr>
          <p:cNvSpPr txBox="1"/>
          <p:nvPr/>
        </p:nvSpPr>
        <p:spPr>
          <a:xfrm>
            <a:off x="488148" y="6127648"/>
            <a:ext cx="41044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160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여년 간 귀속문제가 논의된 바 없었음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BFF1A-6AB9-4398-A428-F17CF458A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23" y="1032928"/>
            <a:ext cx="17188133" cy="6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3" name="_x363333656">
            <a:extLst>
              <a:ext uri="{FF2B5EF4-FFF2-40B4-BE49-F238E27FC236}">
                <a16:creationId xmlns:a16="http://schemas.microsoft.com/office/drawing/2014/main" id="{C921BCEE-09BC-4D67-8F3B-2602BCC6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" b="20996"/>
          <a:stretch>
            <a:fillRect/>
          </a:stretch>
        </p:blipFill>
        <p:spPr bwMode="auto">
          <a:xfrm>
            <a:off x="272124" y="1490128"/>
            <a:ext cx="4536504" cy="30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E20178-8C19-4BB0-A3F6-83F9E19753A6}"/>
              </a:ext>
            </a:extLst>
          </p:cNvPr>
          <p:cNvSpPr txBox="1"/>
          <p:nvPr/>
        </p:nvSpPr>
        <p:spPr>
          <a:xfrm>
            <a:off x="6204012" y="1533818"/>
            <a:ext cx="428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세기 생활이 어려워진 조선인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간도로 이주하여 농경지 개척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B53FB693-C051-45C5-83BF-485B2E3A29E3}"/>
              </a:ext>
            </a:extLst>
          </p:cNvPr>
          <p:cNvCxnSpPr>
            <a:cxnSpLocks/>
            <a:stCxn id="2" idx="2"/>
            <a:endCxn id="17" idx="0"/>
          </p:cNvCxnSpPr>
          <p:nvPr/>
        </p:nvCxnSpPr>
        <p:spPr>
          <a:xfrm flipH="1">
            <a:off x="2540376" y="5560854"/>
            <a:ext cx="2029" cy="5667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A8D04A9-260B-4541-B687-E3A88D6B830A}"/>
              </a:ext>
            </a:extLst>
          </p:cNvPr>
          <p:cNvSpPr/>
          <p:nvPr/>
        </p:nvSpPr>
        <p:spPr>
          <a:xfrm>
            <a:off x="5819942" y="2832433"/>
            <a:ext cx="799104" cy="504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spc="-150" dirty="0">
                <a:latin typeface="+mn-ea"/>
                <a:cs typeface="Arial" panose="020B0604020202020204" pitchFamily="34" charset="0"/>
              </a:rPr>
              <a:t>19</a:t>
            </a:r>
            <a:endParaRPr lang="ko-KR" altLang="en-US" sz="4000" b="1" spc="-15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175241-E53E-426B-B9E0-9CDF6CE7ECE9}"/>
              </a:ext>
            </a:extLst>
          </p:cNvPr>
          <p:cNvSpPr txBox="1"/>
          <p:nvPr/>
        </p:nvSpPr>
        <p:spPr>
          <a:xfrm>
            <a:off x="6420036" y="3128535"/>
            <a:ext cx="428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세기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봉금해제하여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자국사람들의 이주와 농경 장려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F4F71-B116-4B8B-A9A2-1AF6D5CA5267}"/>
              </a:ext>
            </a:extLst>
          </p:cNvPr>
          <p:cNvSpPr txBox="1"/>
          <p:nvPr/>
        </p:nvSpPr>
        <p:spPr>
          <a:xfrm>
            <a:off x="5258359" y="676275"/>
            <a:ext cx="109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rgbClr val="445569"/>
                </a:solidFill>
                <a:latin typeface="+mn-ea"/>
                <a:ea typeface="+mn-ea"/>
              </a:rPr>
              <a:t>조선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8A81CE-1DB1-4427-AA89-E1B0BF5011BC}"/>
              </a:ext>
            </a:extLst>
          </p:cNvPr>
          <p:cNvSpPr txBox="1"/>
          <p:nvPr/>
        </p:nvSpPr>
        <p:spPr>
          <a:xfrm>
            <a:off x="5258359" y="2276872"/>
            <a:ext cx="1345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rgbClr val="445569"/>
                </a:solidFill>
                <a:latin typeface="+mn-ea"/>
                <a:ea typeface="+mn-ea"/>
              </a:rPr>
              <a:t>청나라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347DBA-B6B4-41A1-80E2-8B3BC79F90BD}"/>
              </a:ext>
            </a:extLst>
          </p:cNvPr>
          <p:cNvSpPr txBox="1"/>
          <p:nvPr/>
        </p:nvSpPr>
        <p:spPr>
          <a:xfrm>
            <a:off x="5363103" y="4388988"/>
            <a:ext cx="428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조선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산정계비와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토문강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발원지에 대한 공동조사로 국경 확정 요청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383D73-A666-4FBE-834C-8208DC9FAE53}"/>
              </a:ext>
            </a:extLst>
          </p:cNvPr>
          <p:cNvSpPr txBox="1"/>
          <p:nvPr/>
        </p:nvSpPr>
        <p:spPr>
          <a:xfrm>
            <a:off x="5893358" y="5568087"/>
            <a:ext cx="56032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청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월경 조선 경작자들을 무력으로 축출할 것임을 통고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일부 지방에서 조선농민 강제추방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42CF0CED-49C2-4D75-83A0-D675EB01EE03}"/>
              </a:ext>
            </a:extLst>
          </p:cNvPr>
          <p:cNvSpPr/>
          <p:nvPr/>
        </p:nvSpPr>
        <p:spPr>
          <a:xfrm>
            <a:off x="5123892" y="4159897"/>
            <a:ext cx="4811154" cy="1042955"/>
          </a:xfrm>
          <a:prstGeom prst="roundRect">
            <a:avLst/>
          </a:prstGeom>
          <a:noFill/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위로 굽음 21">
            <a:extLst>
              <a:ext uri="{FF2B5EF4-FFF2-40B4-BE49-F238E27FC236}">
                <a16:creationId xmlns:a16="http://schemas.microsoft.com/office/drawing/2014/main" id="{3C92ADBC-653C-4314-9D6A-03F422E1D32E}"/>
              </a:ext>
            </a:extLst>
          </p:cNvPr>
          <p:cNvSpPr/>
          <p:nvPr/>
        </p:nvSpPr>
        <p:spPr>
          <a:xfrm rot="5400000">
            <a:off x="5237330" y="5270774"/>
            <a:ext cx="835612" cy="83099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말풍선: 타원형 26">
            <a:extLst>
              <a:ext uri="{FF2B5EF4-FFF2-40B4-BE49-F238E27FC236}">
                <a16:creationId xmlns:a16="http://schemas.microsoft.com/office/drawing/2014/main" id="{9B1C2583-7613-4A5D-92C4-2BE9706EB27F}"/>
              </a:ext>
            </a:extLst>
          </p:cNvPr>
          <p:cNvSpPr/>
          <p:nvPr/>
        </p:nvSpPr>
        <p:spPr>
          <a:xfrm>
            <a:off x="6420036" y="620067"/>
            <a:ext cx="3127662" cy="504825"/>
          </a:xfrm>
          <a:prstGeom prst="wedgeEllipseCallout">
            <a:avLst>
              <a:gd name="adj1" fmla="val -37979"/>
              <a:gd name="adj2" fmla="val 69693"/>
            </a:avLst>
          </a:prstGeom>
          <a:ln>
            <a:solidFill>
              <a:srgbClr val="44556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400" b="1" dirty="0">
                <a:solidFill>
                  <a:srgbClr val="0165B2"/>
                </a:solidFill>
                <a:latin typeface="+mn-ea"/>
                <a:ea typeface="+mn-ea"/>
              </a:rPr>
              <a:t>“</a:t>
            </a:r>
            <a:r>
              <a:rPr lang="ko-KR" altLang="en-US" sz="1400" b="1" dirty="0" err="1">
                <a:solidFill>
                  <a:srgbClr val="0165B2"/>
                </a:solidFill>
                <a:latin typeface="+mn-ea"/>
                <a:ea typeface="+mn-ea"/>
              </a:rPr>
              <a:t>토문강은</a:t>
            </a:r>
            <a:r>
              <a:rPr lang="ko-KR" altLang="en-US" sz="1400" b="1" dirty="0">
                <a:solidFill>
                  <a:srgbClr val="0165B2"/>
                </a:solidFill>
                <a:latin typeface="+mn-ea"/>
                <a:ea typeface="+mn-ea"/>
              </a:rPr>
              <a:t> 송화강 </a:t>
            </a:r>
            <a:r>
              <a:rPr lang="ko-KR" altLang="en-US" sz="1400" b="1" dirty="0" err="1">
                <a:solidFill>
                  <a:srgbClr val="0165B2"/>
                </a:solidFill>
                <a:latin typeface="+mn-ea"/>
                <a:ea typeface="+mn-ea"/>
              </a:rPr>
              <a:t>상류고</a:t>
            </a:r>
            <a:r>
              <a:rPr lang="ko-KR" altLang="en-US" sz="1400" b="1" dirty="0">
                <a:solidFill>
                  <a:srgbClr val="0165B2"/>
                </a:solidFill>
                <a:latin typeface="+mn-ea"/>
                <a:ea typeface="+mn-ea"/>
              </a:rPr>
              <a:t> 간도지방 조선 영토</a:t>
            </a:r>
            <a:r>
              <a:rPr lang="en-US" altLang="ko-KR" sz="1400" b="1" dirty="0">
                <a:solidFill>
                  <a:srgbClr val="0165B2"/>
                </a:solidFill>
                <a:latin typeface="+mn-ea"/>
                <a:ea typeface="+mn-ea"/>
              </a:rPr>
              <a:t>＂</a:t>
            </a:r>
          </a:p>
        </p:txBody>
      </p:sp>
      <p:sp>
        <p:nvSpPr>
          <p:cNvPr id="31" name="말풍선: 타원형 30">
            <a:extLst>
              <a:ext uri="{FF2B5EF4-FFF2-40B4-BE49-F238E27FC236}">
                <a16:creationId xmlns:a16="http://schemas.microsoft.com/office/drawing/2014/main" id="{6E1A54FD-F6E1-4BDC-83FA-6FD5BC013F68}"/>
              </a:ext>
            </a:extLst>
          </p:cNvPr>
          <p:cNvSpPr/>
          <p:nvPr/>
        </p:nvSpPr>
        <p:spPr>
          <a:xfrm>
            <a:off x="6535556" y="2347684"/>
            <a:ext cx="3019743" cy="504825"/>
          </a:xfrm>
          <a:prstGeom prst="wedgeEllipseCallout">
            <a:avLst>
              <a:gd name="adj1" fmla="val -37979"/>
              <a:gd name="adj2" fmla="val 69693"/>
            </a:avLst>
          </a:prstGeom>
          <a:ln>
            <a:solidFill>
              <a:srgbClr val="44556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400" b="1" dirty="0">
                <a:solidFill>
                  <a:srgbClr val="0165B2"/>
                </a:solidFill>
                <a:latin typeface="+mn-ea"/>
                <a:ea typeface="+mn-ea"/>
              </a:rPr>
              <a:t>“</a:t>
            </a:r>
            <a:r>
              <a:rPr lang="ko-KR" altLang="en-US" sz="1400" b="1" dirty="0">
                <a:solidFill>
                  <a:srgbClr val="0165B2"/>
                </a:solidFill>
                <a:latin typeface="+mn-ea"/>
                <a:ea typeface="+mn-ea"/>
              </a:rPr>
              <a:t>간도지역 청나라 영토</a:t>
            </a:r>
            <a:r>
              <a:rPr lang="en-US" altLang="ko-KR" sz="1400" b="1" dirty="0">
                <a:solidFill>
                  <a:srgbClr val="0165B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rgbClr val="0165B2"/>
                </a:solidFill>
                <a:latin typeface="+mn-ea"/>
                <a:ea typeface="+mn-ea"/>
              </a:rPr>
              <a:t>그만 넘어와</a:t>
            </a:r>
            <a:r>
              <a:rPr lang="en-US" altLang="ko-KR" sz="1400" b="1" dirty="0">
                <a:solidFill>
                  <a:srgbClr val="0165B2"/>
                </a:solidFill>
                <a:latin typeface="+mn-ea"/>
                <a:ea typeface="+mn-ea"/>
              </a:rPr>
              <a:t>＂</a:t>
            </a:r>
          </a:p>
        </p:txBody>
      </p:sp>
    </p:spTree>
    <p:extLst>
      <p:ext uri="{BB962C8B-B14F-4D97-AF65-F5344CB8AC3E}">
        <p14:creationId xmlns:p14="http://schemas.microsoft.com/office/powerpoint/2010/main" val="38844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귀속문제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8C4AF07-5554-47F5-9D27-8543F6669B95}"/>
              </a:ext>
            </a:extLst>
          </p:cNvPr>
          <p:cNvSpPr/>
          <p:nvPr/>
        </p:nvSpPr>
        <p:spPr>
          <a:xfrm>
            <a:off x="1235075" y="764704"/>
            <a:ext cx="68263" cy="504825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1416050" y="847254"/>
            <a:ext cx="7416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을유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-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정해감계회담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C3980-65C6-44CC-A4F0-A4C8D2BEA253}"/>
              </a:ext>
            </a:extLst>
          </p:cNvPr>
          <p:cNvSpPr txBox="1"/>
          <p:nvPr/>
        </p:nvSpPr>
        <p:spPr>
          <a:xfrm>
            <a:off x="2459596" y="1844824"/>
            <a:ext cx="92170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 문제 해결을 위해 조선과 청나라가 회담하였으나 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1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차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을유감계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회담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: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타결 실패 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2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차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정혜감계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회담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: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타결 실패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청나라측에서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군대로 위협을 가하였지만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이중하는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“ 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내머리는 잘라 갈 수 있을 것이나 우리 국토는 잘라갈 수는 없을 것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”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이라 단호히 거부   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BFF1A-6AB9-4398-A428-F17CF458A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23" y="1032928"/>
            <a:ext cx="17188133" cy="6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80" name="Picture 8" descr="잊혀진 의인 토문감계사 이중하">
            <a:extLst>
              <a:ext uri="{FF2B5EF4-FFF2-40B4-BE49-F238E27FC236}">
                <a16:creationId xmlns:a16="http://schemas.microsoft.com/office/drawing/2014/main" id="{FADC21EE-10D6-450E-96D5-2E541267B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7654" r="9406" b="12469"/>
          <a:stretch/>
        </p:blipFill>
        <p:spPr bwMode="auto">
          <a:xfrm>
            <a:off x="286862" y="1824085"/>
            <a:ext cx="1980220" cy="28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D1378B-DD2F-4A41-85DB-343D11644FDD}"/>
              </a:ext>
            </a:extLst>
          </p:cNvPr>
          <p:cNvSpPr txBox="1"/>
          <p:nvPr/>
        </p:nvSpPr>
        <p:spPr>
          <a:xfrm>
            <a:off x="26963" y="4700173"/>
            <a:ext cx="2552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dirty="0">
                <a:solidFill>
                  <a:srgbClr val="445569"/>
                </a:solidFill>
                <a:latin typeface="+mn-ea"/>
                <a:ea typeface="+mn-ea"/>
              </a:rPr>
              <a:t>&lt;</a:t>
            </a:r>
            <a:r>
              <a:rPr lang="ko-KR" altLang="en-US" sz="1200" dirty="0" err="1">
                <a:solidFill>
                  <a:srgbClr val="445569"/>
                </a:solidFill>
                <a:latin typeface="+mn-ea"/>
                <a:ea typeface="+mn-ea"/>
              </a:rPr>
              <a:t>목숨걸고</a:t>
            </a:r>
            <a:r>
              <a:rPr lang="ko-KR" altLang="en-US" sz="1200" dirty="0">
                <a:solidFill>
                  <a:srgbClr val="445569"/>
                </a:solidFill>
                <a:latin typeface="+mn-ea"/>
                <a:ea typeface="+mn-ea"/>
              </a:rPr>
              <a:t> 간도를 지킨 </a:t>
            </a:r>
            <a:r>
              <a:rPr lang="ko-KR" altLang="en-US" sz="1200" dirty="0" err="1">
                <a:solidFill>
                  <a:srgbClr val="445569"/>
                </a:solidFill>
                <a:latin typeface="+mn-ea"/>
                <a:ea typeface="+mn-ea"/>
              </a:rPr>
              <a:t>이중하</a:t>
            </a:r>
            <a:r>
              <a:rPr lang="en-US" altLang="ko-KR" sz="1200" dirty="0">
                <a:solidFill>
                  <a:srgbClr val="445569"/>
                </a:solidFill>
                <a:latin typeface="+mn-ea"/>
                <a:ea typeface="+mn-ea"/>
              </a:rPr>
              <a:t>&gt;</a:t>
            </a:r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CE37C326-2E29-44D2-A557-A02CF533474D}"/>
              </a:ext>
            </a:extLst>
          </p:cNvPr>
          <p:cNvSpPr/>
          <p:nvPr/>
        </p:nvSpPr>
        <p:spPr>
          <a:xfrm>
            <a:off x="6107258" y="3860481"/>
            <a:ext cx="576064" cy="977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B85D05-74C2-4908-846A-0FE6F8A257B1}"/>
              </a:ext>
            </a:extLst>
          </p:cNvPr>
          <p:cNvSpPr/>
          <p:nvPr/>
        </p:nvSpPr>
        <p:spPr>
          <a:xfrm>
            <a:off x="3771632" y="4977172"/>
            <a:ext cx="5247315" cy="1397756"/>
          </a:xfrm>
          <a:prstGeom prst="roundRect">
            <a:avLst/>
          </a:prstGeom>
          <a:noFill/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rgbClr val="1F4E79"/>
                </a:solidFill>
              </a:rPr>
              <a:t>토문감계의</a:t>
            </a:r>
            <a:r>
              <a:rPr lang="ko-KR" altLang="en-US" dirty="0">
                <a:solidFill>
                  <a:srgbClr val="1F4E79"/>
                </a:solidFill>
              </a:rPr>
              <a:t> 교섭 자연 중단</a:t>
            </a:r>
          </a:p>
        </p:txBody>
      </p:sp>
    </p:spTree>
    <p:extLst>
      <p:ext uri="{BB962C8B-B14F-4D97-AF65-F5344CB8AC3E}">
        <p14:creationId xmlns:p14="http://schemas.microsoft.com/office/powerpoint/2010/main" val="9091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귀속문제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8C4AF07-5554-47F5-9D27-8543F6669B95}"/>
              </a:ext>
            </a:extLst>
          </p:cNvPr>
          <p:cNvSpPr/>
          <p:nvPr/>
        </p:nvSpPr>
        <p:spPr>
          <a:xfrm>
            <a:off x="1235075" y="764704"/>
            <a:ext cx="68263" cy="504825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1416050" y="847254"/>
            <a:ext cx="7416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대한제국의 적극대책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BFF1A-6AB9-4398-A428-F17CF458A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23" y="1032928"/>
            <a:ext cx="17188133" cy="6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4BB4AE68-7A91-4E84-8F2C-D274A69663CF}"/>
              </a:ext>
            </a:extLst>
          </p:cNvPr>
          <p:cNvSpPr/>
          <p:nvPr/>
        </p:nvSpPr>
        <p:spPr>
          <a:xfrm>
            <a:off x="219886" y="2393967"/>
            <a:ext cx="2567566" cy="2405919"/>
          </a:xfrm>
          <a:prstGeom prst="ellipse">
            <a:avLst/>
          </a:prstGeom>
          <a:noFill/>
          <a:ln w="38100"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1F4E79"/>
                </a:solidFill>
              </a:rPr>
              <a:t>대한제국</a:t>
            </a:r>
          </a:p>
        </p:txBody>
      </p:sp>
      <p:pic>
        <p:nvPicPr>
          <p:cNvPr id="8" name="그래픽 7" descr="사용자">
            <a:extLst>
              <a:ext uri="{FF2B5EF4-FFF2-40B4-BE49-F238E27FC236}">
                <a16:creationId xmlns:a16="http://schemas.microsoft.com/office/drawing/2014/main" id="{D176397A-3380-4263-B003-8808EAF84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9994" y="2001702"/>
            <a:ext cx="2985712" cy="2985712"/>
          </a:xfrm>
          <a:prstGeom prst="rect">
            <a:avLst/>
          </a:prstGeom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5057F157-151D-4B41-B51F-0A383393B8F9}"/>
              </a:ext>
            </a:extLst>
          </p:cNvPr>
          <p:cNvSpPr/>
          <p:nvPr/>
        </p:nvSpPr>
        <p:spPr>
          <a:xfrm>
            <a:off x="2963652" y="2744924"/>
            <a:ext cx="4248472" cy="612121"/>
          </a:xfrm>
          <a:prstGeom prst="rightArrow">
            <a:avLst/>
          </a:prstGeom>
          <a:solidFill>
            <a:srgbClr val="E41A00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593A17DD-9AE5-4340-B3ED-1BEE9F0800A9}"/>
              </a:ext>
            </a:extLst>
          </p:cNvPr>
          <p:cNvSpPr/>
          <p:nvPr/>
        </p:nvSpPr>
        <p:spPr>
          <a:xfrm rot="10800000">
            <a:off x="2951326" y="3795500"/>
            <a:ext cx="4248472" cy="61212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9A178-7F63-44D2-A644-48396F89C78D}"/>
              </a:ext>
            </a:extLst>
          </p:cNvPr>
          <p:cNvSpPr txBox="1"/>
          <p:nvPr/>
        </p:nvSpPr>
        <p:spPr>
          <a:xfrm>
            <a:off x="2927648" y="2276872"/>
            <a:ext cx="4248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백두산정계비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분수령 강수에 관한 조사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재차 현지조사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C8001-8742-4420-8FD1-97415A70D079}"/>
              </a:ext>
            </a:extLst>
          </p:cNvPr>
          <p:cNvSpPr txBox="1"/>
          <p:nvPr/>
        </p:nvSpPr>
        <p:spPr>
          <a:xfrm>
            <a:off x="2649588" y="4329100"/>
            <a:ext cx="4953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조존우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–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담판오조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제출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이종관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– 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현지 답사 보고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37CF8E-27E4-44B5-8E7D-BE16FED18497}"/>
              </a:ext>
            </a:extLst>
          </p:cNvPr>
          <p:cNvSpPr txBox="1"/>
          <p:nvPr/>
        </p:nvSpPr>
        <p:spPr>
          <a:xfrm>
            <a:off x="3619269" y="5628879"/>
            <a:ext cx="4953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b="1" dirty="0">
                <a:solidFill>
                  <a:srgbClr val="445569"/>
                </a:solidFill>
                <a:latin typeface="+mn-ea"/>
                <a:ea typeface="+mn-ea"/>
              </a:rPr>
              <a:t>조선 국토임을 확신</a:t>
            </a:r>
            <a:endParaRPr lang="en-US" altLang="ko-KR" sz="40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430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귀속문제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8C4AF07-5554-47F5-9D27-8543F6669B95}"/>
              </a:ext>
            </a:extLst>
          </p:cNvPr>
          <p:cNvSpPr/>
          <p:nvPr/>
        </p:nvSpPr>
        <p:spPr>
          <a:xfrm>
            <a:off x="1235075" y="764704"/>
            <a:ext cx="68263" cy="504825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1416050" y="847254"/>
            <a:ext cx="7416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통감부 간도 출장소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간도협약의 모순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7EE772DF-4156-4BA4-A830-D1C6B1CE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9" y="2024844"/>
            <a:ext cx="2592288" cy="17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을사늑약은 군사강점과 문서위조로 점철된 불법 조약&quot; | 연합뉴스">
            <a:extLst>
              <a:ext uri="{FF2B5EF4-FFF2-40B4-BE49-F238E27FC236}">
                <a16:creationId xmlns:a16="http://schemas.microsoft.com/office/drawing/2014/main" id="{BEE9DE8D-88C7-4087-A65F-01C099EFD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024844"/>
            <a:ext cx="2592288" cy="176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한국통감부 - 나무위키">
            <a:extLst>
              <a:ext uri="{FF2B5EF4-FFF2-40B4-BE49-F238E27FC236}">
                <a16:creationId xmlns:a16="http://schemas.microsoft.com/office/drawing/2014/main" id="{576420B1-35F5-4703-9A96-0F3266F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284" y="2021966"/>
            <a:ext cx="2592288" cy="17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DFA292CA-EF66-4A8F-BB1D-B9FF91E5B245}"/>
              </a:ext>
            </a:extLst>
          </p:cNvPr>
          <p:cNvSpPr/>
          <p:nvPr/>
        </p:nvSpPr>
        <p:spPr>
          <a:xfrm>
            <a:off x="2068157" y="4380452"/>
            <a:ext cx="7664247" cy="2083847"/>
          </a:xfrm>
          <a:prstGeom prst="roundRect">
            <a:avLst/>
          </a:prstGeom>
          <a:noFill/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rgbClr val="1F4E79"/>
                </a:solidFill>
              </a:rPr>
              <a:t>러일전쟁 승리하여 한반도에서의 정치적 </a:t>
            </a:r>
            <a:r>
              <a:rPr lang="ko-KR" altLang="en-US" dirty="0" err="1">
                <a:solidFill>
                  <a:srgbClr val="1F4E79"/>
                </a:solidFill>
              </a:rPr>
              <a:t>우월권</a:t>
            </a:r>
            <a:r>
              <a:rPr lang="ko-KR" altLang="en-US" dirty="0">
                <a:solidFill>
                  <a:srgbClr val="1F4E79"/>
                </a:solidFill>
              </a:rPr>
              <a:t> 인정받다</a:t>
            </a:r>
            <a:endParaRPr lang="en-US" altLang="ko-KR" dirty="0">
              <a:solidFill>
                <a:srgbClr val="1F4E7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ko-KR" dirty="0">
              <a:solidFill>
                <a:srgbClr val="1F4E7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rgbClr val="1F4E79"/>
                </a:solidFill>
              </a:rPr>
              <a:t>을사늑약 강요</a:t>
            </a:r>
            <a:endParaRPr lang="en-US" altLang="ko-KR" dirty="0">
              <a:solidFill>
                <a:srgbClr val="1F4E7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ko-KR" dirty="0">
              <a:solidFill>
                <a:srgbClr val="1F4E7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rgbClr val="1F4E79"/>
                </a:solidFill>
              </a:rPr>
              <a:t>대한제국에 통감부 설치로 보호 정치 실시</a:t>
            </a:r>
            <a:endParaRPr lang="en-US" altLang="ko-KR" dirty="0">
              <a:solidFill>
                <a:srgbClr val="1F4E79"/>
              </a:solidFill>
            </a:endParaRPr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05E6B8C6-129C-4E18-8F62-01C8825BB781}"/>
              </a:ext>
            </a:extLst>
          </p:cNvPr>
          <p:cNvSpPr/>
          <p:nvPr/>
        </p:nvSpPr>
        <p:spPr>
          <a:xfrm>
            <a:off x="3647728" y="2744924"/>
            <a:ext cx="864096" cy="339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86A522AB-8CBE-43D2-92AA-18BA96F13B99}"/>
              </a:ext>
            </a:extLst>
          </p:cNvPr>
          <p:cNvSpPr/>
          <p:nvPr/>
        </p:nvSpPr>
        <p:spPr>
          <a:xfrm>
            <a:off x="7518158" y="2733321"/>
            <a:ext cx="864096" cy="339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82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귀속문제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8C4AF07-5554-47F5-9D27-8543F6669B95}"/>
              </a:ext>
            </a:extLst>
          </p:cNvPr>
          <p:cNvSpPr/>
          <p:nvPr/>
        </p:nvSpPr>
        <p:spPr>
          <a:xfrm>
            <a:off x="1235075" y="764704"/>
            <a:ext cx="68263" cy="504825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1416050" y="847254"/>
            <a:ext cx="7416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통감부 간도 출장소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간도협약의 모순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DFA292CA-EF66-4A8F-BB1D-B9FF91E5B245}"/>
              </a:ext>
            </a:extLst>
          </p:cNvPr>
          <p:cNvSpPr/>
          <p:nvPr/>
        </p:nvSpPr>
        <p:spPr>
          <a:xfrm>
            <a:off x="603010" y="4437853"/>
            <a:ext cx="10857586" cy="2195500"/>
          </a:xfrm>
          <a:prstGeom prst="roundRect">
            <a:avLst/>
          </a:prstGeom>
          <a:noFill/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rgbClr val="1F4E79"/>
                </a:solidFill>
              </a:rPr>
              <a:t>간도 출장소의 설치는 일본정부가 간도 문제에 있어 대한제국이 취해 온 입장을 시인한 뒤의 조처였다</a:t>
            </a:r>
            <a:endParaRPr lang="en-US" altLang="ko-KR" dirty="0">
              <a:solidFill>
                <a:srgbClr val="1F4E7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ko-KR" dirty="0">
              <a:solidFill>
                <a:srgbClr val="1F4E7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rgbClr val="1F4E79"/>
                </a:solidFill>
              </a:rPr>
              <a:t>물론 일본의 대륙 침략 계산에서 나온 조처지만 간도가 한국영토임을 승인하고 난 뒤의 행정 조처</a:t>
            </a:r>
            <a:endParaRPr lang="en-US" altLang="ko-KR" dirty="0">
              <a:solidFill>
                <a:srgbClr val="1F4E7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solidFill>
                <a:srgbClr val="1F4E7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rgbClr val="1F4E79"/>
                </a:solidFill>
              </a:rPr>
              <a:t>조선 통감부는 </a:t>
            </a:r>
            <a:r>
              <a:rPr lang="en-US" altLang="ko-KR" dirty="0">
                <a:solidFill>
                  <a:srgbClr val="1F4E79"/>
                </a:solidFill>
              </a:rPr>
              <a:t>1909</a:t>
            </a:r>
            <a:r>
              <a:rPr lang="ko-KR" altLang="en-US" dirty="0">
                <a:solidFill>
                  <a:srgbClr val="1F4E79"/>
                </a:solidFill>
              </a:rPr>
              <a:t>년에 청나라에게 간도는 대한제국 영토의 일부임을 통첩 </a:t>
            </a:r>
            <a:endParaRPr lang="en-US" altLang="ko-KR" dirty="0">
              <a:solidFill>
                <a:srgbClr val="1F4E7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solidFill>
                <a:srgbClr val="1F4E7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rgbClr val="1F4E79"/>
                </a:solidFill>
              </a:rPr>
              <a:t>납세의 의무 없음을 </a:t>
            </a:r>
            <a:r>
              <a:rPr lang="ko-KR" altLang="en-US" dirty="0" err="1">
                <a:solidFill>
                  <a:srgbClr val="1F4E79"/>
                </a:solidFill>
              </a:rPr>
              <a:t>성명함</a:t>
            </a:r>
            <a:r>
              <a:rPr lang="ko-KR" altLang="en-US" dirty="0">
                <a:solidFill>
                  <a:srgbClr val="1F4E79"/>
                </a:solidFill>
              </a:rPr>
              <a:t> </a:t>
            </a:r>
            <a:endParaRPr lang="en-US" altLang="ko-KR" dirty="0">
              <a:solidFill>
                <a:srgbClr val="1F4E79"/>
              </a:solidFill>
            </a:endParaRPr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05E6B8C6-129C-4E18-8F62-01C8825BB781}"/>
              </a:ext>
            </a:extLst>
          </p:cNvPr>
          <p:cNvSpPr/>
          <p:nvPr/>
        </p:nvSpPr>
        <p:spPr>
          <a:xfrm>
            <a:off x="4933455" y="2914786"/>
            <a:ext cx="864096" cy="339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776" name="Picture 8" descr="커뮤니티 &gt; 갤러리 &gt; 조선통감부 간도파출소">
            <a:extLst>
              <a:ext uri="{FF2B5EF4-FFF2-40B4-BE49-F238E27FC236}">
                <a16:creationId xmlns:a16="http://schemas.microsoft.com/office/drawing/2014/main" id="{808F3CA0-A017-41C6-AE5E-4B02801AF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403" b="15871"/>
          <a:stretch/>
        </p:blipFill>
        <p:spPr bwMode="auto">
          <a:xfrm>
            <a:off x="6394450" y="1872862"/>
            <a:ext cx="4876800" cy="20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991783-0DBA-4ABA-A999-44453858D192}"/>
              </a:ext>
            </a:extLst>
          </p:cNvPr>
          <p:cNvSpPr txBox="1"/>
          <p:nvPr/>
        </p:nvSpPr>
        <p:spPr>
          <a:xfrm>
            <a:off x="547639" y="2756098"/>
            <a:ext cx="4320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rgbClr val="445569"/>
                </a:solidFill>
                <a:latin typeface="+mn-ea"/>
                <a:ea typeface="+mn-ea"/>
              </a:rPr>
              <a:t>1906</a:t>
            </a:r>
            <a:r>
              <a:rPr lang="ko-KR" altLang="en-US" b="1" dirty="0">
                <a:solidFill>
                  <a:srgbClr val="445569"/>
                </a:solidFill>
                <a:latin typeface="+mn-ea"/>
                <a:ea typeface="+mn-ea"/>
              </a:rPr>
              <a:t>년 참정 대신 박제순이 통감부에 </a:t>
            </a:r>
            <a:endParaRPr lang="en-US" altLang="ko-KR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ko-KR" altLang="en-US" b="1" dirty="0">
                <a:solidFill>
                  <a:srgbClr val="445569"/>
                </a:solidFill>
                <a:latin typeface="+mn-ea"/>
                <a:ea typeface="+mn-ea"/>
              </a:rPr>
              <a:t>간도 거주 대한제국 사람 보호 요청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D0D9B-4CCD-430B-B927-2ED23513E14A}"/>
              </a:ext>
            </a:extLst>
          </p:cNvPr>
          <p:cNvSpPr txBox="1"/>
          <p:nvPr/>
        </p:nvSpPr>
        <p:spPr>
          <a:xfrm>
            <a:off x="7556475" y="3957164"/>
            <a:ext cx="2552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dirty="0">
                <a:solidFill>
                  <a:srgbClr val="445569"/>
                </a:solidFill>
                <a:latin typeface="+mn-ea"/>
                <a:ea typeface="+mn-ea"/>
              </a:rPr>
              <a:t>&lt;</a:t>
            </a:r>
            <a:r>
              <a:rPr lang="ko-KR" altLang="en-US" sz="1200" dirty="0">
                <a:solidFill>
                  <a:srgbClr val="445569"/>
                </a:solidFill>
                <a:latin typeface="+mn-ea"/>
                <a:ea typeface="+mn-ea"/>
              </a:rPr>
              <a:t>조선 통감부 간도 파출소</a:t>
            </a:r>
            <a:r>
              <a:rPr lang="en-US" altLang="ko-KR" sz="1200" dirty="0">
                <a:solidFill>
                  <a:srgbClr val="445569"/>
                </a:solidFill>
                <a:latin typeface="+mn-ea"/>
                <a:ea typeface="+mn-ea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201982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귀속문제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8C4AF07-5554-47F5-9D27-8543F6669B95}"/>
              </a:ext>
            </a:extLst>
          </p:cNvPr>
          <p:cNvSpPr/>
          <p:nvPr/>
        </p:nvSpPr>
        <p:spPr>
          <a:xfrm>
            <a:off x="1235075" y="764704"/>
            <a:ext cx="68263" cy="504825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1416050" y="847254"/>
            <a:ext cx="7416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통감부 간도 출장소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간도협약의 모순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DFA292CA-EF66-4A8F-BB1D-B9FF91E5B245}"/>
              </a:ext>
            </a:extLst>
          </p:cNvPr>
          <p:cNvSpPr/>
          <p:nvPr/>
        </p:nvSpPr>
        <p:spPr>
          <a:xfrm>
            <a:off x="515380" y="3249410"/>
            <a:ext cx="10477164" cy="3383943"/>
          </a:xfrm>
          <a:prstGeom prst="roundRect">
            <a:avLst/>
          </a:prstGeom>
          <a:noFill/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「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첫째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두만강을 양국의 국경으로 하고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상류는 정계비를 지점으로 하여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석을수로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국경을 삼는다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둘째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용정촌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국자가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두도구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면초구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등 네 곳에 영사관이나 영사관 분관을 설치한다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셋째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청나라는 간도 지방에 한민족의 거주를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승준한다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넷째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간도 지방에 거주하는 한민족은 청나라의 법권 관할 하에 두며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납세와 행정상 처분도 청국인과 같이 취급한다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다섯째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간도 거주 한국인의 재산은 청국인과 같이 보호되며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선정된 장소를 통해 두만강을 출입할 수 있다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여섯째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일본은 철도의 부설권을 가진다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일곱째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가급적 속히 통감부 간도 파출소와 관계 관원을 철수하고 영사관을 설치한다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r>
              <a:rPr lang="ko-KR" altLang="en-US" sz="16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」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91783-0DBA-4ABA-A999-44453858D192}"/>
              </a:ext>
            </a:extLst>
          </p:cNvPr>
          <p:cNvSpPr txBox="1"/>
          <p:nvPr/>
        </p:nvSpPr>
        <p:spPr>
          <a:xfrm>
            <a:off x="803970" y="2503970"/>
            <a:ext cx="529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rgbClr val="445569"/>
                </a:solidFill>
                <a:latin typeface="+mn-ea"/>
                <a:ea typeface="+mn-ea"/>
              </a:rPr>
              <a:t>1909</a:t>
            </a:r>
            <a:r>
              <a:rPr lang="ko-KR" altLang="en-US" b="1" dirty="0">
                <a:solidFill>
                  <a:srgbClr val="445569"/>
                </a:solidFill>
                <a:latin typeface="+mn-ea"/>
                <a:ea typeface="+mn-ea"/>
              </a:rPr>
              <a:t>년 </a:t>
            </a:r>
            <a:r>
              <a:rPr lang="en-US" altLang="ko-KR" b="1" dirty="0">
                <a:solidFill>
                  <a:srgbClr val="445569"/>
                </a:solidFill>
                <a:latin typeface="+mn-ea"/>
                <a:ea typeface="+mn-ea"/>
              </a:rPr>
              <a:t>9</a:t>
            </a:r>
            <a:r>
              <a:rPr lang="ko-KR" altLang="en-US" b="1" dirty="0">
                <a:solidFill>
                  <a:srgbClr val="445569"/>
                </a:solidFill>
                <a:latin typeface="+mn-ea"/>
                <a:ea typeface="+mn-ea"/>
              </a:rPr>
              <a:t>월 </a:t>
            </a:r>
            <a:r>
              <a:rPr lang="en-US" altLang="ko-KR" b="1" dirty="0">
                <a:solidFill>
                  <a:srgbClr val="445569"/>
                </a:solidFill>
                <a:latin typeface="+mn-ea"/>
                <a:ea typeface="+mn-ea"/>
              </a:rPr>
              <a:t>7</a:t>
            </a:r>
            <a:r>
              <a:rPr lang="ko-KR" altLang="en-US" b="1" dirty="0">
                <a:solidFill>
                  <a:srgbClr val="445569"/>
                </a:solidFill>
                <a:latin typeface="+mn-ea"/>
                <a:ea typeface="+mn-ea"/>
              </a:rPr>
              <a:t>일 일제가 청나라와 간도 협약 체결</a:t>
            </a:r>
          </a:p>
        </p:txBody>
      </p:sp>
      <p:pic>
        <p:nvPicPr>
          <p:cNvPr id="34818" name="Picture 2" descr="만물상] 간도협약 100주년 - 조선일보">
            <a:extLst>
              <a:ext uri="{FF2B5EF4-FFF2-40B4-BE49-F238E27FC236}">
                <a16:creationId xmlns:a16="http://schemas.microsoft.com/office/drawing/2014/main" id="{5ECB172B-924A-467D-A0F2-7974D981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03" y="657258"/>
            <a:ext cx="2481322" cy="248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51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220B462E-6E69-46A9-8C11-DA012AEDB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28F04-E030-4DF1-B4DD-DADF58BBDE3A}"/>
              </a:ext>
            </a:extLst>
          </p:cNvPr>
          <p:cNvSpPr txBox="1"/>
          <p:nvPr/>
        </p:nvSpPr>
        <p:spPr>
          <a:xfrm>
            <a:off x="849313" y="66675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귀속문제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10B9E6B1-B217-413C-9AE4-9C7129D0B3EC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D3258F8-4C76-4514-8632-CC46EA56C164}"/>
              </a:ext>
            </a:extLst>
          </p:cNvPr>
          <p:cNvSpPr txBox="1"/>
          <p:nvPr/>
        </p:nvSpPr>
        <p:spPr>
          <a:xfrm>
            <a:off x="1017198" y="4977172"/>
            <a:ext cx="978344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b="1" dirty="0">
                <a:solidFill>
                  <a:srgbClr val="445569"/>
                </a:solidFill>
                <a:latin typeface="+mn-ea"/>
                <a:ea typeface="+mn-ea"/>
              </a:rPr>
              <a:t>간도 협약은 불법적 우리 영토의 할양이었고</a:t>
            </a:r>
            <a:endParaRPr lang="en-US" altLang="ko-KR" sz="24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2400" b="1" dirty="0">
                <a:solidFill>
                  <a:srgbClr val="445569"/>
                </a:solidFill>
                <a:latin typeface="+mn-ea"/>
                <a:ea typeface="+mn-ea"/>
              </a:rPr>
              <a:t>이 협약은 일본 제국주의의 불법행위를 입증하는 국제 문서인 것이다</a:t>
            </a:r>
          </a:p>
        </p:txBody>
      </p:sp>
      <p:pic>
        <p:nvPicPr>
          <p:cNvPr id="9226" name="Picture 10" descr="Изображение">
            <a:extLst>
              <a:ext uri="{FF2B5EF4-FFF2-40B4-BE49-F238E27FC236}">
                <a16:creationId xmlns:a16="http://schemas.microsoft.com/office/drawing/2014/main" id="{F06485DA-5E4E-4C4A-9C57-0A0B3BD55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57" y="1412776"/>
            <a:ext cx="4268128" cy="295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0B3ADB-AA62-46C9-92F8-2AC4307E0729}"/>
              </a:ext>
            </a:extLst>
          </p:cNvPr>
          <p:cNvSpPr txBox="1"/>
          <p:nvPr/>
        </p:nvSpPr>
        <p:spPr>
          <a:xfrm>
            <a:off x="4611718" y="4397202"/>
            <a:ext cx="29685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dirty="0">
                <a:solidFill>
                  <a:srgbClr val="445569"/>
                </a:solidFill>
                <a:latin typeface="+mn-ea"/>
                <a:ea typeface="+mn-ea"/>
              </a:rPr>
              <a:t>&lt;</a:t>
            </a:r>
            <a:r>
              <a:rPr lang="ko-KR" altLang="en-US" sz="1200" dirty="0">
                <a:solidFill>
                  <a:srgbClr val="445569"/>
                </a:solidFill>
                <a:latin typeface="+mn-ea"/>
                <a:ea typeface="+mn-ea"/>
              </a:rPr>
              <a:t>고종황제의 을사조약 무효 선언서</a:t>
            </a:r>
            <a:r>
              <a:rPr lang="en-US" altLang="ko-KR" sz="1200" dirty="0">
                <a:solidFill>
                  <a:srgbClr val="445569"/>
                </a:solidFill>
                <a:latin typeface="+mn-ea"/>
                <a:ea typeface="+mn-ea"/>
              </a:rPr>
              <a:t>&gt;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04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279114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간도에서의 독립운동과 해방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8C4AF07-5554-47F5-9D27-8543F6669B95}"/>
              </a:ext>
            </a:extLst>
          </p:cNvPr>
          <p:cNvSpPr/>
          <p:nvPr/>
        </p:nvSpPr>
        <p:spPr>
          <a:xfrm>
            <a:off x="1235075" y="764704"/>
            <a:ext cx="68263" cy="504825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1416050" y="847254"/>
            <a:ext cx="7416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독립운동 기지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DFA292CA-EF66-4A8F-BB1D-B9FF91E5B245}"/>
              </a:ext>
            </a:extLst>
          </p:cNvPr>
          <p:cNvSpPr/>
          <p:nvPr/>
        </p:nvSpPr>
        <p:spPr>
          <a:xfrm>
            <a:off x="753102" y="4387244"/>
            <a:ext cx="4212468" cy="1728192"/>
          </a:xfrm>
          <a:prstGeom prst="roundRect">
            <a:avLst/>
          </a:prstGeom>
          <a:noFill/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독립운동 기지를 간도로 선택한 이유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42900" marR="0" indent="-34290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지리적 이점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42900" marR="0" indent="-34290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한국인이 다수 거주하고 있다는 점</a:t>
            </a:r>
            <a:r>
              <a:rPr lang="en-US" altLang="ko-KR" sz="16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,</a:t>
            </a:r>
          </a:p>
          <a:p>
            <a:pPr marL="342900" marR="0" indent="-34290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sz="16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일본의 권력이 미치고 있지 않다는 점</a:t>
            </a:r>
            <a:endParaRPr lang="en-US" altLang="ko-KR" sz="16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285750" marR="0" indent="-28575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21EB7F4-2B38-4044-94D8-DFEA689C11F7}"/>
              </a:ext>
            </a:extLst>
          </p:cNvPr>
          <p:cNvSpPr/>
          <p:nvPr/>
        </p:nvSpPr>
        <p:spPr>
          <a:xfrm>
            <a:off x="6886575" y="847254"/>
            <a:ext cx="68263" cy="504825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EB59E9-A7CD-4704-9C62-2D8BA20D186B}"/>
              </a:ext>
            </a:extLst>
          </p:cNvPr>
          <p:cNvSpPr txBox="1"/>
          <p:nvPr/>
        </p:nvSpPr>
        <p:spPr>
          <a:xfrm>
            <a:off x="7067550" y="929804"/>
            <a:ext cx="7416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이민자들의 근거지</a:t>
            </a:r>
          </a:p>
        </p:txBody>
      </p:sp>
      <p:pic>
        <p:nvPicPr>
          <p:cNvPr id="36866" name="Picture 2" descr="1911 신흥강습소, 서간도 : 네이버 블로그">
            <a:extLst>
              <a:ext uri="{FF2B5EF4-FFF2-40B4-BE49-F238E27FC236}">
                <a16:creationId xmlns:a16="http://schemas.microsoft.com/office/drawing/2014/main" id="{E2FC3A4B-20A4-48E9-9032-9911D18C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00" y="1520788"/>
            <a:ext cx="3110073" cy="24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A3E4E9F-2123-4B83-89E8-3874B8883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312" y="1520788"/>
            <a:ext cx="3110072" cy="2435819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656BE2C-7876-463D-9766-044E2EA43CFE}"/>
              </a:ext>
            </a:extLst>
          </p:cNvPr>
          <p:cNvSpPr/>
          <p:nvPr/>
        </p:nvSpPr>
        <p:spPr>
          <a:xfrm>
            <a:off x="6093169" y="4473116"/>
            <a:ext cx="4212468" cy="1728192"/>
          </a:xfrm>
          <a:prstGeom prst="roundRect">
            <a:avLst/>
          </a:prstGeom>
          <a:noFill/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16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신흥 무관학교로 발전</a:t>
            </a:r>
            <a:endParaRPr lang="en-US" altLang="ko-KR" sz="16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285750" marR="0" indent="-28575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6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3.1</a:t>
            </a:r>
            <a:r>
              <a:rPr lang="ko-KR" altLang="en-US" sz="16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운동 까지 </a:t>
            </a:r>
            <a:r>
              <a:rPr lang="en-US" altLang="ko-KR" sz="16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800</a:t>
            </a:r>
            <a:r>
              <a:rPr lang="ko-KR" altLang="en-US" sz="16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내외의 사관을 양성</a:t>
            </a:r>
            <a:endParaRPr lang="en-US" altLang="ko-KR" sz="16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285750" marR="0" indent="-28575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16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청산리 대첩의 주역들이 되었음 </a:t>
            </a:r>
            <a:endParaRPr lang="en-US" altLang="ko-KR" sz="16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285750" marR="0" indent="-28575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북간도의 </a:t>
            </a:r>
            <a:r>
              <a:rPr lang="ko-KR" altLang="en-US" sz="16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독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립운동 기지로는 명동 촌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36868" name="Picture 4" descr="청산리대첩. : 네이버 블로그">
            <a:extLst>
              <a:ext uri="{FF2B5EF4-FFF2-40B4-BE49-F238E27FC236}">
                <a16:creationId xmlns:a16="http://schemas.microsoft.com/office/drawing/2014/main" id="{A845D4F7-EA1B-4C33-9991-F176B9829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2" y="-1725874"/>
            <a:ext cx="2183995" cy="141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9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그룹 6">
            <a:extLst>
              <a:ext uri="{FF2B5EF4-FFF2-40B4-BE49-F238E27FC236}">
                <a16:creationId xmlns:a16="http://schemas.microsoft.com/office/drawing/2014/main" id="{39B6C1E7-5DA2-49CE-8E88-BCA1B26441AD}"/>
              </a:ext>
            </a:extLst>
          </p:cNvPr>
          <p:cNvGrpSpPr>
            <a:grpSpLocks/>
          </p:cNvGrpSpPr>
          <p:nvPr/>
        </p:nvGrpSpPr>
        <p:grpSpPr bwMode="auto">
          <a:xfrm>
            <a:off x="1465263" y="2163763"/>
            <a:ext cx="2913062" cy="1736725"/>
            <a:chOff x="3268663" y="2240868"/>
            <a:chExt cx="3096345" cy="2124237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B9D789E6-EB5D-4D48-A712-39A1A9FF75C4}"/>
                </a:ext>
              </a:extLst>
            </p:cNvPr>
            <p:cNvSpPr/>
            <p:nvPr/>
          </p:nvSpPr>
          <p:spPr>
            <a:xfrm>
              <a:off x="3268663" y="2240868"/>
              <a:ext cx="3096345" cy="1621332"/>
            </a:xfrm>
            <a:prstGeom prst="rect">
              <a:avLst/>
            </a:prstGeom>
            <a:solidFill>
              <a:srgbClr val="445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b="1" dirty="0"/>
                <a:t>목차</a:t>
              </a:r>
              <a:endParaRPr lang="ko-KR" altLang="en-US" sz="4000" dirty="0"/>
            </a:p>
          </p:txBody>
        </p:sp>
        <p:sp>
          <p:nvSpPr>
            <p:cNvPr id="5" name="직각 삼각형 4">
              <a:extLst>
                <a:ext uri="{FF2B5EF4-FFF2-40B4-BE49-F238E27FC236}">
                  <a16:creationId xmlns:a16="http://schemas.microsoft.com/office/drawing/2014/main" id="{30855947-2B45-4EC6-80C7-6713982EC9AE}"/>
                </a:ext>
              </a:extLst>
            </p:cNvPr>
            <p:cNvSpPr/>
            <p:nvPr/>
          </p:nvSpPr>
          <p:spPr>
            <a:xfrm rot="16200000" flipH="1">
              <a:off x="5880696" y="3880794"/>
              <a:ext cx="502905" cy="465717"/>
            </a:xfrm>
            <a:prstGeom prst="rtTriangle">
              <a:avLst/>
            </a:prstGeom>
            <a:solidFill>
              <a:srgbClr val="445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/>
            </a:p>
          </p:txBody>
        </p:sp>
      </p:grpSp>
      <p:pic>
        <p:nvPicPr>
          <p:cNvPr id="7171" name="그림 5">
            <a:extLst>
              <a:ext uri="{FF2B5EF4-FFF2-40B4-BE49-F238E27FC236}">
                <a16:creationId xmlns:a16="http://schemas.microsoft.com/office/drawing/2014/main" id="{2CB8D3E8-6E48-42F1-8F60-3186EB2110E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674688"/>
            <a:ext cx="2159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149646-27EF-4E8E-A8EA-7485EDA266B1}"/>
              </a:ext>
            </a:extLst>
          </p:cNvPr>
          <p:cNvSpPr txBox="1"/>
          <p:nvPr/>
        </p:nvSpPr>
        <p:spPr>
          <a:xfrm>
            <a:off x="7283472" y="1984443"/>
            <a:ext cx="3673068" cy="43088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569"/>
                </a:solidFill>
                <a:latin typeface="+mn-ea"/>
                <a:ea typeface="+mn-ea"/>
              </a:rPr>
              <a:t>1. </a:t>
            </a:r>
            <a:r>
              <a:rPr lang="ko-KR" altLang="en-US" sz="28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569"/>
                </a:solidFill>
                <a:latin typeface="+mn-ea"/>
                <a:ea typeface="+mn-ea"/>
              </a:rPr>
              <a:t>간도의 어원과 범위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3F6294-8A31-43F9-B6D4-94D9BEE911D9}"/>
              </a:ext>
            </a:extLst>
          </p:cNvPr>
          <p:cNvSpPr txBox="1"/>
          <p:nvPr/>
        </p:nvSpPr>
        <p:spPr>
          <a:xfrm>
            <a:off x="7283472" y="2862393"/>
            <a:ext cx="3205016" cy="43088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569"/>
                </a:solidFill>
                <a:latin typeface="+mn-ea"/>
                <a:ea typeface="+mn-ea"/>
              </a:rPr>
              <a:t>2. </a:t>
            </a:r>
            <a:r>
              <a:rPr lang="ko-KR" altLang="en-US" sz="28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569"/>
                </a:solidFill>
                <a:latin typeface="+mn-ea"/>
                <a:ea typeface="+mn-ea"/>
              </a:rPr>
              <a:t>간도 역사의 흐름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D66659-D511-45E0-A6B9-92FD75C6415C}"/>
              </a:ext>
            </a:extLst>
          </p:cNvPr>
          <p:cNvSpPr txBox="1"/>
          <p:nvPr/>
        </p:nvSpPr>
        <p:spPr>
          <a:xfrm>
            <a:off x="7283472" y="3740343"/>
            <a:ext cx="3997104" cy="43088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569"/>
                </a:solidFill>
                <a:latin typeface="+mn-ea"/>
                <a:ea typeface="+mn-ea"/>
              </a:rPr>
              <a:t>3. </a:t>
            </a:r>
            <a:r>
              <a:rPr lang="ko-KR" altLang="en-US" sz="28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569"/>
                </a:solidFill>
                <a:latin typeface="+mn-ea"/>
                <a:ea typeface="+mn-ea"/>
              </a:rPr>
              <a:t>간도의 귀속문제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8791BC-D648-4A97-B079-3E2F2B19B962}"/>
              </a:ext>
            </a:extLst>
          </p:cNvPr>
          <p:cNvSpPr txBox="1"/>
          <p:nvPr/>
        </p:nvSpPr>
        <p:spPr>
          <a:xfrm>
            <a:off x="7283472" y="4618293"/>
            <a:ext cx="4681180" cy="430887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569"/>
                </a:solidFill>
                <a:latin typeface="+mn-ea"/>
                <a:ea typeface="+mn-ea"/>
              </a:rPr>
              <a:t>4. </a:t>
            </a:r>
            <a:r>
              <a:rPr lang="ko-KR" altLang="en-US" sz="28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569"/>
                </a:solidFill>
                <a:latin typeface="+mn-ea"/>
                <a:ea typeface="+mn-ea"/>
              </a:rPr>
              <a:t>간도에서의 독립운동과 해방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04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279114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간도에서의 독립운동과 해방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8C4AF07-5554-47F5-9D27-8543F6669B95}"/>
              </a:ext>
            </a:extLst>
          </p:cNvPr>
          <p:cNvSpPr/>
          <p:nvPr/>
        </p:nvSpPr>
        <p:spPr>
          <a:xfrm>
            <a:off x="1235075" y="764704"/>
            <a:ext cx="68263" cy="504825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1416050" y="847254"/>
            <a:ext cx="7416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일본군의 만주지역 장악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21EB7F4-2B38-4044-94D8-DFEA689C11F7}"/>
              </a:ext>
            </a:extLst>
          </p:cNvPr>
          <p:cNvSpPr/>
          <p:nvPr/>
        </p:nvSpPr>
        <p:spPr>
          <a:xfrm>
            <a:off x="6886575" y="847254"/>
            <a:ext cx="68263" cy="504825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EB59E9-A7CD-4704-9C62-2D8BA20D186B}"/>
              </a:ext>
            </a:extLst>
          </p:cNvPr>
          <p:cNvSpPr txBox="1"/>
          <p:nvPr/>
        </p:nvSpPr>
        <p:spPr>
          <a:xfrm>
            <a:off x="7067550" y="929804"/>
            <a:ext cx="7416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해방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1F7D220E-E915-4FA9-9AB2-67FB0620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87" y="1718088"/>
            <a:ext cx="3284458" cy="19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D248CD-D546-464E-BBA8-85F68D25D83E}"/>
              </a:ext>
            </a:extLst>
          </p:cNvPr>
          <p:cNvSpPr txBox="1"/>
          <p:nvPr/>
        </p:nvSpPr>
        <p:spPr>
          <a:xfrm>
            <a:off x="632532" y="4224968"/>
            <a:ext cx="4014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b="1" dirty="0">
                <a:solidFill>
                  <a:srgbClr val="445569"/>
                </a:solidFill>
                <a:latin typeface="+mn-ea"/>
                <a:ea typeface="+mn-ea"/>
              </a:rPr>
              <a:t>조선 혁명군의 해체와 일본군의 만주지역 장악으로 간도지역에서의 독립운동은 끝이 났다</a:t>
            </a:r>
          </a:p>
        </p:txBody>
      </p:sp>
      <p:pic>
        <p:nvPicPr>
          <p:cNvPr id="37892" name="Picture 4" descr="광복절 - 위키백과, 우리 모두의 백과사전">
            <a:extLst>
              <a:ext uri="{FF2B5EF4-FFF2-40B4-BE49-F238E27FC236}">
                <a16:creationId xmlns:a16="http://schemas.microsoft.com/office/drawing/2014/main" id="{3E115560-3D74-4C77-A5F0-311FA91F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00" y="1718088"/>
            <a:ext cx="3284458" cy="19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6A26D0-BCD4-4071-8015-8DF1A0B32CFF}"/>
              </a:ext>
            </a:extLst>
          </p:cNvPr>
          <p:cNvSpPr txBox="1"/>
          <p:nvPr/>
        </p:nvSpPr>
        <p:spPr>
          <a:xfrm>
            <a:off x="5745645" y="4224968"/>
            <a:ext cx="4014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b="1" dirty="0">
                <a:solidFill>
                  <a:srgbClr val="445569"/>
                </a:solidFill>
                <a:latin typeface="+mn-ea"/>
                <a:ea typeface="+mn-ea"/>
              </a:rPr>
              <a:t>광복이후 간도가 북한으로 편입될 수 있었으나 </a:t>
            </a:r>
            <a:r>
              <a:rPr lang="en-US" altLang="ko-KR" b="1" dirty="0">
                <a:solidFill>
                  <a:srgbClr val="445569"/>
                </a:solidFill>
                <a:latin typeface="+mn-ea"/>
                <a:ea typeface="+mn-ea"/>
              </a:rPr>
              <a:t>6.25</a:t>
            </a:r>
            <a:r>
              <a:rPr lang="ko-KR" altLang="en-US" b="1" dirty="0">
                <a:solidFill>
                  <a:srgbClr val="445569"/>
                </a:solidFill>
                <a:latin typeface="+mn-ea"/>
                <a:ea typeface="+mn-ea"/>
              </a:rPr>
              <a:t>전쟁이후로 중국군의 원조에 의해 북한 </a:t>
            </a:r>
            <a:r>
              <a:rPr lang="ko-KR" altLang="en-US" b="1" dirty="0" err="1">
                <a:solidFill>
                  <a:srgbClr val="445569"/>
                </a:solidFill>
                <a:latin typeface="+mn-ea"/>
                <a:ea typeface="+mn-ea"/>
              </a:rPr>
              <a:t>편입론</a:t>
            </a:r>
            <a:r>
              <a:rPr lang="ko-KR" altLang="en-US" b="1" dirty="0">
                <a:solidFill>
                  <a:srgbClr val="445569"/>
                </a:solidFill>
                <a:latin typeface="+mn-ea"/>
                <a:ea typeface="+mn-ea"/>
              </a:rPr>
              <a:t> 무산 </a:t>
            </a:r>
          </a:p>
        </p:txBody>
      </p:sp>
    </p:spTree>
    <p:extLst>
      <p:ext uri="{BB962C8B-B14F-4D97-AF65-F5344CB8AC3E}">
        <p14:creationId xmlns:p14="http://schemas.microsoft.com/office/powerpoint/2010/main" val="369881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30029904-289D-4ECA-B814-5C3187FFA19D}"/>
              </a:ext>
            </a:extLst>
          </p:cNvPr>
          <p:cNvSpPr/>
          <p:nvPr/>
        </p:nvSpPr>
        <p:spPr>
          <a:xfrm rot="5400000">
            <a:off x="60325" y="-60325"/>
            <a:ext cx="334963" cy="455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AA59F6A-B193-4B1D-AFD6-607F3EC95B6E}"/>
              </a:ext>
            </a:extLst>
          </p:cNvPr>
          <p:cNvSpPr/>
          <p:nvPr/>
        </p:nvSpPr>
        <p:spPr bwMode="auto">
          <a:xfrm>
            <a:off x="2827338" y="2163763"/>
            <a:ext cx="6537325" cy="1325562"/>
          </a:xfrm>
          <a:prstGeom prst="rect">
            <a:avLst/>
          </a:prstGeom>
          <a:solidFill>
            <a:srgbClr val="445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b="1" dirty="0">
                <a:latin typeface="+mn-ea"/>
              </a:rPr>
              <a:t>감사합니다</a:t>
            </a:r>
            <a:r>
              <a:rPr lang="en-US" altLang="ko-KR" sz="4000" b="1" dirty="0">
                <a:latin typeface="+mn-ea"/>
              </a:rPr>
              <a:t>.</a:t>
            </a:r>
            <a:endParaRPr lang="ko-KR" altLang="en-US" sz="4000" b="1" dirty="0"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01 </a:t>
            </a:r>
            <a:endParaRPr lang="ko-KR" altLang="en-US" sz="4000" b="1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97041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어원과 범위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8C4AF07-5554-47F5-9D27-8543F6669B95}"/>
              </a:ext>
            </a:extLst>
          </p:cNvPr>
          <p:cNvSpPr/>
          <p:nvPr/>
        </p:nvSpPr>
        <p:spPr>
          <a:xfrm>
            <a:off x="4042842" y="1827691"/>
            <a:ext cx="72938" cy="4115926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4223816" y="1846362"/>
            <a:ext cx="741680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사잇섬이라는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뜻의 간도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북쪽변까지 개간지를 확대하며 개간지라는 뜻의 간도 혼용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대한제국시기에 등장한 북간도와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서간도등장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간도지역의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함북간도시찰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이범윤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파견 간도지역 주민보호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이를 줄여 북간도시찰이라 부르며 북간도라는 지역명칭이 사용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북간도의 대칭인 압록강 대안지역이 서간도라 부르기 시작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1907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년에 설치된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통감부간도파출소는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중국 연길지역 전체를 동간도라 부르고 송화강 상류를 서간도로 지칭</a:t>
            </a:r>
          </a:p>
          <a:p>
            <a:pPr>
              <a:defRPr/>
            </a:pPr>
            <a:endParaRPr lang="ko-KR" altLang="en-US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</a:t>
            </a:r>
          </a:p>
          <a:p>
            <a:pPr>
              <a:defRPr/>
            </a:pPr>
            <a:endParaRPr lang="ko-KR" altLang="en-US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AD157B53-BB3C-4696-9538-FE0C7A4D6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99" y="1850892"/>
            <a:ext cx="13227577" cy="62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205" name="_x363336056">
            <a:extLst>
              <a:ext uri="{FF2B5EF4-FFF2-40B4-BE49-F238E27FC236}">
                <a16:creationId xmlns:a16="http://schemas.microsoft.com/office/drawing/2014/main" id="{C67A839B-C73A-40DF-8CCD-ADA99368B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6" y="1827691"/>
            <a:ext cx="3303999" cy="41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A6DEFAC5-AC14-41A7-8243-9EC302C328D1}"/>
              </a:ext>
            </a:extLst>
          </p:cNvPr>
          <p:cNvSpPr/>
          <p:nvPr/>
        </p:nvSpPr>
        <p:spPr>
          <a:xfrm>
            <a:off x="1487488" y="1410241"/>
            <a:ext cx="1160461" cy="10687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5C9434-9AA1-48D4-8604-889B4324292E}"/>
              </a:ext>
            </a:extLst>
          </p:cNvPr>
          <p:cNvSpPr txBox="1"/>
          <p:nvPr/>
        </p:nvSpPr>
        <p:spPr>
          <a:xfrm>
            <a:off x="2859481" y="1006324"/>
            <a:ext cx="2732463" cy="33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북간도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=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동간도</a:t>
            </a:r>
            <a:endParaRPr lang="ko-KR" altLang="en-US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E63571C-96CA-4F58-A5B1-6164B7C6C4CE}"/>
              </a:ext>
            </a:extLst>
          </p:cNvPr>
          <p:cNvCxnSpPr>
            <a:stCxn id="27" idx="1"/>
            <a:endCxn id="4" idx="0"/>
          </p:cNvCxnSpPr>
          <p:nvPr/>
        </p:nvCxnSpPr>
        <p:spPr>
          <a:xfrm flipH="1">
            <a:off x="2067719" y="1176187"/>
            <a:ext cx="791762" cy="234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220B462E-6E69-46A9-8C11-DA012AEDB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01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28F04-E030-4DF1-B4DD-DADF58BBDE3A}"/>
              </a:ext>
            </a:extLst>
          </p:cNvPr>
          <p:cNvSpPr txBox="1"/>
          <p:nvPr/>
        </p:nvSpPr>
        <p:spPr>
          <a:xfrm>
            <a:off x="849313" y="66675"/>
            <a:ext cx="197041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어원과 범위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10B9E6B1-B217-413C-9AE4-9C7129D0B3EC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D3258F8-4C76-4514-8632-CC46EA56C164}"/>
              </a:ext>
            </a:extLst>
          </p:cNvPr>
          <p:cNvSpPr txBox="1"/>
          <p:nvPr/>
        </p:nvSpPr>
        <p:spPr>
          <a:xfrm>
            <a:off x="263352" y="2951946"/>
            <a:ext cx="124620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rgbClr val="445569"/>
                </a:solidFill>
                <a:latin typeface="+mn-ea"/>
                <a:ea typeface="+mn-ea"/>
              </a:rPr>
              <a:t>이처럼 간도</a:t>
            </a:r>
            <a:r>
              <a:rPr lang="en-US" altLang="ko-KR" sz="2800" b="1" dirty="0">
                <a:solidFill>
                  <a:srgbClr val="445569"/>
                </a:solidFill>
                <a:latin typeface="+mn-ea"/>
                <a:ea typeface="+mn-ea"/>
              </a:rPr>
              <a:t>, </a:t>
            </a:r>
            <a:r>
              <a:rPr lang="ko-KR" altLang="en-US" sz="2800" b="1" dirty="0">
                <a:solidFill>
                  <a:srgbClr val="445569"/>
                </a:solidFill>
                <a:latin typeface="+mn-ea"/>
                <a:ea typeface="+mn-ea"/>
              </a:rPr>
              <a:t>북간도</a:t>
            </a:r>
            <a:r>
              <a:rPr lang="en-US" altLang="ko-KR" sz="2800" b="1" dirty="0">
                <a:solidFill>
                  <a:srgbClr val="445569"/>
                </a:solidFill>
                <a:latin typeface="+mn-ea"/>
                <a:ea typeface="+mn-ea"/>
              </a:rPr>
              <a:t>, </a:t>
            </a:r>
            <a:r>
              <a:rPr lang="ko-KR" altLang="en-US" sz="2800" b="1" dirty="0">
                <a:solidFill>
                  <a:srgbClr val="445569"/>
                </a:solidFill>
                <a:latin typeface="+mn-ea"/>
                <a:ea typeface="+mn-ea"/>
              </a:rPr>
              <a:t>서간도라는 명칭과 </a:t>
            </a:r>
            <a:r>
              <a:rPr lang="ko-KR" altLang="en-US" sz="2800" b="1" dirty="0" err="1">
                <a:solidFill>
                  <a:srgbClr val="445569"/>
                </a:solidFill>
                <a:latin typeface="+mn-ea"/>
                <a:ea typeface="+mn-ea"/>
              </a:rPr>
              <a:t>범위에는한인들의</a:t>
            </a:r>
            <a:r>
              <a:rPr lang="ko-KR" altLang="en-US" sz="2800" b="1" dirty="0">
                <a:solidFill>
                  <a:srgbClr val="445569"/>
                </a:solidFill>
                <a:latin typeface="+mn-ea"/>
                <a:ea typeface="+mn-ea"/>
              </a:rPr>
              <a:t> 개척의 역사</a:t>
            </a:r>
            <a:r>
              <a:rPr lang="en-US" altLang="ko-KR" sz="2800" b="1" dirty="0">
                <a:solidFill>
                  <a:srgbClr val="445569"/>
                </a:solidFill>
                <a:latin typeface="+mn-ea"/>
                <a:ea typeface="+mn-ea"/>
              </a:rPr>
              <a:t>,</a:t>
            </a:r>
          </a:p>
          <a:p>
            <a:pPr algn="ctr">
              <a:defRPr/>
            </a:pPr>
            <a:endParaRPr lang="en-US" altLang="ko-KR" sz="28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ko-KR" altLang="en-US" sz="2800" b="1" dirty="0">
                <a:solidFill>
                  <a:srgbClr val="445569"/>
                </a:solidFill>
                <a:latin typeface="+mn-ea"/>
                <a:ea typeface="+mn-ea"/>
              </a:rPr>
              <a:t>              의 </a:t>
            </a:r>
            <a:r>
              <a:rPr lang="ko-KR" altLang="en-US" sz="2800" b="1" dirty="0" err="1">
                <a:solidFill>
                  <a:srgbClr val="445569"/>
                </a:solidFill>
                <a:latin typeface="+mn-ea"/>
                <a:ea typeface="+mn-ea"/>
              </a:rPr>
              <a:t>간도정책등이</a:t>
            </a:r>
            <a:r>
              <a:rPr lang="ko-KR" altLang="en-US" sz="2800" b="1" dirty="0">
                <a:solidFill>
                  <a:srgbClr val="445569"/>
                </a:solidFill>
                <a:latin typeface="+mn-ea"/>
                <a:ea typeface="+mn-ea"/>
              </a:rPr>
              <a:t> 담겨있음을 알 수 있다</a:t>
            </a:r>
            <a:r>
              <a:rPr lang="en-US" altLang="ko-KR" sz="2800" b="1" dirty="0">
                <a:solidFill>
                  <a:srgbClr val="445569"/>
                </a:solidFill>
                <a:latin typeface="+mn-ea"/>
                <a:ea typeface="+mn-ea"/>
              </a:rPr>
              <a:t>.</a:t>
            </a:r>
            <a:endParaRPr lang="ko-KR" altLang="en-US" sz="28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59FA918-4A42-4962-9D8E-DCB3EDCCA4FB}"/>
              </a:ext>
            </a:extLst>
          </p:cNvPr>
          <p:cNvSpPr/>
          <p:nvPr/>
        </p:nvSpPr>
        <p:spPr>
          <a:xfrm>
            <a:off x="1847528" y="3717032"/>
            <a:ext cx="2268252" cy="6930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b="1" spc="-150" dirty="0">
                <a:latin typeface="+mn-ea"/>
                <a:cs typeface="Arial" panose="020B0604020202020204" pitchFamily="34" charset="0"/>
              </a:rPr>
              <a:t>대한제국</a:t>
            </a:r>
          </a:p>
        </p:txBody>
      </p:sp>
    </p:spTree>
    <p:extLst>
      <p:ext uri="{BB962C8B-B14F-4D97-AF65-F5344CB8AC3E}">
        <p14:creationId xmlns:p14="http://schemas.microsoft.com/office/powerpoint/2010/main" val="10207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2827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역사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2387600" y="944724"/>
            <a:ext cx="7416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rgbClr val="445569"/>
                </a:solidFill>
                <a:latin typeface="+mn-ea"/>
                <a:ea typeface="+mn-ea"/>
              </a:rPr>
              <a:t>간도역사의 흐름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58398CD-4499-4122-8262-22F67E1EC761}"/>
              </a:ext>
            </a:extLst>
          </p:cNvPr>
          <p:cNvCxnSpPr>
            <a:cxnSpLocks/>
          </p:cNvCxnSpPr>
          <p:nvPr/>
        </p:nvCxnSpPr>
        <p:spPr>
          <a:xfrm>
            <a:off x="659396" y="3645024"/>
            <a:ext cx="1098122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2B804013-A48D-428F-B092-E96460F5F26A}"/>
              </a:ext>
            </a:extLst>
          </p:cNvPr>
          <p:cNvSpPr/>
          <p:nvPr/>
        </p:nvSpPr>
        <p:spPr>
          <a:xfrm>
            <a:off x="2053877" y="3475755"/>
            <a:ext cx="312749" cy="338538"/>
          </a:xfrm>
          <a:prstGeom prst="ellipse">
            <a:avLst/>
          </a:prstGeom>
          <a:solidFill>
            <a:srgbClr val="0165B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CAEC914-72E1-49E8-9982-F90802FA8458}"/>
              </a:ext>
            </a:extLst>
          </p:cNvPr>
          <p:cNvSpPr/>
          <p:nvPr/>
        </p:nvSpPr>
        <p:spPr>
          <a:xfrm>
            <a:off x="4053290" y="3475755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B9F9D37-ED78-4775-92EF-76AF2CC908C4}"/>
              </a:ext>
            </a:extLst>
          </p:cNvPr>
          <p:cNvSpPr/>
          <p:nvPr/>
        </p:nvSpPr>
        <p:spPr>
          <a:xfrm>
            <a:off x="6052704" y="3475755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19E9656E-6175-4F94-A8D6-CDC2FEA52BB0}"/>
              </a:ext>
            </a:extLst>
          </p:cNvPr>
          <p:cNvSpPr/>
          <p:nvPr/>
        </p:nvSpPr>
        <p:spPr>
          <a:xfrm>
            <a:off x="8056569" y="3476431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EF6C33A8-3178-4E85-ABAB-EBCA976153F1}"/>
              </a:ext>
            </a:extLst>
          </p:cNvPr>
          <p:cNvSpPr/>
          <p:nvPr/>
        </p:nvSpPr>
        <p:spPr>
          <a:xfrm>
            <a:off x="10055983" y="3476431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BA639ED-E766-449B-9BA9-615FEFDE0FB3}"/>
              </a:ext>
            </a:extLst>
          </p:cNvPr>
          <p:cNvSpPr/>
          <p:nvPr/>
        </p:nvSpPr>
        <p:spPr>
          <a:xfrm>
            <a:off x="983432" y="4319831"/>
            <a:ext cx="45719" cy="1623786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7C6543-014A-4AD4-95BA-83A725916EDE}"/>
              </a:ext>
            </a:extLst>
          </p:cNvPr>
          <p:cNvSpPr txBox="1"/>
          <p:nvPr/>
        </p:nvSpPr>
        <p:spPr>
          <a:xfrm>
            <a:off x="1164405" y="4436692"/>
            <a:ext cx="106561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간도는 고조선에 이어 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읍루와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옥저의 땅이었다 고구려의 영토가 되었고 이후 발해의 영토가 되었다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. </a:t>
            </a: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그 뒤 조선시대로 부터 조선 전기에 걸쳐 여진족이 흩어져 살았다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.</a:t>
            </a: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그들은 조선에 조공을 바쳐왔고 조선에서는 그들이 생활 물자를 교역 할 수 있도록 북관개시의 기회를 열어주었다</a:t>
            </a:r>
          </a:p>
        </p:txBody>
      </p:sp>
      <p:pic>
        <p:nvPicPr>
          <p:cNvPr id="25601" name="_x363340776">
            <a:extLst>
              <a:ext uri="{FF2B5EF4-FFF2-40B4-BE49-F238E27FC236}">
                <a16:creationId xmlns:a16="http://schemas.microsoft.com/office/drawing/2014/main" id="{2043776D-FEC4-4F4E-B250-C0BC2711C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r="22395" b="23852"/>
          <a:stretch/>
        </p:blipFill>
        <p:spPr bwMode="auto">
          <a:xfrm>
            <a:off x="373853" y="914383"/>
            <a:ext cx="1758183" cy="18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_x363333656">
            <a:extLst>
              <a:ext uri="{FF2B5EF4-FFF2-40B4-BE49-F238E27FC236}">
                <a16:creationId xmlns:a16="http://schemas.microsoft.com/office/drawing/2014/main" id="{A108DF5A-6007-4FAD-B2BD-E1D8C519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97" y="914383"/>
            <a:ext cx="1253232" cy="184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_x363333896">
            <a:extLst>
              <a:ext uri="{FF2B5EF4-FFF2-40B4-BE49-F238E27FC236}">
                <a16:creationId xmlns:a16="http://schemas.microsoft.com/office/drawing/2014/main" id="{07D0CC01-3C42-446A-BBD6-64EC700B5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48" y="918913"/>
            <a:ext cx="2010536" cy="18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5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2827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역사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2387600" y="944724"/>
            <a:ext cx="7416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rgbClr val="445569"/>
                </a:solidFill>
                <a:latin typeface="+mn-ea"/>
                <a:ea typeface="+mn-ea"/>
              </a:rPr>
              <a:t>간도역사의 흐름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58398CD-4499-4122-8262-22F67E1EC761}"/>
              </a:ext>
            </a:extLst>
          </p:cNvPr>
          <p:cNvCxnSpPr>
            <a:cxnSpLocks/>
          </p:cNvCxnSpPr>
          <p:nvPr/>
        </p:nvCxnSpPr>
        <p:spPr>
          <a:xfrm>
            <a:off x="659396" y="3645024"/>
            <a:ext cx="1098122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2B804013-A48D-428F-B092-E96460F5F26A}"/>
              </a:ext>
            </a:extLst>
          </p:cNvPr>
          <p:cNvSpPr/>
          <p:nvPr/>
        </p:nvSpPr>
        <p:spPr>
          <a:xfrm>
            <a:off x="2053877" y="3475755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CAEC914-72E1-49E8-9982-F90802FA8458}"/>
              </a:ext>
            </a:extLst>
          </p:cNvPr>
          <p:cNvSpPr/>
          <p:nvPr/>
        </p:nvSpPr>
        <p:spPr>
          <a:xfrm>
            <a:off x="4053290" y="3475755"/>
            <a:ext cx="312749" cy="338538"/>
          </a:xfrm>
          <a:prstGeom prst="ellipse">
            <a:avLst/>
          </a:prstGeom>
          <a:solidFill>
            <a:srgbClr val="0165B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B9F9D37-ED78-4775-92EF-76AF2CC908C4}"/>
              </a:ext>
            </a:extLst>
          </p:cNvPr>
          <p:cNvSpPr/>
          <p:nvPr/>
        </p:nvSpPr>
        <p:spPr>
          <a:xfrm>
            <a:off x="6052704" y="3475755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19E9656E-6175-4F94-A8D6-CDC2FEA52BB0}"/>
              </a:ext>
            </a:extLst>
          </p:cNvPr>
          <p:cNvSpPr/>
          <p:nvPr/>
        </p:nvSpPr>
        <p:spPr>
          <a:xfrm>
            <a:off x="8056569" y="3476431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EF6C33A8-3178-4E85-ABAB-EBCA976153F1}"/>
              </a:ext>
            </a:extLst>
          </p:cNvPr>
          <p:cNvSpPr/>
          <p:nvPr/>
        </p:nvSpPr>
        <p:spPr>
          <a:xfrm>
            <a:off x="10055983" y="3476431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BA639ED-E766-449B-9BA9-615FEFDE0FB3}"/>
              </a:ext>
            </a:extLst>
          </p:cNvPr>
          <p:cNvSpPr/>
          <p:nvPr/>
        </p:nvSpPr>
        <p:spPr>
          <a:xfrm>
            <a:off x="983432" y="4469053"/>
            <a:ext cx="45719" cy="2308319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7C6543-014A-4AD4-95BA-83A725916EDE}"/>
              </a:ext>
            </a:extLst>
          </p:cNvPr>
          <p:cNvSpPr txBox="1"/>
          <p:nvPr/>
        </p:nvSpPr>
        <p:spPr>
          <a:xfrm>
            <a:off x="1164405" y="4436692"/>
            <a:ext cx="106561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간도에 우리나라 사람이 이주하기 시작한 것은 철종 말에서 고종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초부터였다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. </a:t>
            </a: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세도정치의 학정과 수탈에 견디지 못한 농민들이 이주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1869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년을 전후한 함경도지방의 대흉년으로 기민들이 이주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1910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년 일제 침략으로 항일운동과 먹고 살길을 찾는 이민자가 이주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 </a:t>
            </a: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1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년동안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간도로 이주한 인원은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2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만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5000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여명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037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2827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역사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2387600" y="944724"/>
            <a:ext cx="7416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rgbClr val="445569"/>
                </a:solidFill>
                <a:latin typeface="+mn-ea"/>
                <a:ea typeface="+mn-ea"/>
              </a:rPr>
              <a:t>간도역사의 흐름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58398CD-4499-4122-8262-22F67E1EC761}"/>
              </a:ext>
            </a:extLst>
          </p:cNvPr>
          <p:cNvCxnSpPr>
            <a:cxnSpLocks/>
          </p:cNvCxnSpPr>
          <p:nvPr/>
        </p:nvCxnSpPr>
        <p:spPr>
          <a:xfrm>
            <a:off x="659396" y="3645024"/>
            <a:ext cx="1098122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2B804013-A48D-428F-B092-E96460F5F26A}"/>
              </a:ext>
            </a:extLst>
          </p:cNvPr>
          <p:cNvSpPr/>
          <p:nvPr/>
        </p:nvSpPr>
        <p:spPr>
          <a:xfrm>
            <a:off x="2053877" y="3475755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CAEC914-72E1-49E8-9982-F90802FA8458}"/>
              </a:ext>
            </a:extLst>
          </p:cNvPr>
          <p:cNvSpPr/>
          <p:nvPr/>
        </p:nvSpPr>
        <p:spPr>
          <a:xfrm>
            <a:off x="4053290" y="3475755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B9F9D37-ED78-4775-92EF-76AF2CC908C4}"/>
              </a:ext>
            </a:extLst>
          </p:cNvPr>
          <p:cNvSpPr/>
          <p:nvPr/>
        </p:nvSpPr>
        <p:spPr>
          <a:xfrm>
            <a:off x="6052704" y="3475755"/>
            <a:ext cx="312749" cy="338538"/>
          </a:xfrm>
          <a:prstGeom prst="ellipse">
            <a:avLst/>
          </a:prstGeom>
          <a:solidFill>
            <a:srgbClr val="0165B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19E9656E-6175-4F94-A8D6-CDC2FEA52BB0}"/>
              </a:ext>
            </a:extLst>
          </p:cNvPr>
          <p:cNvSpPr/>
          <p:nvPr/>
        </p:nvSpPr>
        <p:spPr>
          <a:xfrm>
            <a:off x="8056569" y="3476431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EF6C33A8-3178-4E85-ABAB-EBCA976153F1}"/>
              </a:ext>
            </a:extLst>
          </p:cNvPr>
          <p:cNvSpPr/>
          <p:nvPr/>
        </p:nvSpPr>
        <p:spPr>
          <a:xfrm>
            <a:off x="10055983" y="3476431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BA639ED-E766-449B-9BA9-615FEFDE0FB3}"/>
              </a:ext>
            </a:extLst>
          </p:cNvPr>
          <p:cNvSpPr/>
          <p:nvPr/>
        </p:nvSpPr>
        <p:spPr>
          <a:xfrm>
            <a:off x="983432" y="4319831"/>
            <a:ext cx="45719" cy="1623786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7C6543-014A-4AD4-95BA-83A725916EDE}"/>
              </a:ext>
            </a:extLst>
          </p:cNvPr>
          <p:cNvSpPr txBox="1"/>
          <p:nvPr/>
        </p:nvSpPr>
        <p:spPr>
          <a:xfrm>
            <a:off x="1164405" y="4436692"/>
            <a:ext cx="106561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일제의 토지조사사업을 강행하여 농토를 탈취당한 농민들의 간도 이주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우리나라사람들이 간도에 살고있는 수가 중국인에 비해 압도적으로 많았음 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농토 전체의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52%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를 소유하였음</a:t>
            </a:r>
          </a:p>
        </p:txBody>
      </p:sp>
    </p:spTree>
    <p:extLst>
      <p:ext uri="{BB962C8B-B14F-4D97-AF65-F5344CB8AC3E}">
        <p14:creationId xmlns:p14="http://schemas.microsoft.com/office/powerpoint/2010/main" val="87569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2827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역사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2387600" y="944724"/>
            <a:ext cx="7416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rgbClr val="445569"/>
                </a:solidFill>
                <a:latin typeface="+mn-ea"/>
                <a:ea typeface="+mn-ea"/>
              </a:rPr>
              <a:t>간도역사의 흐름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58398CD-4499-4122-8262-22F67E1EC761}"/>
              </a:ext>
            </a:extLst>
          </p:cNvPr>
          <p:cNvCxnSpPr>
            <a:cxnSpLocks/>
          </p:cNvCxnSpPr>
          <p:nvPr/>
        </p:nvCxnSpPr>
        <p:spPr>
          <a:xfrm>
            <a:off x="659396" y="3645024"/>
            <a:ext cx="1098122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2B804013-A48D-428F-B092-E96460F5F26A}"/>
              </a:ext>
            </a:extLst>
          </p:cNvPr>
          <p:cNvSpPr/>
          <p:nvPr/>
        </p:nvSpPr>
        <p:spPr>
          <a:xfrm>
            <a:off x="2053877" y="3475755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CAEC914-72E1-49E8-9982-F90802FA8458}"/>
              </a:ext>
            </a:extLst>
          </p:cNvPr>
          <p:cNvSpPr/>
          <p:nvPr/>
        </p:nvSpPr>
        <p:spPr>
          <a:xfrm>
            <a:off x="4053290" y="3475755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B9F9D37-ED78-4775-92EF-76AF2CC908C4}"/>
              </a:ext>
            </a:extLst>
          </p:cNvPr>
          <p:cNvSpPr/>
          <p:nvPr/>
        </p:nvSpPr>
        <p:spPr>
          <a:xfrm>
            <a:off x="6052704" y="3475755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19E9656E-6175-4F94-A8D6-CDC2FEA52BB0}"/>
              </a:ext>
            </a:extLst>
          </p:cNvPr>
          <p:cNvSpPr/>
          <p:nvPr/>
        </p:nvSpPr>
        <p:spPr>
          <a:xfrm>
            <a:off x="8056569" y="3476431"/>
            <a:ext cx="312749" cy="338538"/>
          </a:xfrm>
          <a:prstGeom prst="ellipse">
            <a:avLst/>
          </a:prstGeom>
          <a:solidFill>
            <a:srgbClr val="0165B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EF6C33A8-3178-4E85-ABAB-EBCA976153F1}"/>
              </a:ext>
            </a:extLst>
          </p:cNvPr>
          <p:cNvSpPr/>
          <p:nvPr/>
        </p:nvSpPr>
        <p:spPr>
          <a:xfrm>
            <a:off x="10055983" y="3476431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BA639ED-E766-449B-9BA9-615FEFDE0FB3}"/>
              </a:ext>
            </a:extLst>
          </p:cNvPr>
          <p:cNvSpPr/>
          <p:nvPr/>
        </p:nvSpPr>
        <p:spPr>
          <a:xfrm>
            <a:off x="983432" y="4319831"/>
            <a:ext cx="45719" cy="1623786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7C6543-014A-4AD4-95BA-83A725916EDE}"/>
              </a:ext>
            </a:extLst>
          </p:cNvPr>
          <p:cNvSpPr txBox="1"/>
          <p:nvPr/>
        </p:nvSpPr>
        <p:spPr>
          <a:xfrm>
            <a:off x="1164405" y="4436692"/>
            <a:ext cx="106561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농민들이 간도로 이주한 이유는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반제국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반봉건 투쟁을 하기위한 것이라 할 수 있음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.</a:t>
            </a: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따라서 간도 지역에서는 항일 투쟁이 활발하였음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그러나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1931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년 만주사변을 계기로 일제의 </a:t>
            </a:r>
            <a:r>
              <a:rPr lang="ko-KR" altLang="en-US" sz="1600" b="1" dirty="0" err="1">
                <a:solidFill>
                  <a:srgbClr val="445569"/>
                </a:solidFill>
                <a:latin typeface="+mn-ea"/>
                <a:ea typeface="+mn-ea"/>
              </a:rPr>
              <a:t>괴뢰국인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 만주국을 수립하자 일시 중단되었음</a:t>
            </a:r>
          </a:p>
        </p:txBody>
      </p:sp>
    </p:spTree>
    <p:extLst>
      <p:ext uri="{BB962C8B-B14F-4D97-AF65-F5344CB8AC3E}">
        <p14:creationId xmlns:p14="http://schemas.microsoft.com/office/powerpoint/2010/main" val="318088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5E1E020-7AFB-4636-9F57-F932F637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-31750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r>
              <a:rPr lang="en-US" altLang="ko-KR" sz="4000" b="1" dirty="0">
                <a:solidFill>
                  <a:srgbClr val="44556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 </a:t>
            </a:r>
            <a:endParaRPr lang="ko-KR" altLang="en-US" sz="4000" b="1" dirty="0">
              <a:solidFill>
                <a:srgbClr val="44556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0939-F82C-4D85-A479-07933121C6E1}"/>
              </a:ext>
            </a:extLst>
          </p:cNvPr>
          <p:cNvSpPr txBox="1"/>
          <p:nvPr/>
        </p:nvSpPr>
        <p:spPr>
          <a:xfrm>
            <a:off x="849313" y="66675"/>
            <a:ext cx="12827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간도의 역사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A694-553A-4015-B991-88EE14FF9923}"/>
              </a:ext>
            </a:extLst>
          </p:cNvPr>
          <p:cNvCxnSpPr>
            <a:cxnSpLocks/>
          </p:cNvCxnSpPr>
          <p:nvPr/>
        </p:nvCxnSpPr>
        <p:spPr>
          <a:xfrm>
            <a:off x="2208213" y="393700"/>
            <a:ext cx="9612312" cy="0"/>
          </a:xfrm>
          <a:prstGeom prst="line">
            <a:avLst/>
          </a:prstGeom>
          <a:ln w="9525">
            <a:solidFill>
              <a:srgbClr val="445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70044E-935C-4AB6-A8F5-855322DA1879}"/>
              </a:ext>
            </a:extLst>
          </p:cNvPr>
          <p:cNvSpPr txBox="1"/>
          <p:nvPr/>
        </p:nvSpPr>
        <p:spPr>
          <a:xfrm>
            <a:off x="2387600" y="944724"/>
            <a:ext cx="7416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800" b="1" dirty="0">
                <a:solidFill>
                  <a:srgbClr val="445569"/>
                </a:solidFill>
                <a:latin typeface="+mn-ea"/>
                <a:ea typeface="+mn-ea"/>
              </a:rPr>
              <a:t>간도역사의 흐름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58398CD-4499-4122-8262-22F67E1EC761}"/>
              </a:ext>
            </a:extLst>
          </p:cNvPr>
          <p:cNvCxnSpPr>
            <a:cxnSpLocks/>
          </p:cNvCxnSpPr>
          <p:nvPr/>
        </p:nvCxnSpPr>
        <p:spPr>
          <a:xfrm>
            <a:off x="659396" y="3645024"/>
            <a:ext cx="1098122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2B804013-A48D-428F-B092-E96460F5F26A}"/>
              </a:ext>
            </a:extLst>
          </p:cNvPr>
          <p:cNvSpPr/>
          <p:nvPr/>
        </p:nvSpPr>
        <p:spPr>
          <a:xfrm>
            <a:off x="2053877" y="3475755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CAEC914-72E1-49E8-9982-F90802FA8458}"/>
              </a:ext>
            </a:extLst>
          </p:cNvPr>
          <p:cNvSpPr/>
          <p:nvPr/>
        </p:nvSpPr>
        <p:spPr>
          <a:xfrm>
            <a:off x="4053290" y="3475755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B9F9D37-ED78-4775-92EF-76AF2CC908C4}"/>
              </a:ext>
            </a:extLst>
          </p:cNvPr>
          <p:cNvSpPr/>
          <p:nvPr/>
        </p:nvSpPr>
        <p:spPr>
          <a:xfrm>
            <a:off x="6052704" y="3475755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19E9656E-6175-4F94-A8D6-CDC2FEA52BB0}"/>
              </a:ext>
            </a:extLst>
          </p:cNvPr>
          <p:cNvSpPr/>
          <p:nvPr/>
        </p:nvSpPr>
        <p:spPr>
          <a:xfrm>
            <a:off x="8056569" y="3476431"/>
            <a:ext cx="312749" cy="33853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EF6C33A8-3178-4E85-ABAB-EBCA976153F1}"/>
              </a:ext>
            </a:extLst>
          </p:cNvPr>
          <p:cNvSpPr/>
          <p:nvPr/>
        </p:nvSpPr>
        <p:spPr>
          <a:xfrm>
            <a:off x="10055983" y="3476431"/>
            <a:ext cx="312749" cy="338538"/>
          </a:xfrm>
          <a:prstGeom prst="ellipse">
            <a:avLst/>
          </a:prstGeom>
          <a:solidFill>
            <a:srgbClr val="0165B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BA639ED-E766-449B-9BA9-615FEFDE0FB3}"/>
              </a:ext>
            </a:extLst>
          </p:cNvPr>
          <p:cNvSpPr/>
          <p:nvPr/>
        </p:nvSpPr>
        <p:spPr>
          <a:xfrm>
            <a:off x="983432" y="4319831"/>
            <a:ext cx="45719" cy="1623786"/>
          </a:xfrm>
          <a:prstGeom prst="rect">
            <a:avLst/>
          </a:prstGeom>
          <a:solidFill>
            <a:srgbClr val="445569"/>
          </a:solidFill>
          <a:ln>
            <a:solidFill>
              <a:srgbClr val="445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7C6543-014A-4AD4-95BA-83A725916EDE}"/>
              </a:ext>
            </a:extLst>
          </p:cNvPr>
          <p:cNvSpPr txBox="1"/>
          <p:nvPr/>
        </p:nvSpPr>
        <p:spPr>
          <a:xfrm>
            <a:off x="1164405" y="4436692"/>
            <a:ext cx="106561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간도 지역은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1945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년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8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월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18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일 중공군에 의해 점령되었음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 </a:t>
            </a: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1952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년 연변조선민족자치구 임시정부가 성립되었음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북한과 편입할 기회가 있었으나 </a:t>
            </a:r>
            <a:r>
              <a:rPr lang="en-US" altLang="ko-KR" sz="1600" b="1" dirty="0">
                <a:solidFill>
                  <a:srgbClr val="445569"/>
                </a:solidFill>
                <a:latin typeface="+mn-ea"/>
                <a:ea typeface="+mn-ea"/>
              </a:rPr>
              <a:t>6.25</a:t>
            </a:r>
            <a:r>
              <a:rPr lang="ko-KR" altLang="en-US" sz="1600" b="1" dirty="0">
                <a:solidFill>
                  <a:srgbClr val="445569"/>
                </a:solidFill>
                <a:latin typeface="+mn-ea"/>
                <a:ea typeface="+mn-ea"/>
              </a:rPr>
              <a:t>전쟁 때 중국군의 도움으로 편입은 무산되었음</a:t>
            </a:r>
            <a:endParaRPr lang="en-US" altLang="ko-KR" sz="1600" b="1" dirty="0">
              <a:solidFill>
                <a:srgbClr val="445569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677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김당근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31E"/>
      </a:accent1>
      <a:accent2>
        <a:srgbClr val="E41A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</TotalTime>
  <Words>858</Words>
  <Application>Microsoft Office PowerPoint</Application>
  <PresentationFormat>와이드스크린</PresentationFormat>
  <Paragraphs>186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맑은 고딕</vt:lpstr>
      <vt:lpstr>휴먼둥근헤드라인</vt:lpstr>
      <vt:lpstr>함초롬바탕</vt:lpstr>
      <vt:lpstr>Calibri Light</vt:lpstr>
      <vt:lpstr>Calibri</vt:lpstr>
      <vt:lpstr>Arial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김다은</dc:creator>
  <cp:lastModifiedBy>송동수</cp:lastModifiedBy>
  <cp:revision>125</cp:revision>
  <dcterms:created xsi:type="dcterms:W3CDTF">2014-04-29T00:37:20Z</dcterms:created>
  <dcterms:modified xsi:type="dcterms:W3CDTF">2020-09-29T23:26:02Z</dcterms:modified>
</cp:coreProperties>
</file>