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82" r:id="rId1"/>
  </p:sldMasterIdLst>
  <p:sldIdLst>
    <p:sldId id="259" r:id="rId2"/>
    <p:sldId id="260" r:id="rId3"/>
    <p:sldId id="265" r:id="rId4"/>
    <p:sldId id="266" r:id="rId5"/>
    <p:sldId id="267" r:id="rId6"/>
    <p:sldId id="268" r:id="rId7"/>
    <p:sldId id="269" r:id="rId8"/>
    <p:sldId id="270" r:id="rId9"/>
    <p:sldId id="256" r:id="rId10"/>
    <p:sldId id="261" r:id="rId11"/>
    <p:sldId id="262" r:id="rId12"/>
    <p:sldId id="263" r:id="rId13"/>
    <p:sldId id="264" r:id="rId14"/>
    <p:sldId id="272" r:id="rId15"/>
    <p:sldId id="271" r:id="rId16"/>
    <p:sldId id="273" r:id="rId17"/>
    <p:sldId id="274" r:id="rId18"/>
    <p:sldId id="275" r:id="rId19"/>
    <p:sldId id="276" r:id="rId20"/>
    <p:sldId id="258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24" y="444"/>
      </p:cViewPr>
      <p:guideLst>
        <p:guide orient="horz" pos="2157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799" y="2130425"/>
            <a:ext cx="7772398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2021-03-24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99" y="274638"/>
            <a:ext cx="82295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3107" y="2214563"/>
            <a:ext cx="4857766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399" y="274638"/>
            <a:ext cx="20573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2021-03-24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2" y="4406900"/>
            <a:ext cx="77723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3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2021-03-24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2021-03-24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6027" y="1643063"/>
            <a:ext cx="82295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199" y="160020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7" y="398422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7" y="398422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2021-03-24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7" y="4800600"/>
            <a:ext cx="54863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3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2021-03-24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199" y="274638"/>
            <a:ext cx="82295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295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2021-03-24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1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5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Relationship Id="rId4" Type="http://schemas.openxmlformats.org/officeDocument/2006/relationships/image" Target="../media/image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hyperlink" Target="https://youtu.be/hghHqrYPALE" TargetMode="External"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jpeg"  /><Relationship Id="rId3" Type="http://schemas.openxmlformats.org/officeDocument/2006/relationships/image" Target="../media/image7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한쪽 모서리는 잘리고 다른 쪽 모서리는 둥근 사각형 2"/>
          <p:cNvSpPr/>
          <p:nvPr/>
        </p:nvSpPr>
        <p:spPr>
          <a:xfrm>
            <a:off x="0" y="-1"/>
            <a:ext cx="9144000" cy="6855791"/>
          </a:xfrm>
          <a:prstGeom prst="snipRoundRect">
            <a:avLst>
              <a:gd name="adj1" fmla="val 0"/>
              <a:gd name="adj2" fmla="val 2389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r>
              <a:rPr lang="ko-KR" altLang="en-US">
                <a:solidFill>
                  <a:schemeClr val="dk2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ko-KR" altLang="en-US" sz="2000">
                <a:solidFill>
                  <a:schemeClr val="dk2"/>
                </a:solidFill>
                <a:latin typeface="+mn-lt"/>
                <a:ea typeface="+mn-ea"/>
                <a:cs typeface="+mn-cs"/>
              </a:rPr>
              <a:t>일본어와 일본사회</a:t>
            </a:r>
            <a:r>
              <a:rPr lang="ko-KR" altLang="en-US" sz="2000">
                <a:latin typeface="+mn-lt"/>
                <a:ea typeface="+mn-ea"/>
                <a:cs typeface="+mn-cs"/>
              </a:rPr>
              <a:t> </a:t>
            </a:r>
            <a:endParaRPr lang="ko-KR" altLang="en-US" sz="2000"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7125" y="1660063"/>
            <a:ext cx="3317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400">
              <a:solidFill>
                <a:srgbClr val="2d2e2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1124" y="5338003"/>
            <a:ext cx="3383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r>
              <a:rPr lang="en-US" altLang="ko-KR" sz="2000" spc="300">
                <a:solidFill>
                  <a:schemeClr val="accent1">
                    <a:lumMod val="75000"/>
                  </a:schemeClr>
                </a:solidFill>
              </a:rPr>
              <a:t>22101601</a:t>
            </a:r>
            <a:r>
              <a:rPr lang="ko-KR" altLang="en-US" sz="2000" spc="300">
                <a:solidFill>
                  <a:schemeClr val="accent1">
                    <a:lumMod val="75000"/>
                  </a:schemeClr>
                </a:solidFill>
              </a:rPr>
              <a:t> 강예린</a:t>
            </a:r>
            <a:endParaRPr lang="ko-KR" altLang="en-US" sz="2000" spc="3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54" y="418284"/>
            <a:ext cx="4689830" cy="136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02 </a:t>
            </a:r>
            <a:r>
              <a:rPr lang="ko-KR" altLang="en-US" sz="2800">
                <a:solidFill>
                  <a:srgbClr val="2d2e2d"/>
                </a:solidFill>
              </a:rPr>
              <a:t>일본의 축제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天神祭 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/>
            </a:pPr>
            <a:r>
              <a:rPr lang="en-US" altLang="ko-KR" sz="2800">
                <a:solidFill>
                  <a:srgbClr val="2d2e2d"/>
                </a:solidFill>
              </a:rPr>
              <a:t>(</a:t>
            </a:r>
            <a:r>
              <a:rPr lang="ko-KR" altLang="en-US" sz="2800">
                <a:solidFill>
                  <a:srgbClr val="2d2e2d"/>
                </a:solidFill>
              </a:rPr>
              <a:t>텐진 마츠리</a:t>
            </a:r>
            <a:r>
              <a:rPr lang="en-US" altLang="ko-KR" sz="2800">
                <a:solidFill>
                  <a:srgbClr val="2d2e2d"/>
                </a:solidFill>
              </a:rPr>
              <a:t>)</a:t>
            </a:r>
            <a:r>
              <a:rPr lang="ko-KR" altLang="en-US" sz="2800">
                <a:solidFill>
                  <a:srgbClr val="2d2e2d"/>
                </a:solidFill>
              </a:rPr>
              <a:t>                                        </a:t>
            </a:r>
            <a:endParaRPr lang="ko-KR" altLang="en-US" sz="280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0" y="2056578"/>
            <a:ext cx="3819525" cy="651580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헤이안 시대의 정치인 </a:t>
            </a:r>
            <a:r>
              <a:rPr lang="ko-KR" altLang="en-US" sz="2000">
                <a:latin typeface="+mn-lt"/>
                <a:ea typeface="+mn-ea"/>
                <a:cs typeface="+mn-cs"/>
              </a:rPr>
              <a:t> </a:t>
            </a:r>
            <a:endParaRPr lang="ko-KR" altLang="en-US" sz="2000">
              <a:latin typeface="+mn-lt"/>
              <a:ea typeface="+mn-ea"/>
              <a:cs typeface="+mn-cs"/>
            </a:endParaRPr>
          </a:p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>
                <a:latin typeface="+mn-lt"/>
                <a:ea typeface="+mn-ea"/>
                <a:cs typeface="+mn-cs"/>
              </a:rPr>
              <a:t> </a:t>
            </a:r>
            <a:r>
              <a:rPr lang="ko-KR" altLang="en-US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>
                <a:latin typeface="+mn-lt"/>
                <a:ea typeface="+mn-ea"/>
                <a:cs typeface="+mn-cs"/>
              </a:rPr>
              <a:t> </a:t>
            </a:r>
            <a:r>
              <a:rPr lang="ko-KR" altLang="en-US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</a:t>
            </a:r>
            <a:endParaRPr lang="ko-KR" alt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모서리가 둥근 직사각형 1"/>
          <p:cNvSpPr/>
          <p:nvPr/>
        </p:nvSpPr>
        <p:spPr>
          <a:xfrm>
            <a:off x="0" y="2870435"/>
            <a:ext cx="3819525" cy="558564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역모죄로 억울하게 죽음 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19817" y="2169113"/>
            <a:ext cx="3702050" cy="4389496"/>
          </a:xfrm>
          <a:prstGeom prst="rect">
            <a:avLst/>
          </a:prstGeom>
        </p:spPr>
      </p:pic>
      <p:sp>
        <p:nvSpPr>
          <p:cNvPr id="16" name=""/>
          <p:cNvSpPr/>
          <p:nvPr/>
        </p:nvSpPr>
        <p:spPr>
          <a:xfrm>
            <a:off x="5227582" y="1247539"/>
            <a:ext cx="3663008" cy="923102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/>
              <a:t>학문의 신</a:t>
            </a:r>
            <a:endParaRPr lang="ko-KR" altLang="en-US"/>
          </a:p>
          <a:p>
            <a:pPr algn="ctr">
              <a:defRPr/>
            </a:pPr>
            <a:r>
              <a:rPr lang="ko-KR" altLang="en-US"/>
              <a:t>스가와라 미치자네</a:t>
            </a:r>
            <a:endParaRPr lang="ko-KR" altLang="en-US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                        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菅原道真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  <p:sp>
        <p:nvSpPr>
          <p:cNvPr id="18" name="모서리가 둥근 직사각형 1"/>
          <p:cNvSpPr/>
          <p:nvPr/>
        </p:nvSpPr>
        <p:spPr>
          <a:xfrm>
            <a:off x="0" y="4018022"/>
            <a:ext cx="3819525" cy="710377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949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년 오사카에 텐만구신사 건설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"/>
          <p:cNvCxnSpPr/>
          <p:nvPr/>
        </p:nvCxnSpPr>
        <p:spPr>
          <a:xfrm rot="16200000" flipH="1">
            <a:off x="1680339" y="3703403"/>
            <a:ext cx="417454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"/>
          <p:cNvCxnSpPr/>
          <p:nvPr/>
        </p:nvCxnSpPr>
        <p:spPr>
          <a:xfrm rot="16200000" flipH="1">
            <a:off x="1679869" y="4942711"/>
            <a:ext cx="417454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1"/>
          <p:cNvSpPr/>
          <p:nvPr/>
        </p:nvSpPr>
        <p:spPr>
          <a:xfrm>
            <a:off x="0" y="5247922"/>
            <a:ext cx="3819525" cy="710377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제단을 쌓고 의식을 시행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1" animBg="1"/>
      <p:bldP spid="18" grpId="2" animBg="1"/>
      <p:bldP spid="21" grpId="3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2"/>
            <a:ext cx="4689830" cy="1360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02 </a:t>
            </a:r>
            <a:r>
              <a:rPr lang="ko-KR" altLang="en-US" sz="2800">
                <a:solidFill>
                  <a:srgbClr val="2d2e2d"/>
                </a:solidFill>
              </a:rPr>
              <a:t>일본의 축제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天神祭 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(</a:t>
            </a:r>
            <a:r>
              <a:rPr lang="ko-KR" altLang="en-US" sz="2800">
                <a:solidFill>
                  <a:srgbClr val="2d2e2d"/>
                </a:solidFill>
              </a:rPr>
              <a:t>텐진 마츠리</a:t>
            </a:r>
            <a:r>
              <a:rPr lang="en-US" altLang="ko-KR" sz="2800">
                <a:solidFill>
                  <a:srgbClr val="2d2e2d"/>
                </a:solidFill>
              </a:rPr>
              <a:t>)</a:t>
            </a:r>
            <a:r>
              <a:rPr lang="ko-KR" altLang="en-US" sz="2800">
                <a:solidFill>
                  <a:srgbClr val="2d2e2d"/>
                </a:solidFill>
              </a:rPr>
              <a:t>                                         </a:t>
            </a:r>
            <a:endParaRPr lang="ko-KR" altLang="en-US" sz="280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"/>
          <p:cNvSpPr/>
          <p:nvPr/>
        </p:nvSpPr>
        <p:spPr>
          <a:xfrm>
            <a:off x="0" y="1906055"/>
            <a:ext cx="3663008" cy="717314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리쿠토교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陸度御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축제의 메인 이벤트</a:t>
            </a:r>
            <a:endParaRPr xmlns:mc="http://schemas.openxmlformats.org/markup-compatibility/2006" xmlns:hp="http://schemas.haansoft.com/office/presentation/8.0" lang="ko-KR" altLang="en-US" sz="1600" b="0" i="0" u="none" strike="noStrike" mc:Ignorable="hp" hp:hslEmbossed="0"/>
          </a:p>
        </p:txBody>
      </p:sp>
      <p:pic>
        <p:nvPicPr>
          <p:cNvPr id="2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92750" y="3795182"/>
            <a:ext cx="3651250" cy="3028950"/>
          </a:xfrm>
          <a:prstGeom prst="rect">
            <a:avLst/>
          </a:prstGeom>
        </p:spPr>
      </p:pic>
      <p:sp>
        <p:nvSpPr>
          <p:cNvPr id="24" name=""/>
          <p:cNvSpPr/>
          <p:nvPr/>
        </p:nvSpPr>
        <p:spPr>
          <a:xfrm>
            <a:off x="5480992" y="3070342"/>
            <a:ext cx="3663008" cy="717314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신령을 옮기는      </a:t>
            </a:r>
            <a:endParaRPr xmlns:mc="http://schemas.openxmlformats.org/markup-compatibility/2006" xmlns:hp="http://schemas.haansoft.com/office/presentation/8.0" lang="ko-KR" altLang="en-US" b="0" i="0" u="none" strike="noStrike" mc:Ignorable="hp" hp:hslEmbossed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御鳳輦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고호렌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en-US" altLang="ko-KR" b="0" i="0" u="none" strike="noStrike" mc:Ignorable="hp" hp:hslEmbossed="0"/>
          </a:p>
        </p:txBody>
      </p:sp>
      <p:sp>
        <p:nvSpPr>
          <p:cNvPr id="25" name="모서리가 둥근 직사각형 1"/>
          <p:cNvSpPr/>
          <p:nvPr/>
        </p:nvSpPr>
        <p:spPr>
          <a:xfrm>
            <a:off x="0" y="2870435"/>
            <a:ext cx="3819525" cy="558564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가마를 들고 행렬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모서리가 둥근 직사각형 1"/>
          <p:cNvSpPr/>
          <p:nvPr/>
        </p:nvSpPr>
        <p:spPr>
          <a:xfrm>
            <a:off x="0" y="3587280"/>
            <a:ext cx="3819525" cy="558564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약 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3,000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명의 사람들이 참여 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모서리가 둥근 직사각형 1"/>
          <p:cNvSpPr/>
          <p:nvPr/>
        </p:nvSpPr>
        <p:spPr>
          <a:xfrm>
            <a:off x="0" y="4345282"/>
            <a:ext cx="4213460" cy="781989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가미보고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단지리 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사자춤 등이 선다</a:t>
            </a:r>
            <a:r>
              <a:rPr lang="en-US" altLang="ko-KR">
                <a:solidFill>
                  <a:schemeClr val="dk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1" animBg="1"/>
      <p:bldP spid="28" grpId="2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2"/>
            <a:ext cx="4689830" cy="1360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02 </a:t>
            </a:r>
            <a:r>
              <a:rPr lang="ko-KR" altLang="en-US" sz="2800">
                <a:solidFill>
                  <a:srgbClr val="2d2e2d"/>
                </a:solidFill>
              </a:rPr>
              <a:t>일본의 축제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天神祭 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(</a:t>
            </a:r>
            <a:r>
              <a:rPr lang="ko-KR" altLang="en-US" sz="2800">
                <a:solidFill>
                  <a:srgbClr val="2d2e2d"/>
                </a:solidFill>
              </a:rPr>
              <a:t>텐진 마츠리</a:t>
            </a:r>
            <a:r>
              <a:rPr lang="en-US" altLang="ko-KR" sz="2800">
                <a:solidFill>
                  <a:srgbClr val="2d2e2d"/>
                </a:solidFill>
              </a:rPr>
              <a:t>)</a:t>
            </a:r>
            <a:r>
              <a:rPr lang="ko-KR" altLang="en-US" sz="2800">
                <a:solidFill>
                  <a:srgbClr val="2d2e2d"/>
                </a:solidFill>
              </a:rPr>
              <a:t>                                         </a:t>
            </a:r>
            <a:endParaRPr lang="ko-KR" altLang="en-US" sz="280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"/>
          <p:cNvSpPr/>
          <p:nvPr/>
        </p:nvSpPr>
        <p:spPr>
          <a:xfrm>
            <a:off x="0" y="1906055"/>
            <a:ext cx="3663008" cy="582083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후나토교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船渡御</a:t>
            </a:r>
            <a:r>
              <a:rPr xmlns:mc="http://schemas.openxmlformats.org/markup-compatibility/2006" xmlns:hp="http://schemas.haansoft.com/office/presentation/8.0" lang="EN-US" sz="1600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ko-KR" altLang="en-US" sz="1600" b="0" i="0" u="none" strike="noStrike" mc:Ignorable="hp" hp:hslEmbossed="0"/>
          </a:p>
        </p:txBody>
      </p:sp>
      <p:sp>
        <p:nvSpPr>
          <p:cNvPr id="25" name="모서리가 둥근 직사각형 1"/>
          <p:cNvSpPr/>
          <p:nvPr/>
        </p:nvSpPr>
        <p:spPr>
          <a:xfrm>
            <a:off x="0" y="2870435"/>
            <a:ext cx="4254617" cy="999536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오가와 강을 거슬러 올라가는 의식행사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텐진다리 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-&gt;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오가와 강 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74028" y="2159000"/>
            <a:ext cx="3429000" cy="2539999"/>
          </a:xfrm>
          <a:prstGeom prst="rect">
            <a:avLst/>
          </a:prstGeom>
        </p:spPr>
      </p:pic>
      <p:sp>
        <p:nvSpPr>
          <p:cNvPr id="27" name="모서리가 둥근 직사각형 1"/>
          <p:cNvSpPr/>
          <p:nvPr/>
        </p:nvSpPr>
        <p:spPr>
          <a:xfrm>
            <a:off x="0" y="4139964"/>
            <a:ext cx="4254617" cy="699675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강위에서 드리는 제사</a:t>
            </a:r>
            <a:r>
              <a:rPr lang="ko-KR" altLang="en-US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모서리가 둥근 직사각형 1"/>
          <p:cNvSpPr/>
          <p:nvPr/>
        </p:nvSpPr>
        <p:spPr>
          <a:xfrm>
            <a:off x="0" y="5145381"/>
            <a:ext cx="4254617" cy="999536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전통 예능 공연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or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텐진바야시 연주</a:t>
            </a:r>
            <a:r>
              <a:rPr lang="ko-KR" altLang="en-US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모서리가 둥근 직사각형 1"/>
          <p:cNvSpPr/>
          <p:nvPr/>
        </p:nvSpPr>
        <p:spPr>
          <a:xfrm>
            <a:off x="4572000" y="5368336"/>
            <a:ext cx="4254617" cy="699675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오사카지메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CN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大阪締め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라는 독특한 박수를 침  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1" animBg="1"/>
      <p:bldP spid="28" grpId="2" animBg="1"/>
      <p:bldP spid="29" grpId="3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2"/>
            <a:ext cx="4689830" cy="1360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02 </a:t>
            </a:r>
            <a:r>
              <a:rPr lang="ko-KR" altLang="en-US" sz="2800">
                <a:solidFill>
                  <a:srgbClr val="2d2e2d"/>
                </a:solidFill>
              </a:rPr>
              <a:t>일본의 축제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天神祭 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(</a:t>
            </a:r>
            <a:r>
              <a:rPr lang="ko-KR" altLang="en-US" sz="2800">
                <a:solidFill>
                  <a:srgbClr val="2d2e2d"/>
                </a:solidFill>
              </a:rPr>
              <a:t>텐진 마츠리</a:t>
            </a:r>
            <a:r>
              <a:rPr lang="en-US" altLang="ko-KR" sz="2800">
                <a:solidFill>
                  <a:srgbClr val="2d2e2d"/>
                </a:solidFill>
              </a:rPr>
              <a:t>)</a:t>
            </a:r>
            <a:r>
              <a:rPr lang="ko-KR" altLang="en-US" sz="2800">
                <a:solidFill>
                  <a:srgbClr val="2d2e2d"/>
                </a:solidFill>
              </a:rPr>
              <a:t>                                         </a:t>
            </a:r>
            <a:endParaRPr lang="ko-KR" altLang="en-US" sz="280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"/>
          <p:cNvSpPr/>
          <p:nvPr/>
        </p:nvSpPr>
        <p:spPr>
          <a:xfrm>
            <a:off x="0" y="1906055"/>
            <a:ext cx="3663008" cy="582083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1600" b="0" i="0" u="none" strike="noStrike" mc:Ignorable="hp" hp:hslEmbossed="0"/>
              <a:t>하나비</a:t>
            </a:r>
            <a:r>
              <a:rPr xmlns:mc="http://schemas.openxmlformats.org/markup-compatibility/2006" xmlns:hp="http://schemas.haansoft.com/office/presentation/8.0" lang="EN-US" sz="16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1600" b="0" i="0" u="none" strike="noStrike" mc:Ignorable="hp" hp:hslEmbossed="0"/>
              <a:t>花火</a:t>
            </a:r>
            <a:r>
              <a:rPr xmlns:mc="http://schemas.openxmlformats.org/markup-compatibility/2006" xmlns:hp="http://schemas.haansoft.com/office/presentation/8.0" lang="EN-US" sz="1600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ko-KR" altLang="en-US" sz="1600" b="0" i="0" u="none" strike="noStrike" mc:Ignorable="hp" hp:hslEmbossed="0"/>
          </a:p>
        </p:txBody>
      </p:sp>
      <p:sp>
        <p:nvSpPr>
          <p:cNvPr id="25" name="모서리가 둥근 직사각형 1"/>
          <p:cNvSpPr/>
          <p:nvPr/>
        </p:nvSpPr>
        <p:spPr>
          <a:xfrm>
            <a:off x="0" y="2805759"/>
            <a:ext cx="4254617" cy="911342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저녁에 강가에서 불꽃놀이를 함</a:t>
            </a:r>
            <a:r>
              <a:rPr lang="ko-KR" altLang="en-US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44583" y="2664647"/>
            <a:ext cx="3429000" cy="253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-134582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ko-KR" altLang="en-US">
                <a:latin typeface="+mn-lt"/>
                <a:ea typeface="+mn-ea"/>
                <a:cs typeface="+mn-cs"/>
              </a:rPr>
              <a:t>ㄴㄴ</a:t>
            </a: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512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03 </a:t>
            </a:r>
            <a:r>
              <a:rPr lang="ko-KR" altLang="en-US" sz="2800">
                <a:solidFill>
                  <a:srgbClr val="2d2e2d"/>
                </a:solidFill>
              </a:rPr>
              <a:t>일본의 식사 예절                            </a:t>
            </a:r>
            <a:endParaRPr lang="ko-KR" altLang="en-US" sz="280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모서리가 둥근 직사각형 1"/>
          <p:cNvSpPr/>
          <p:nvPr/>
        </p:nvSpPr>
        <p:spPr>
          <a:xfrm>
            <a:off x="0" y="1953212"/>
            <a:ext cx="3543181" cy="1475787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3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음식을 개인 접시에 덜어 먹음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54446" y="2337549"/>
            <a:ext cx="3092609" cy="2876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-105184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36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03 </a:t>
            </a:r>
            <a:r>
              <a:rPr lang="ko-KR" altLang="en-US" sz="2800">
                <a:solidFill>
                  <a:srgbClr val="2d2e2d"/>
                </a:solidFill>
              </a:rPr>
              <a:t>일본의 식사 예절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 u="sng">
                <a:solidFill>
                  <a:srgbClr val="2d2e2d"/>
                </a:solidFill>
              </a:rPr>
              <a:t>감사 인사 필수 </a:t>
            </a:r>
            <a:r>
              <a:rPr lang="ko-KR" altLang="en-US" sz="2800">
                <a:solidFill>
                  <a:srgbClr val="2d2e2d"/>
                </a:solidFill>
              </a:rPr>
              <a:t>           </a:t>
            </a:r>
            <a:endParaRPr lang="ko-KR" altLang="en-US" sz="280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모서리가 둥근 직사각형 1"/>
          <p:cNvSpPr/>
          <p:nvPr/>
        </p:nvSpPr>
        <p:spPr>
          <a:xfrm>
            <a:off x="0" y="1982139"/>
            <a:ext cx="4801306" cy="1026658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식사 전 </a:t>
            </a:r>
            <a:r>
              <a:rPr lang="ja-JP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いただきます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잘 먹겠습니다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모서리가 둥근 직사각형 1"/>
          <p:cNvSpPr/>
          <p:nvPr/>
        </p:nvSpPr>
        <p:spPr>
          <a:xfrm>
            <a:off x="0" y="3546121"/>
            <a:ext cx="4977811" cy="1026658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식사 후 </a:t>
            </a:r>
            <a:r>
              <a:rPr lang="ja-JP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ごちそうさまでした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잘 먹었습니다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)</a:t>
            </a:r>
            <a:endParaRPr lang="en-US" altLang="ko-KR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804370" y="2545409"/>
            <a:ext cx="3339629" cy="2196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1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-105184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36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03 </a:t>
            </a:r>
            <a:r>
              <a:rPr lang="ko-KR" altLang="en-US" sz="2800">
                <a:solidFill>
                  <a:srgbClr val="2d2e2d"/>
                </a:solidFill>
              </a:rPr>
              <a:t>일본의 식사 예절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 u="sng">
                <a:solidFill>
                  <a:srgbClr val="2d2e2d"/>
                </a:solidFill>
              </a:rPr>
              <a:t>면류를 먹을 때 소리를 낸다</a:t>
            </a:r>
            <a:endParaRPr lang="ko-KR" altLang="en-US" sz="2800" u="sng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모서리가 둥근 직사각형 1"/>
          <p:cNvSpPr/>
          <p:nvPr/>
        </p:nvSpPr>
        <p:spPr>
          <a:xfrm>
            <a:off x="0" y="2258482"/>
            <a:ext cx="3848806" cy="1026658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스파게티 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파스타는 소리 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X</a:t>
            </a:r>
            <a:endParaRPr lang="en-US" altLang="ko-KR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모서리가 둥근 직사각형 1"/>
          <p:cNvSpPr/>
          <p:nvPr/>
        </p:nvSpPr>
        <p:spPr>
          <a:xfrm>
            <a:off x="0" y="3528482"/>
            <a:ext cx="4078227" cy="1026658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라멘이나 소바를 먹을 때 소리 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O</a:t>
            </a:r>
            <a:endParaRPr lang="en-US" altLang="ko-KR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902606" y="2035111"/>
            <a:ext cx="2806844" cy="2470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1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-105184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36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03 </a:t>
            </a:r>
            <a:r>
              <a:rPr lang="ko-KR" altLang="en-US" sz="2800">
                <a:solidFill>
                  <a:srgbClr val="2d2e2d"/>
                </a:solidFill>
              </a:rPr>
              <a:t>일본의 식사 예절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 u="sng">
                <a:solidFill>
                  <a:srgbClr val="2d2e2d"/>
                </a:solidFill>
              </a:rPr>
              <a:t>밥그릇을 들고 먹는다</a:t>
            </a:r>
            <a:endParaRPr lang="ko-KR" altLang="en-US" sz="2800" u="sng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모서리가 둥근 직사각형 1"/>
          <p:cNvSpPr/>
          <p:nvPr/>
        </p:nvSpPr>
        <p:spPr>
          <a:xfrm>
            <a:off x="0" y="2258482"/>
            <a:ext cx="3848806" cy="1026658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밥그릇은 왼손에 듬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모서리가 둥근 직사각형 1"/>
          <p:cNvSpPr/>
          <p:nvPr/>
        </p:nvSpPr>
        <p:spPr>
          <a:xfrm>
            <a:off x="0" y="3528482"/>
            <a:ext cx="4078227" cy="1026658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오른손의 젓가락으로 먹음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45546" y="2022402"/>
            <a:ext cx="2921150" cy="2813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1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-105184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36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03 </a:t>
            </a:r>
            <a:r>
              <a:rPr lang="ko-KR" altLang="en-US" sz="2800">
                <a:solidFill>
                  <a:srgbClr val="2d2e2d"/>
                </a:solidFill>
              </a:rPr>
              <a:t>일본의 식사 예절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 u="sng">
                <a:solidFill>
                  <a:srgbClr val="2d2e2d"/>
                </a:solidFill>
              </a:rPr>
              <a:t>젓가락과 젓가락으로 공유</a:t>
            </a:r>
            <a:r>
              <a:rPr lang="en-US" altLang="ko-KR" sz="2800" u="sng">
                <a:solidFill>
                  <a:srgbClr val="2d2e2d"/>
                </a:solidFill>
              </a:rPr>
              <a:t>X</a:t>
            </a:r>
            <a:endParaRPr lang="en-US" altLang="ko-KR" sz="2800" u="sng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모서리가 둥근 직사각형 1"/>
          <p:cNvSpPr/>
          <p:nvPr/>
        </p:nvSpPr>
        <p:spPr>
          <a:xfrm>
            <a:off x="0" y="2258482"/>
            <a:ext cx="3848806" cy="1026658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반드시 개인 접시로 받는다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ko-KR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모서리가 둥근 직사각형 1"/>
          <p:cNvSpPr/>
          <p:nvPr/>
        </p:nvSpPr>
        <p:spPr>
          <a:xfrm>
            <a:off x="0" y="3528483"/>
            <a:ext cx="4078227" cy="1292948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장례문화에 쓰이는 행동과 비슷해서 불길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65800" y="1218175"/>
            <a:ext cx="3378200" cy="194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1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-105184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78"/>
            <a:ext cx="6369506" cy="1360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03 </a:t>
            </a:r>
            <a:r>
              <a:rPr lang="ko-KR" altLang="en-US" sz="2800">
                <a:solidFill>
                  <a:srgbClr val="2d2e2d"/>
                </a:solidFill>
              </a:rPr>
              <a:t>일본의 식사 예절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 u="sng">
                <a:solidFill>
                  <a:srgbClr val="2d2e2d"/>
                </a:solidFill>
              </a:rPr>
              <a:t>젓가락을 상대방을 향해 두면 </a:t>
            </a:r>
            <a:r>
              <a:rPr lang="en-US" altLang="ko-KR" sz="2800" u="sng">
                <a:solidFill>
                  <a:srgbClr val="2d2e2d"/>
                </a:solidFill>
              </a:rPr>
              <a:t>X</a:t>
            </a:r>
            <a:endParaRPr lang="en-US" altLang="ko-KR" sz="2800" u="sng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모서리가 둥근 직사각형 1"/>
          <p:cNvSpPr/>
          <p:nvPr/>
        </p:nvSpPr>
        <p:spPr>
          <a:xfrm>
            <a:off x="0" y="2258482"/>
            <a:ext cx="3848806" cy="1026658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공격하는 것 처럼 보인다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모서리가 둥근 직사각형 1"/>
          <p:cNvSpPr/>
          <p:nvPr/>
        </p:nvSpPr>
        <p:spPr>
          <a:xfrm>
            <a:off x="0" y="3528483"/>
            <a:ext cx="4959033" cy="1292948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젓가락 끝 방향을 왼쪽가로로 해서 둔다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1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한쪽 모서리는 잘리고 다른 쪽 모서리는 둥근 사각형 2"/>
          <p:cNvSpPr/>
          <p:nvPr/>
        </p:nvSpPr>
        <p:spPr>
          <a:xfrm rot="10800000">
            <a:off x="0" y="-1"/>
            <a:ext cx="9144000" cy="6855791"/>
          </a:xfrm>
          <a:prstGeom prst="snipRoundRect">
            <a:avLst>
              <a:gd name="adj1" fmla="val 0"/>
              <a:gd name="adj2" fmla="val 1041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en-US" altLang="ko-KR"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5498" y="2099251"/>
            <a:ext cx="4758502" cy="2556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r>
              <a:rPr lang="en-US" altLang="ko-KR" sz="3600">
                <a:solidFill>
                  <a:srgbClr val="2e75b6"/>
                </a:solidFill>
              </a:rPr>
              <a:t>01</a:t>
            </a:r>
            <a:r>
              <a:rPr lang="ko-KR" altLang="en-US" sz="3600">
                <a:solidFill>
                  <a:srgbClr val="2e75b6"/>
                </a:solidFill>
              </a:rPr>
              <a:t> </a:t>
            </a:r>
            <a:r>
              <a:rPr lang="ko-KR" altLang="en-US" sz="3500">
                <a:solidFill>
                  <a:schemeClr val="tx1">
                    <a:lumMod val="65000"/>
                    <a:lumOff val="35000"/>
                  </a:schemeClr>
                </a:solidFill>
              </a:rPr>
              <a:t>일본의 명절</a:t>
            </a:r>
            <a:r>
              <a:rPr lang="en-US" altLang="ko-KR" sz="360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endParaRPr lang="en-US" altLang="ko-KR" sz="3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r>
              <a:rPr lang="en-US" altLang="ko-KR" sz="3600">
                <a:solidFill>
                  <a:srgbClr val="2e75b6"/>
                </a:solidFill>
              </a:rPr>
              <a:t>02</a:t>
            </a:r>
            <a:r>
              <a:rPr lang="ko-KR" altLang="en-US" sz="3600">
                <a:solidFill>
                  <a:srgbClr val="2e75b6"/>
                </a:solidFill>
              </a:rPr>
              <a:t> 일본의 축제</a:t>
            </a:r>
            <a:endParaRPr lang="ko-KR" altLang="en-US" sz="3600">
              <a:solidFill>
                <a:srgbClr val="2e75b6"/>
              </a:solidFill>
            </a:endParaRPr>
          </a:p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r>
              <a:rPr lang="en-US" altLang="ko-KR" sz="3600">
                <a:solidFill>
                  <a:srgbClr val="2e75b6"/>
                </a:solidFill>
              </a:rPr>
              <a:t>03</a:t>
            </a:r>
            <a:r>
              <a:rPr lang="en-US" altLang="ko-KR" sz="36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일본의 식사예절</a:t>
            </a:r>
            <a:r>
              <a:rPr lang="en-US" altLang="ko-KR" sz="360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ko-KR" altLang="en-US" sz="3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750" y="331853"/>
            <a:ext cx="20574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6000">
                <a:solidFill>
                  <a:schemeClr val="accent1">
                    <a:lumMod val="50000"/>
                  </a:schemeClr>
                </a:solidFill>
              </a:rPr>
              <a:t>목</a:t>
            </a:r>
            <a:endParaRPr lang="ko-KR" altLang="en-US" sz="600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6000">
                <a:solidFill>
                  <a:schemeClr val="accent1">
                    <a:lumMod val="50000"/>
                  </a:schemeClr>
                </a:solidFill>
              </a:rPr>
              <a:t>차</a:t>
            </a:r>
            <a:endParaRPr lang="ko-KR" altLang="en-US" sz="36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" y="0"/>
            <a:ext cx="9144002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그룹 10"/>
          <p:cNvGrpSpPr/>
          <p:nvPr/>
        </p:nvGrpSpPr>
        <p:grpSpPr>
          <a:xfrm rot="0">
            <a:off x="2241843" y="2879852"/>
            <a:ext cx="4801778" cy="1966467"/>
            <a:chOff x="1971615" y="2979805"/>
            <a:chExt cx="4795900" cy="1859290"/>
          </a:xfrm>
        </p:grpSpPr>
        <p:sp>
          <p:nvSpPr>
            <p:cNvPr id="6" name="TextBox 5"/>
            <p:cNvSpPr txBox="1"/>
            <p:nvPr/>
          </p:nvSpPr>
          <p:spPr>
            <a:xfrm>
              <a:off x="1971615" y="2979805"/>
              <a:ext cx="4795900" cy="1859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ja-JP" altLang="en-US" sz="4100">
                  <a:solidFill>
                    <a:srgbClr val="2d2e2d"/>
                  </a:solidFill>
                  <a:effectLst/>
                </a:rPr>
                <a:t>ありがとうございます</a:t>
              </a:r>
              <a:endParaRPr lang="ja-JP" altLang="en-US" sz="4100">
                <a:solidFill>
                  <a:srgbClr val="2d2e2d"/>
                </a:solidFill>
                <a:effectLst/>
              </a:endParaRPr>
            </a:p>
            <a:p>
              <a:pPr lvl="0">
                <a:defRPr/>
              </a:pPr>
              <a:endParaRPr lang="ko-KR" altLang="en-US" sz="4100">
                <a:solidFill>
                  <a:srgbClr val="2d2e2d"/>
                </a:solidFill>
                <a:effectLst/>
              </a:endParaRPr>
            </a:p>
            <a:p>
              <a:pPr lvl="0">
                <a:defRPr/>
              </a:pPr>
              <a:r>
                <a:rPr lang="ko-KR" altLang="en-US" sz="4100">
                  <a:solidFill>
                    <a:srgbClr val="2d2e2d"/>
                  </a:solidFill>
                  <a:effectLst/>
                </a:rPr>
                <a:t>감사합니다 </a:t>
              </a:r>
              <a:endParaRPr lang="ko-KR" altLang="en-US" sz="4100">
                <a:solidFill>
                  <a:srgbClr val="2d2e2d"/>
                </a:solidFill>
                <a:effectLst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rot="10800000" flipV="1">
              <a:off x="2017554" y="3671358"/>
              <a:ext cx="4656763" cy="11121"/>
            </a:xfrm>
            <a:prstGeom prst="line">
              <a:avLst/>
            </a:prstGeom>
            <a:ln>
              <a:solidFill>
                <a:srgbClr val="2d2e2d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이등변 삼각형 2"/>
          <p:cNvSpPr/>
          <p:nvPr/>
        </p:nvSpPr>
        <p:spPr>
          <a:xfrm rot="5400000">
            <a:off x="2240523" y="2852682"/>
            <a:ext cx="346992" cy="352623"/>
          </a:xfrm>
          <a:prstGeom prst="triangle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36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01 </a:t>
            </a:r>
            <a:r>
              <a:rPr lang="ko-KR" altLang="en-US" sz="2800">
                <a:solidFill>
                  <a:srgbClr val="2d2e2d"/>
                </a:solidFill>
              </a:rPr>
              <a:t>일본의 명절     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</a:t>
            </a:r>
            <a:r>
              <a:rPr lang="ja-JP" altLang="en-US" sz="2800">
                <a:solidFill>
                  <a:srgbClr val="2d2e2d"/>
                </a:solidFill>
                <a:latin typeface="맑은 고딕"/>
                <a:ea typeface="맑은 고딕"/>
              </a:rPr>
              <a:t>お正月</a:t>
            </a:r>
            <a:endParaRPr lang="ja-JP" altLang="en-US" sz="2800">
              <a:solidFill>
                <a:srgbClr val="2d2e2d"/>
              </a:solidFill>
              <a:latin typeface="맑은 고딕"/>
              <a:ea typeface="맑은 고딕"/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(</a:t>
            </a:r>
            <a:r>
              <a:rPr lang="ko-KR" altLang="en-US" sz="2800">
                <a:solidFill>
                  <a:srgbClr val="2d2e2d"/>
                </a:solidFill>
              </a:rPr>
              <a:t>설날</a:t>
            </a:r>
            <a:r>
              <a:rPr lang="en-US" altLang="ko-KR" sz="2800">
                <a:solidFill>
                  <a:srgbClr val="2d2e2d"/>
                </a:solidFill>
              </a:rPr>
              <a:t>)</a:t>
            </a:r>
            <a:r>
              <a:rPr lang="ko-KR" altLang="en-US" sz="2800">
                <a:solidFill>
                  <a:srgbClr val="2d2e2d"/>
                </a:solidFill>
              </a:rPr>
              <a:t>                                 </a:t>
            </a:r>
            <a:endParaRPr lang="ko-KR" altLang="en-US" sz="280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0" name="모서리가 둥근 직사각형 1"/>
          <p:cNvSpPr/>
          <p:nvPr/>
        </p:nvSpPr>
        <p:spPr>
          <a:xfrm>
            <a:off x="0" y="1994370"/>
            <a:ext cx="4254617" cy="1355917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일본은 새해가 설날 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양력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(1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월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일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~3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일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)</a:t>
            </a:r>
            <a:endParaRPr lang="en-US" altLang="ko-KR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96464" y="444565"/>
            <a:ext cx="4047536" cy="27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36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01 </a:t>
            </a:r>
            <a:r>
              <a:rPr lang="ko-KR" altLang="en-US" sz="2800">
                <a:solidFill>
                  <a:srgbClr val="2d2e2d"/>
                </a:solidFill>
              </a:rPr>
              <a:t>일본의 명절     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</a:t>
            </a:r>
            <a:r>
              <a:rPr lang="ja-JP" altLang="en-US" sz="2800">
                <a:solidFill>
                  <a:srgbClr val="2d2e2d"/>
                </a:solidFill>
                <a:latin typeface="맑은 고딕"/>
                <a:ea typeface="맑은 고딕"/>
              </a:rPr>
              <a:t>お正月</a:t>
            </a:r>
            <a:endParaRPr lang="ja-JP" altLang="en-US" sz="2800">
              <a:solidFill>
                <a:srgbClr val="2d2e2d"/>
              </a:solidFill>
              <a:latin typeface="맑은 고딕"/>
              <a:ea typeface="맑은 고딕"/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(</a:t>
            </a:r>
            <a:r>
              <a:rPr lang="ko-KR" altLang="en-US" sz="2800">
                <a:solidFill>
                  <a:srgbClr val="2d2e2d"/>
                </a:solidFill>
              </a:rPr>
              <a:t>설날</a:t>
            </a:r>
            <a:r>
              <a:rPr lang="en-US" altLang="ko-KR" sz="2800">
                <a:solidFill>
                  <a:srgbClr val="2d2e2d"/>
                </a:solidFill>
              </a:rPr>
              <a:t>)</a:t>
            </a:r>
            <a:r>
              <a:rPr lang="ko-KR" altLang="en-US" sz="2800">
                <a:solidFill>
                  <a:srgbClr val="2d2e2d"/>
                </a:solidFill>
              </a:rPr>
              <a:t>                                 </a:t>
            </a:r>
            <a:endParaRPr lang="ko-KR" altLang="en-US" sz="280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0" name="모서리가 둥근 직사각형 1"/>
          <p:cNvSpPr/>
          <p:nvPr/>
        </p:nvSpPr>
        <p:spPr>
          <a:xfrm>
            <a:off x="3514784" y="1835620"/>
            <a:ext cx="2114431" cy="1250084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상대를 축하해줌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"/>
          <p:cNvSpPr/>
          <p:nvPr/>
        </p:nvSpPr>
        <p:spPr>
          <a:xfrm>
            <a:off x="2445926" y="3511194"/>
            <a:ext cx="4392082" cy="1058333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한국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 새해 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>
                <a:solidFill>
                  <a:srgbClr val="ff0000"/>
                </a:solidFill>
              </a:rPr>
              <a:t>복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 많이 받으세요 </a:t>
            </a:r>
            <a:endParaRPr xmlns:mc="http://schemas.openxmlformats.org/markup-compatibility/2006" xmlns:hp="http://schemas.haansoft.com/office/presentation/8.0" lang="ko-KR" altLang="en-US" sz="1600" b="0" i="0" u="none" strike="noStrike" mc:Ignorable="hp" hp:hslEmbossed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>
                <a:solidFill>
                  <a:schemeClr val="lt1"/>
                </a:solidFill>
              </a:rPr>
              <a:t>일본 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>
                <a:solidFill>
                  <a:schemeClr val="lt1"/>
                </a:solidFill>
              </a:rPr>
              <a:t>-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>
                <a:solidFill>
                  <a:schemeClr val="lt1"/>
                </a:solidFill>
              </a:rPr>
              <a:t>  새해가 밝았어요 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>
                <a:solidFill>
                  <a:srgbClr val="ff0000"/>
                </a:solidFill>
              </a:rPr>
              <a:t>축하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>
                <a:solidFill>
                  <a:schemeClr val="lt1"/>
                </a:solidFill>
              </a:rPr>
              <a:t>합니다 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>
                <a:solidFill>
                  <a:schemeClr val="lt1"/>
                </a:solidFill>
              </a:rPr>
              <a:t>(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>
                <a:solidFill>
                  <a:schemeClr val="lt1"/>
                </a:solidFill>
              </a:rPr>
              <a:t>직역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>
                <a:solidFill>
                  <a:schemeClr val="lt1"/>
                </a:solidFill>
              </a:rPr>
              <a:t>)</a:t>
            </a:r>
            <a:endParaRPr xmlns:mc="http://schemas.openxmlformats.org/markup-compatibility/2006" xmlns:hp="http://schemas.haansoft.com/office/presentation/8.0" lang="en-US" altLang="ko-KR" sz="1600" b="0" i="0" u="none" strike="noStrike" mc:Ignorable="hp" hp:hslEmbossed="0">
              <a:solidFill>
                <a:schemeClr val="lt1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>
                <a:solidFill>
                  <a:schemeClr val="dk1"/>
                </a:solidFill>
              </a:rPr>
              <a:t>明けましておめでとうございます</a:t>
            </a:r>
            <a:endParaRPr xmlns:mc="http://schemas.openxmlformats.org/markup-compatibility/2006" xmlns:hp="http://schemas.haansoft.com/office/presentation/8.0" lang="ko-KR" altLang="en-US" sz="1600" b="0" i="0" u="none" strike="noStrike" mc:Ignorable="hp" hp:hslEmbossed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36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01 </a:t>
            </a:r>
            <a:r>
              <a:rPr lang="ko-KR" altLang="en-US" sz="2800">
                <a:solidFill>
                  <a:srgbClr val="2d2e2d"/>
                </a:solidFill>
              </a:rPr>
              <a:t>일본의 명절     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</a:t>
            </a:r>
            <a:r>
              <a:rPr lang="ja-JP" altLang="en-US" sz="2800">
                <a:solidFill>
                  <a:srgbClr val="2d2e2d"/>
                </a:solidFill>
                <a:latin typeface="맑은 고딕"/>
                <a:ea typeface="맑은 고딕"/>
              </a:rPr>
              <a:t>お正月</a:t>
            </a:r>
            <a:endParaRPr lang="ja-JP" altLang="en-US" sz="2800">
              <a:solidFill>
                <a:srgbClr val="2d2e2d"/>
              </a:solidFill>
              <a:latin typeface="맑은 고딕"/>
              <a:ea typeface="맑은 고딕"/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(</a:t>
            </a:r>
            <a:r>
              <a:rPr lang="ko-KR" altLang="en-US" sz="2800">
                <a:solidFill>
                  <a:srgbClr val="2d2e2d"/>
                </a:solidFill>
              </a:rPr>
              <a:t>설날</a:t>
            </a:r>
            <a:r>
              <a:rPr lang="en-US" altLang="ko-KR" sz="2800">
                <a:solidFill>
                  <a:srgbClr val="2d2e2d"/>
                </a:solidFill>
              </a:rPr>
              <a:t>)</a:t>
            </a:r>
            <a:r>
              <a:rPr lang="ko-KR" altLang="en-US" sz="2800">
                <a:solidFill>
                  <a:srgbClr val="2d2e2d"/>
                </a:solidFill>
              </a:rPr>
              <a:t>                                 </a:t>
            </a:r>
            <a:endParaRPr lang="ko-KR" altLang="en-US" sz="280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0" name="모서리가 둥근 직사각형 1"/>
          <p:cNvSpPr/>
          <p:nvPr/>
        </p:nvSpPr>
        <p:spPr>
          <a:xfrm>
            <a:off x="0" y="2178915"/>
            <a:ext cx="3954756" cy="1250084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세벳돈을 </a:t>
            </a:r>
            <a:r>
              <a:rPr lang="ko-KR" altLang="en-US" sz="20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전용 봉투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에 꼭 넣어줌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                 </a:t>
            </a:r>
            <a:r>
              <a:rPr lang="ko-KR" altLang="en-US" sz="2000" u="sng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ポチ袋</a:t>
            </a:r>
            <a:endParaRPr lang="ko-KR" altLang="en-US" sz="2000" u="sng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 b="1" u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               </a:t>
            </a:r>
            <a:r>
              <a:rPr lang="ko-KR" altLang="en-US" sz="2000" u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포치부쿠로</a:t>
            </a:r>
            <a:r>
              <a:rPr lang="ko-KR" altLang="en-US" sz="2000" u="sng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ko-KR" altLang="en-US" sz="2000" u="sng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29000" y="4025900"/>
            <a:ext cx="5715000" cy="283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79"/>
            <a:ext cx="4689830" cy="1788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01 </a:t>
            </a:r>
            <a:r>
              <a:rPr lang="ko-KR" altLang="en-US" sz="2800">
                <a:solidFill>
                  <a:srgbClr val="2d2e2d"/>
                </a:solidFill>
              </a:rPr>
              <a:t>일본의 명절     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</a:t>
            </a:r>
            <a:r>
              <a:rPr lang="ja-JP" altLang="en-US" sz="2800">
                <a:solidFill>
                  <a:srgbClr val="2d2e2d"/>
                </a:solidFill>
                <a:latin typeface="맑은 고딕"/>
                <a:ea typeface="맑은 고딕"/>
              </a:rPr>
              <a:t>お正月</a:t>
            </a:r>
            <a:endParaRPr lang="ja-JP" altLang="en-US" sz="2800">
              <a:solidFill>
                <a:srgbClr val="2d2e2d"/>
              </a:solidFill>
              <a:latin typeface="맑은 고딕"/>
              <a:ea typeface="맑은 고딕"/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(</a:t>
            </a:r>
            <a:r>
              <a:rPr lang="ko-KR" altLang="en-US" sz="2800">
                <a:solidFill>
                  <a:srgbClr val="2d2e2d"/>
                </a:solidFill>
              </a:rPr>
              <a:t>설날</a:t>
            </a:r>
            <a:r>
              <a:rPr lang="en-US" altLang="ko-KR" sz="2800">
                <a:solidFill>
                  <a:srgbClr val="2d2e2d"/>
                </a:solidFill>
              </a:rPr>
              <a:t>)</a:t>
            </a:r>
            <a:r>
              <a:rPr lang="ko-KR" altLang="en-US" sz="2800">
                <a:solidFill>
                  <a:srgbClr val="2d2e2d"/>
                </a:solidFill>
              </a:rPr>
              <a:t>  </a:t>
            </a:r>
            <a:endParaRPr lang="ko-KR" altLang="en-US" sz="2800">
              <a:solidFill>
                <a:srgbClr val="2d2e2d"/>
              </a:solidFill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>
                <a:latin typeface="+mn-lt"/>
                <a:ea typeface="+mn-ea"/>
                <a:cs typeface="+mn-cs"/>
              </a:defRPr>
            </a:pPr>
            <a:r>
              <a:rPr lang="ko-KR" altLang="en-US" sz="2600">
                <a:solidFill>
                  <a:srgbClr val="2d2e2d"/>
                </a:solidFill>
              </a:rPr>
              <a:t>전통놀이 </a:t>
            </a:r>
            <a:r>
              <a:rPr lang="ko-KR" altLang="en-US" sz="2800">
                <a:solidFill>
                  <a:srgbClr val="2d2e2d"/>
                </a:solidFill>
              </a:rPr>
              <a:t>                               </a:t>
            </a:r>
            <a:endParaRPr lang="ko-KR" altLang="en-US" sz="280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0" name="모서리가 둥근 직사각형 1"/>
          <p:cNvSpPr/>
          <p:nvPr/>
        </p:nvSpPr>
        <p:spPr>
          <a:xfrm>
            <a:off x="729073" y="5101198"/>
            <a:ext cx="1538228" cy="1014900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켄다마</a:t>
            </a:r>
            <a:endParaRPr lang="ko-KR" altLang="en-US" sz="200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>
                <a:latin typeface="+mn-lt"/>
                <a:ea typeface="+mn-ea"/>
                <a:cs typeface="+mn-cs"/>
              </a:defRPr>
            </a:pPr>
            <a:r>
              <a:rPr lang="ja-JP" altLang="en-US" sz="2000">
                <a:solidFill>
                  <a:schemeClr val="dk1"/>
                </a:solidFill>
                <a:effectLst/>
                <a:latin typeface="맑은 고딕"/>
                <a:ea typeface="맑은 고딕"/>
              </a:rPr>
              <a:t>けん玉</a:t>
            </a:r>
            <a:endParaRPr lang="ja-JP" altLang="en-US" sz="2000">
              <a:solidFill>
                <a:schemeClr val="dk1"/>
              </a:solidFill>
              <a:effectLst/>
              <a:latin typeface="맑은 고딕"/>
              <a:ea typeface="맑은 고딕"/>
            </a:endParaRPr>
          </a:p>
        </p:txBody>
      </p:sp>
      <p:pic>
        <p:nvPicPr>
          <p:cNvPr id="3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87420" y="2329508"/>
            <a:ext cx="2007305" cy="2628194"/>
          </a:xfrm>
          <a:prstGeom prst="rect">
            <a:avLst/>
          </a:prstGeom>
        </p:spPr>
      </p:pic>
      <p:sp>
        <p:nvSpPr>
          <p:cNvPr id="36" name="모서리가 둥근 직사각형 1"/>
          <p:cNvSpPr/>
          <p:nvPr/>
        </p:nvSpPr>
        <p:spPr>
          <a:xfrm>
            <a:off x="4056827" y="5212333"/>
            <a:ext cx="1538228" cy="1014900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effectLst/>
                <a:latin typeface="맑은 고딕"/>
                <a:ea typeface="맑은 고딕"/>
              </a:rPr>
              <a:t>하네츠키</a:t>
            </a:r>
            <a:endParaRPr lang="ko-KR" altLang="en-US" sz="2000">
              <a:solidFill>
                <a:schemeClr val="dk1"/>
              </a:solidFill>
              <a:effectLst/>
              <a:latin typeface="맑은 고딕"/>
              <a:ea typeface="맑은 고딕"/>
            </a:endParaRPr>
          </a:p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zh-CN" altLang="en-US" sz="2000">
                <a:solidFill>
                  <a:schemeClr val="dk1"/>
                </a:solidFill>
                <a:effectLst/>
                <a:latin typeface="맑은 고딕"/>
                <a:ea typeface="맑은 고딕"/>
              </a:rPr>
              <a:t>羽根突き</a:t>
            </a:r>
            <a:endParaRPr lang="zh-CN" altLang="en-US" sz="2000">
              <a:solidFill>
                <a:schemeClr val="dk1"/>
              </a:solidFill>
              <a:effectLst/>
              <a:latin typeface="맑은 고딕"/>
              <a:ea typeface="맑은 고딕"/>
            </a:endParaRPr>
          </a:p>
        </p:txBody>
      </p:sp>
      <p:pic>
        <p:nvPicPr>
          <p:cNvPr id="3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58843" y="2532003"/>
            <a:ext cx="2990850" cy="2311399"/>
          </a:xfrm>
          <a:prstGeom prst="rect">
            <a:avLst/>
          </a:prstGeom>
        </p:spPr>
      </p:pic>
      <p:pic>
        <p:nvPicPr>
          <p:cNvPr id="3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799322" y="2300111"/>
            <a:ext cx="2012950" cy="2539999"/>
          </a:xfrm>
          <a:prstGeom prst="rect">
            <a:avLst/>
          </a:prstGeom>
        </p:spPr>
      </p:pic>
      <p:sp>
        <p:nvSpPr>
          <p:cNvPr id="40" name="모서리가 둥근 직사각형 1"/>
          <p:cNvSpPr/>
          <p:nvPr/>
        </p:nvSpPr>
        <p:spPr>
          <a:xfrm>
            <a:off x="7031450" y="5182465"/>
            <a:ext cx="1538228" cy="1014900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effectLst/>
                <a:latin typeface="맑은 고딕"/>
                <a:ea typeface="맑은 고딕"/>
              </a:rPr>
              <a:t>후쿠와라이</a:t>
            </a:r>
            <a:endParaRPr lang="ko-KR" altLang="en-US" sz="2000">
              <a:solidFill>
                <a:schemeClr val="dk1"/>
              </a:solidFill>
              <a:effectLst/>
              <a:latin typeface="맑은 고딕"/>
              <a:ea typeface="맑은 고딕"/>
            </a:endParaRPr>
          </a:p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zh-CN" altLang="en-US" sz="2000">
                <a:solidFill>
                  <a:schemeClr val="dk1"/>
                </a:solidFill>
                <a:effectLst/>
                <a:latin typeface="맑은 고딕"/>
                <a:ea typeface="맑은 고딕"/>
              </a:rPr>
              <a:t>福笑い</a:t>
            </a:r>
            <a:endParaRPr lang="zh-CN" altLang="en-US" sz="2000">
              <a:solidFill>
                <a:schemeClr val="dk1"/>
              </a:solidFill>
              <a:effectLst/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1" animBg="1"/>
      <p:bldP spid="40" grpId="2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36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01 </a:t>
            </a:r>
            <a:r>
              <a:rPr lang="ko-KR" altLang="en-US" sz="2800">
                <a:solidFill>
                  <a:srgbClr val="2d2e2d"/>
                </a:solidFill>
              </a:rPr>
              <a:t>일본의 명절     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</a:t>
            </a:r>
            <a:r>
              <a:rPr lang="ja-JP" altLang="en-US" sz="2800">
                <a:solidFill>
                  <a:srgbClr val="2d2e2d"/>
                </a:solidFill>
                <a:latin typeface="맑은 고딕"/>
                <a:ea typeface="맑은 고딕"/>
              </a:rPr>
              <a:t>お正月</a:t>
            </a:r>
            <a:endParaRPr lang="ja-JP" altLang="en-US" sz="2800">
              <a:solidFill>
                <a:srgbClr val="2d2e2d"/>
              </a:solidFill>
              <a:latin typeface="맑은 고딕"/>
              <a:ea typeface="맑은 고딕"/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(</a:t>
            </a:r>
            <a:r>
              <a:rPr lang="ko-KR" altLang="en-US" sz="2800">
                <a:solidFill>
                  <a:srgbClr val="2d2e2d"/>
                </a:solidFill>
              </a:rPr>
              <a:t>설날</a:t>
            </a:r>
            <a:r>
              <a:rPr lang="en-US" altLang="ko-KR" sz="2800">
                <a:solidFill>
                  <a:srgbClr val="2d2e2d"/>
                </a:solidFill>
              </a:rPr>
              <a:t>)</a:t>
            </a:r>
            <a:r>
              <a:rPr lang="ko-KR" altLang="en-US" sz="2800">
                <a:solidFill>
                  <a:srgbClr val="2d2e2d"/>
                </a:solidFill>
              </a:rPr>
              <a:t>                                 </a:t>
            </a:r>
            <a:endParaRPr lang="ko-KR" altLang="en-US" sz="280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3" name=""/>
          <p:cNvSpPr txBox="1"/>
          <p:nvPr/>
        </p:nvSpPr>
        <p:spPr>
          <a:xfrm>
            <a:off x="150910" y="2740062"/>
            <a:ext cx="2905125" cy="118233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일본의 새해 동요</a:t>
            </a:r>
            <a:endParaRPr lang="en-US" altLang="en-US"/>
          </a:p>
          <a:p>
            <a:pPr>
              <a:defRPr/>
            </a:pPr>
            <a:r>
              <a:rPr lang="en-US" altLang="ko-KR">
                <a:hlinkClick r:id="rId2"/>
              </a:rPr>
              <a:t>https://youtu.be/hghHqrYPALE</a:t>
            </a:r>
            <a:endParaRPr lang="en-US" altLang="ko-KR"/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-105184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36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01 </a:t>
            </a:r>
            <a:r>
              <a:rPr lang="ko-KR" altLang="en-US" sz="2800">
                <a:solidFill>
                  <a:srgbClr val="2d2e2d"/>
                </a:solidFill>
              </a:rPr>
              <a:t>일본의 명절     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</a:t>
            </a:r>
            <a:r>
              <a:rPr lang="ja-JP" altLang="en-US" sz="2800">
                <a:solidFill>
                  <a:srgbClr val="2d2e2d"/>
                </a:solidFill>
                <a:latin typeface="맑은 고딕"/>
                <a:ea typeface="맑은 고딕"/>
              </a:rPr>
              <a:t>お正月</a:t>
            </a:r>
            <a:endParaRPr lang="ja-JP" altLang="en-US" sz="2800">
              <a:solidFill>
                <a:srgbClr val="2d2e2d"/>
              </a:solidFill>
              <a:latin typeface="맑은 고딕"/>
              <a:ea typeface="맑은 고딕"/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                    </a:t>
            </a:r>
            <a:r>
              <a:rPr lang="ko-KR" altLang="en-US" sz="2200">
                <a:solidFill>
                  <a:srgbClr val="2d2e2d"/>
                </a:solidFill>
              </a:rPr>
              <a:t>동요 가사</a:t>
            </a:r>
            <a:r>
              <a:rPr lang="ko-KR" altLang="en-US" sz="2800">
                <a:solidFill>
                  <a:srgbClr val="2d2e2d"/>
                </a:solidFill>
              </a:rPr>
              <a:t>                        </a:t>
            </a:r>
            <a:endParaRPr lang="ko-KR" altLang="en-US" sz="280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pic>
        <p:nvPicPr>
          <p:cNvPr id="3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34646" y="1827612"/>
            <a:ext cx="4084140" cy="4327778"/>
          </a:xfrm>
          <a:prstGeom prst="rect">
            <a:avLst/>
          </a:prstGeom>
        </p:spPr>
      </p:pic>
      <p:pic>
        <p:nvPicPr>
          <p:cNvPr id="3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830650"/>
            <a:ext cx="4178144" cy="433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3"/>
            <a:ext cx="8787931" cy="1360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02 </a:t>
            </a:r>
            <a:r>
              <a:rPr lang="ko-KR" altLang="en-US" sz="2800">
                <a:solidFill>
                  <a:srgbClr val="2d2e2d"/>
                </a:solidFill>
              </a:rPr>
              <a:t>일본의 축제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天神祭 </a:t>
            </a: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800">
                <a:solidFill>
                  <a:srgbClr val="2d2e2d"/>
                </a:solidFill>
              </a:rPr>
              <a:t>(</a:t>
            </a:r>
            <a:r>
              <a:rPr lang="ko-KR" altLang="en-US" sz="2800">
                <a:solidFill>
                  <a:srgbClr val="2d2e2d"/>
                </a:solidFill>
              </a:rPr>
              <a:t>텐진 마츠리</a:t>
            </a:r>
            <a:r>
              <a:rPr lang="en-US" altLang="ko-KR" sz="2800">
                <a:solidFill>
                  <a:srgbClr val="2d2e2d"/>
                </a:solidFill>
              </a:rPr>
              <a:t>)</a:t>
            </a:r>
            <a:endParaRPr lang="en-US" altLang="ko-KR" sz="280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492536" y="2056578"/>
            <a:ext cx="3819525" cy="780932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오사카 텐만구신사에서 개최</a:t>
            </a:r>
            <a:r>
              <a:rPr lang="ko-KR" altLang="en-US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모서리가 둥근 직사각형 1"/>
          <p:cNvSpPr/>
          <p:nvPr/>
        </p:nvSpPr>
        <p:spPr>
          <a:xfrm>
            <a:off x="485657" y="3489676"/>
            <a:ext cx="3819525" cy="645700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일본의 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대 축제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모서리가 둥근 직사각형 1"/>
          <p:cNvSpPr/>
          <p:nvPr/>
        </p:nvSpPr>
        <p:spPr>
          <a:xfrm>
            <a:off x="479307" y="4500502"/>
            <a:ext cx="3819525" cy="875006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매년 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6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월 말부터 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월</a:t>
            </a:r>
            <a:r>
              <a:rPr lang="en-US" altLang="ko-KR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25</a:t>
            </a:r>
            <a:r>
              <a:rPr lang="ko-KR" altLang="en-US" sz="20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일까지 개     최</a:t>
            </a:r>
            <a:endParaRPr lang="ko-KR" altLang="en-US" sz="20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1" animBg="1"/>
      <p:bldP spid="15" grpId="2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317</ep:Words>
  <ep:PresentationFormat>화면 슬라이드 쇼(4:3)</ep:PresentationFormat>
  <ep:Paragraphs>124</ep:Paragraphs>
  <ep:Slides>20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2015-04-02T01:31:59.000</dcterms:created>
  <dc:creator>dahampc03</dc:creator>
  <cp:lastModifiedBy>rinly</cp:lastModifiedBy>
  <dcterms:modified xsi:type="dcterms:W3CDTF">2021-03-30T10:37:44.335</dcterms:modified>
  <cp:revision>342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