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8" r:id="rId7"/>
    <p:sldId id="267" r:id="rId8"/>
    <p:sldId id="259" r:id="rId9"/>
    <p:sldId id="270" r:id="rId10"/>
    <p:sldId id="271" r:id="rId11"/>
    <p:sldId id="273" r:id="rId12"/>
    <p:sldId id="272" r:id="rId13"/>
    <p:sldId id="274" r:id="rId14"/>
    <p:sldId id="275" r:id="rId15"/>
    <p:sldId id="278" r:id="rId16"/>
    <p:sldId id="280" r:id="rId17"/>
    <p:sldId id="279" r:id="rId18"/>
    <p:sldId id="281" r:id="rId19"/>
    <p:sldId id="282" r:id="rId20"/>
    <p:sldId id="283" r:id="rId21"/>
    <p:sldId id="262" r:id="rId22"/>
  </p:sldIdLst>
  <p:sldSz cx="12192000" cy="6858000"/>
  <p:notesSz cx="6858000" cy="9144000"/>
  <p:embeddedFontLst>
    <p:embeddedFont>
      <p:font typeface="Abadi" panose="020B0604020104020204" pitchFamily="34" charset="0"/>
      <p:regular r:id="rId23"/>
    </p:embeddedFont>
    <p:embeddedFont>
      <p:font typeface="Adobe 명조 Std M" panose="02020600000000000000" pitchFamily="18" charset="-127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나눔고딕" panose="020D0604000000000000" pitchFamily="50" charset="-127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권해준" initials="권" lastIdx="2" clrIdx="0">
    <p:extLst>
      <p:ext uri="{19B8F6BF-5375-455C-9EA6-DF929625EA0E}">
        <p15:presenceInfo xmlns:p15="http://schemas.microsoft.com/office/powerpoint/2012/main" userId="S::gowns26@daegu.ac.kr::11e1774c-65e6-4e94-ab2b-02d34c212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4C4C8D-5E69-4E3B-9113-6CCCF865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AD2A63-DB26-4E21-A28E-486496EF2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F2516B-CACF-4B16-8DE0-EF447989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CF7289-8825-45AB-AB03-DEBE7783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C13490-E9C5-46F1-9316-FD2D3E45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5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09A20-9934-42AD-BD8B-6C219EB4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0AB2CD-1CBC-4B7B-835F-D7EC3D84C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50B5D7-B382-43E5-A750-46DFB0F1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89757E-E44A-4C7F-BFDD-2925ECF9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34BC8C-2F2E-4F37-8E54-476B8622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4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A6C105-AB24-4FE2-ADBB-D3A0B5611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62700E-8EBB-4872-A2AF-2D460EBDD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E8D5E-9F7C-417F-83E0-31F3EA88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DB5587-AAC5-4CCF-8A7A-196E85B8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BDC317-A57D-4627-85A2-5D676C76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9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A4478A-95A5-44C0-9065-4A455527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BCCCAB-EDCB-4DEB-8829-65D9D366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11A8F7-361C-4141-9B2E-FC592F15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46F61F-BADB-4AC2-8B69-437A3B17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0BD9C5-B34E-4AAB-8377-AF8DFB11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08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20DAF6-D7E6-4D33-B850-54F99D20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4B3E0-73A4-4A72-BA7A-63DEFF29A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59446C-9096-480E-AB5F-B96C77FF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623449-00CF-4EFE-8DCE-37CA27A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C9618E-8D1C-42CF-A630-00AF7699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99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37B99E-884D-475E-B612-E0506AE1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A59753-2F58-4F95-964D-797A92380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F57A64-1427-4BFC-BFB0-C15D5F69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F5A9D4-9FB9-4B13-A7E9-CF947D24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248376-A751-44FC-9DF4-1071044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F4295E-4655-4EA8-8395-FEB42761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0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339BF5-FDEA-4F3B-BD8D-3ACD536B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68631A-0721-4C53-8306-6649F7943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94FC7E-4BF1-4157-933A-AC7864790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851BD7-8624-4B07-A746-164951CC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3C870E3-4F26-4A86-93E5-B0B53A8B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6A0566-382B-4256-8073-BA71C306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A8F21B-DAF2-4455-B077-061F299C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D1B069-427B-4549-8046-6E907EA0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2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824B5-BF38-49E7-B4FF-F614759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2D06F4-ED54-4D62-A213-DC7BE2D6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A152F9-C161-47C4-B2C6-F45666EB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32A262-DB12-4D55-9651-26E0056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09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220AA4-0515-47B5-8077-040C9C13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AC7298-5E99-4554-A889-022EB51E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114EAB-A7BC-42C0-9739-D44863A5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1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45DA9-2CB4-496A-9C7C-E08DCF8B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30DB97-54C0-468E-805F-B4AB2C1F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48D323-88DB-4800-9486-11F22866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96FF92-27E8-46E9-9DC2-23FD53E5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28E2E8-C57B-4E85-A7D5-653B9119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53D3EA-58F0-4E84-AFFA-F3D993BF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2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A7B7DD-1A64-41A8-9025-8BC029D6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54B8945-21AB-4BE7-BBAE-66923121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17F580-B158-47C1-992D-3DF0D009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6E3F2C-31F0-46B5-A453-0A5D9857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0FF5DD-34B8-44CD-88BD-FE01351A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EC2BD0-03BB-4721-988B-B156B75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1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796DA4-1717-4E96-9362-C688A577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6BE35E-AF86-4E40-9259-E56A78E0E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99C7FE-85A4-4306-9DA9-E77512674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74D0-C08C-4FA0-B1AC-58A8B9A14615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1C45BA-E608-4D32-9D6B-72C445ECF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1BE4C1-E047-4523-A66F-F5BB51073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28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w2tP9z08Uk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2000%EB%85%84%EB%8C%8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mu.wiki/w/%EB%8C%80%ED%95%9C%EB%AF%BC%EA%B5%AD" TargetMode="External"/><Relationship Id="rId5" Type="http://schemas.openxmlformats.org/officeDocument/2006/relationships/hyperlink" Target="https://namu.wiki/w/%EC%9D%BC%EB%B3%B8" TargetMode="External"/><Relationship Id="rId4" Type="http://schemas.openxmlformats.org/officeDocument/2006/relationships/hyperlink" Target="https://namu.wiki/w/2010%EB%85%84%EB%8C%8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94%94%ED%94%8C%EB%A0%88%EC%9D%B4%EC%85%98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BD%94%EB%A1%9C%EB%82%98-1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hyperlink" Target="https://namu.wiki/w/2020%20%EB%8F%84%EC%BF%84%20%EC%98%AC%EB%A6%BC%ED%94%BD%20%EC%97%B0%EA%B8%B0%20%EC%82%AC%EA%B1%B4" TargetMode="External"/><Relationship Id="rId4" Type="http://schemas.openxmlformats.org/officeDocument/2006/relationships/hyperlink" Target="https://namu.wiki/w/2020%20%EB%8F%84%EC%BF%84%20%EC%98%AC%EB%A6%BC%ED%94%B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4%EC%9B%94%2028%EC%9D%BC" TargetMode="External"/><Relationship Id="rId3" Type="http://schemas.openxmlformats.org/officeDocument/2006/relationships/hyperlink" Target="https://namu.wiki/w/%EC%9D%BC%EB%B3%B8%20%EC%A0%9C%EA%B5%AD" TargetMode="External"/><Relationship Id="rId7" Type="http://schemas.openxmlformats.org/officeDocument/2006/relationships/hyperlink" Target="https://namu.wiki/w/1952%EB%85%8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mu.wiki/w/%EC%83%8C%ED%94%84%EB%9E%80%EC%8B%9C%EC%8A%A4%EC%BD%94%20%EA%B0%95%ED%99%94%EC%A1%B0%EC%95%BD" TargetMode="External"/><Relationship Id="rId11" Type="http://schemas.openxmlformats.org/officeDocument/2006/relationships/hyperlink" Target="https://namu.wiki/w/%EC%82%AC%EB%A0%B9%EB%B6%80" TargetMode="External"/><Relationship Id="rId5" Type="http://schemas.openxmlformats.org/officeDocument/2006/relationships/hyperlink" Target="https://namu.wiki/w/9%EC%9B%94%202%EC%9D%BC" TargetMode="External"/><Relationship Id="rId10" Type="http://schemas.openxmlformats.org/officeDocument/2006/relationships/hyperlink" Target="https://namu.wiki/w/%EC%97%B0%ED%95%A9%EA%B5%B0" TargetMode="External"/><Relationship Id="rId4" Type="http://schemas.openxmlformats.org/officeDocument/2006/relationships/hyperlink" Target="https://namu.wiki/w/1945%EB%85%84" TargetMode="External"/><Relationship Id="rId9" Type="http://schemas.openxmlformats.org/officeDocument/2006/relationships/hyperlink" Target="https://namu.wiki/w/%EC%9D%BC%EB%B3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AF%B8%EA%B5%B0" TargetMode="External"/><Relationship Id="rId2" Type="http://schemas.openxmlformats.org/officeDocument/2006/relationships/hyperlink" Target="https://namu.wiki/w/6.25%20%EC%A0%84%EC%9F%8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947105-6879-445D-B76B-D5EFC8256F29}"/>
              </a:ext>
            </a:extLst>
          </p:cNvPr>
          <p:cNvSpPr txBox="1"/>
          <p:nvPr/>
        </p:nvSpPr>
        <p:spPr>
          <a:xfrm>
            <a:off x="2570640" y="2413337"/>
            <a:ext cx="6519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전후 일본의 경제</a:t>
            </a:r>
            <a:endParaRPr lang="en-US" altLang="ko-KR" sz="6000" b="1" dirty="0">
              <a:ln>
                <a:solidFill>
                  <a:schemeClr val="tx1">
                    <a:alpha val="30000"/>
                  </a:schemeClr>
                </a:solidFill>
              </a:ln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316FB-EDEF-4544-BEAA-916AA4BA21A0}"/>
              </a:ext>
            </a:extLst>
          </p:cNvPr>
          <p:cNvSpPr txBox="1"/>
          <p:nvPr/>
        </p:nvSpPr>
        <p:spPr>
          <a:xfrm>
            <a:off x="4831699" y="5293233"/>
            <a:ext cx="2963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2*8*1*73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권</a:t>
            </a:r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*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521EC-3235-494C-93F6-585BC9C3B43E}"/>
              </a:ext>
            </a:extLst>
          </p:cNvPr>
          <p:cNvSpPr txBox="1"/>
          <p:nvPr/>
        </p:nvSpPr>
        <p:spPr>
          <a:xfrm>
            <a:off x="4774062" y="1708227"/>
            <a:ext cx="3770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일본정치와 경제 </a:t>
            </a:r>
            <a:endParaRPr lang="en-US" altLang="ko-KR" sz="2000" dirty="0">
              <a:ln>
                <a:solidFill>
                  <a:schemeClr val="tx1">
                    <a:alpha val="1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D2D99A6-C3A5-455C-8184-43DACE6D4904}"/>
              </a:ext>
            </a:extLst>
          </p:cNvPr>
          <p:cNvGrpSpPr/>
          <p:nvPr/>
        </p:nvGrpSpPr>
        <p:grpSpPr>
          <a:xfrm>
            <a:off x="2570639" y="2013227"/>
            <a:ext cx="6519415" cy="368547"/>
            <a:chOff x="4337108" y="1769323"/>
            <a:chExt cx="3275272" cy="88579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F3920279-48F9-42E9-8322-AE444CC499BF}"/>
                </a:ext>
              </a:extLst>
            </p:cNvPr>
            <p:cNvCxnSpPr>
              <a:cxnSpLocks/>
            </p:cNvCxnSpPr>
            <p:nvPr/>
          </p:nvCxnSpPr>
          <p:spPr>
            <a:xfrm>
              <a:off x="4337108" y="1817467"/>
              <a:ext cx="3275272" cy="0"/>
            </a:xfrm>
            <a:prstGeom prst="line">
              <a:avLst/>
            </a:prstGeom>
            <a:solidFill>
              <a:schemeClr val="accent1">
                <a:lumMod val="50000"/>
                <a:alpha val="7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4FF5575-BD81-49D6-BF4F-81749C4C22BA}"/>
                </a:ext>
              </a:extLst>
            </p:cNvPr>
            <p:cNvSpPr/>
            <p:nvPr/>
          </p:nvSpPr>
          <p:spPr>
            <a:xfrm>
              <a:off x="4342384" y="1769323"/>
              <a:ext cx="63371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36B305E-0F6B-4B99-882A-37313EC9E4AE}"/>
                </a:ext>
              </a:extLst>
            </p:cNvPr>
            <p:cNvSpPr/>
            <p:nvPr/>
          </p:nvSpPr>
          <p:spPr>
            <a:xfrm>
              <a:off x="6978669" y="1812183"/>
              <a:ext cx="63371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8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A6488A4-F5AC-414E-AF19-EFAB0EC2B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56945"/>
              </p:ext>
            </p:extLst>
          </p:nvPr>
        </p:nvGraphicFramePr>
        <p:xfrm>
          <a:off x="538655" y="4783083"/>
          <a:ext cx="4124493" cy="358140"/>
        </p:xfrm>
        <a:graphic>
          <a:graphicData uri="http://schemas.openxmlformats.org/drawingml/2006/table">
            <a:tbl>
              <a:tblPr/>
              <a:tblGrid>
                <a:gridCol w="4124493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플라자 합의 이후 폭락한 일본의 수출</a:t>
                      </a:r>
                      <a:endParaRPr lang="en-US" altLang="ko-KR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pSp>
        <p:nvGrpSpPr>
          <p:cNvPr id="17" name="그룹 16">
            <a:extLst>
              <a:ext uri="{FF2B5EF4-FFF2-40B4-BE49-F238E27FC236}">
                <a16:creationId xmlns:a16="http://schemas.microsoft.com/office/drawing/2014/main" id="{EE67B547-57D3-4FCB-B900-76E53BD5381B}"/>
              </a:ext>
            </a:extLst>
          </p:cNvPr>
          <p:cNvGrpSpPr/>
          <p:nvPr/>
        </p:nvGrpSpPr>
        <p:grpSpPr>
          <a:xfrm>
            <a:off x="5921961" y="1481366"/>
            <a:ext cx="5298583" cy="1220789"/>
            <a:chOff x="5295072" y="2572002"/>
            <a:chExt cx="5094798" cy="12207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739583-B696-482B-9D18-0E1C2E721F60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위기돌파를 위한 일본정부의 대책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-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막대한 재정지출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-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금융정책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EC2B5A4-AA59-444B-AF64-47073969F63F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4A841321-1219-4D6C-A2D4-B58A15AA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0" y="1481366"/>
            <a:ext cx="5406722" cy="3212115"/>
          </a:xfrm>
          <a:prstGeom prst="rect">
            <a:avLst/>
          </a:prstGeom>
        </p:spPr>
      </p:pic>
      <p:sp>
        <p:nvSpPr>
          <p:cNvPr id="8" name="십각형 7">
            <a:extLst>
              <a:ext uri="{FF2B5EF4-FFF2-40B4-BE49-F238E27FC236}">
                <a16:creationId xmlns:a16="http://schemas.microsoft.com/office/drawing/2014/main" id="{26CCB5F2-16B2-46FB-B9A3-75295FEDD5F3}"/>
              </a:ext>
            </a:extLst>
          </p:cNvPr>
          <p:cNvSpPr/>
          <p:nvPr/>
        </p:nvSpPr>
        <p:spPr>
          <a:xfrm>
            <a:off x="6096000" y="2598252"/>
            <a:ext cx="1630017" cy="1568659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금리 저하</a:t>
            </a:r>
          </a:p>
        </p:txBody>
      </p:sp>
      <p:sp>
        <p:nvSpPr>
          <p:cNvPr id="22" name="십각형 21">
            <a:extLst>
              <a:ext uri="{FF2B5EF4-FFF2-40B4-BE49-F238E27FC236}">
                <a16:creationId xmlns:a16="http://schemas.microsoft.com/office/drawing/2014/main" id="{9E09765C-813E-4276-86F6-B8CBBB6298AD}"/>
              </a:ext>
            </a:extLst>
          </p:cNvPr>
          <p:cNvSpPr/>
          <p:nvPr/>
        </p:nvSpPr>
        <p:spPr>
          <a:xfrm>
            <a:off x="9416487" y="2598252"/>
            <a:ext cx="1804056" cy="156865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자본이득세</a:t>
            </a:r>
            <a:r>
              <a:rPr lang="en-US" altLang="ko-KR" dirty="0"/>
              <a:t>X</a:t>
            </a:r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B2C58B4-59CB-4D9E-8EEB-74AD6A92AD81}"/>
              </a:ext>
            </a:extLst>
          </p:cNvPr>
          <p:cNvGrpSpPr/>
          <p:nvPr/>
        </p:nvGrpSpPr>
        <p:grpSpPr>
          <a:xfrm>
            <a:off x="5867891" y="3429000"/>
            <a:ext cx="5406721" cy="3795880"/>
            <a:chOff x="5867891" y="3429000"/>
            <a:chExt cx="5406721" cy="3795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B2351D-3795-4C61-B8B6-E36360F938FA}"/>
                </a:ext>
              </a:extLst>
            </p:cNvPr>
            <p:cNvSpPr txBox="1"/>
            <p:nvPr/>
          </p:nvSpPr>
          <p:spPr>
            <a:xfrm>
              <a:off x="6435891" y="5065330"/>
              <a:ext cx="427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버블 경제의 시작</a:t>
              </a:r>
            </a:p>
          </p:txBody>
        </p:sp>
        <p:pic>
          <p:nvPicPr>
            <p:cNvPr id="16" name="그래픽 15" descr="호텔 벨 윤곽선">
              <a:extLst>
                <a:ext uri="{FF2B5EF4-FFF2-40B4-BE49-F238E27FC236}">
                  <a16:creationId xmlns:a16="http://schemas.microsoft.com/office/drawing/2014/main" id="{DB746A44-4873-48B4-B076-7664894F4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891" y="3429000"/>
              <a:ext cx="5406721" cy="3795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6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8DA1C-066E-43FB-9981-F05BBF97C01F}"/>
              </a:ext>
            </a:extLst>
          </p:cNvPr>
          <p:cNvGrpSpPr/>
          <p:nvPr/>
        </p:nvGrpSpPr>
        <p:grpSpPr>
          <a:xfrm>
            <a:off x="3786807" y="1470826"/>
            <a:ext cx="3886200" cy="468630"/>
            <a:chOff x="4051851" y="2411730"/>
            <a:chExt cx="3886200" cy="46863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5C85A5A-E77B-47B8-BD66-35C49E3A831A}"/>
                </a:ext>
              </a:extLst>
            </p:cNvPr>
            <p:cNvGrpSpPr/>
            <p:nvPr/>
          </p:nvGrpSpPr>
          <p:grpSpPr>
            <a:xfrm>
              <a:off x="4051851" y="2411730"/>
              <a:ext cx="3886200" cy="468630"/>
              <a:chOff x="4118112" y="2423160"/>
              <a:chExt cx="3886200" cy="468630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9127520B-595E-44EA-9870-5F8432471AF4}"/>
                  </a:ext>
                </a:extLst>
              </p:cNvPr>
              <p:cNvSpPr/>
              <p:nvPr/>
            </p:nvSpPr>
            <p:spPr>
              <a:xfrm>
                <a:off x="4118112" y="2423160"/>
                <a:ext cx="3886200" cy="46863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1207E-2105-4BD4-8BB3-B2D4005B9F37}"/>
                  </a:ext>
                </a:extLst>
              </p:cNvPr>
              <p:cNvSpPr txBox="1"/>
              <p:nvPr/>
            </p:nvSpPr>
            <p:spPr>
              <a:xfrm>
                <a:off x="5329281" y="2457420"/>
                <a:ext cx="14638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b="1" dirty="0">
                    <a:ln>
                      <a:solidFill>
                        <a:schemeClr val="tx1">
                          <a:alpha val="30000"/>
                        </a:schemeClr>
                      </a:solidFill>
                    </a:ln>
                    <a:latin typeface="Adobe 명조 Std M" panose="02020600000000000000" pitchFamily="18" charset="-127"/>
                    <a:ea typeface="Adobe 명조 Std M" panose="02020600000000000000" pitchFamily="18" charset="-127"/>
                  </a:rPr>
                  <a:t>버블 경제</a:t>
                </a:r>
                <a:r>
                  <a:rPr lang="en-US" altLang="ko-KR" sz="2000" b="1" dirty="0">
                    <a:ln>
                      <a:solidFill>
                        <a:schemeClr val="tx1">
                          <a:alpha val="30000"/>
                        </a:schemeClr>
                      </a:solidFill>
                    </a:ln>
                    <a:latin typeface="Adobe 명조 Std M" panose="02020600000000000000" pitchFamily="18" charset="-127"/>
                    <a:ea typeface="Adobe 명조 Std M" panose="02020600000000000000" pitchFamily="18" charset="-127"/>
                  </a:rPr>
                  <a:t>?</a:t>
                </a:r>
                <a:endParaRPr lang="ko-KR" altLang="en-US" sz="2000" b="1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endParaRPr>
              </a:p>
            </p:txBody>
          </p:sp>
        </p:grp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35833959-7577-47CE-9CD7-98D1BD896CCF}"/>
                </a:ext>
              </a:extLst>
            </p:cNvPr>
            <p:cNvSpPr/>
            <p:nvPr/>
          </p:nvSpPr>
          <p:spPr>
            <a:xfrm flipV="1">
              <a:off x="7635240" y="2596778"/>
              <a:ext cx="114300" cy="985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2E29399-115E-4792-8E1B-BDE4565D7DD9}"/>
              </a:ext>
            </a:extLst>
          </p:cNvPr>
          <p:cNvGraphicFramePr>
            <a:graphicFrameLocks noGrp="1"/>
          </p:cNvGraphicFramePr>
          <p:nvPr/>
        </p:nvGraphicFramePr>
        <p:xfrm>
          <a:off x="548307" y="2121126"/>
          <a:ext cx="10363200" cy="815340"/>
        </p:xfrm>
        <a:graphic>
          <a:graphicData uri="http://schemas.openxmlformats.org/drawingml/2006/table">
            <a:tbl>
              <a:tblPr/>
              <a:tblGrid>
                <a:gridCol w="10363200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부동산이나 주식을 비롯한 시가 자산의 가격이 투기에 의해 상승하고 자산 가격 상승이 유인되어 새로운 합작을 끌고 있는 상태의 경제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29F3153-6838-4A91-9003-E1F443A74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65510"/>
              </p:ext>
            </p:extLst>
          </p:nvPr>
        </p:nvGraphicFramePr>
        <p:xfrm>
          <a:off x="212200" y="3057177"/>
          <a:ext cx="4625009" cy="449580"/>
        </p:xfrm>
        <a:graphic>
          <a:graphicData uri="http://schemas.openxmlformats.org/drawingml/2006/table">
            <a:tbl>
              <a:tblPr/>
              <a:tblGrid>
                <a:gridCol w="4625009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재테크의 악순환</a:t>
                      </a:r>
                      <a:r>
                        <a:rPr lang="en-US" altLang="ko-KR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쌓이는 거품</a:t>
                      </a:r>
                      <a:endParaRPr lang="en-US" altLang="ko-KR" sz="24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pic>
        <p:nvPicPr>
          <p:cNvPr id="15" name="그림 14">
            <a:extLst>
              <a:ext uri="{FF2B5EF4-FFF2-40B4-BE49-F238E27FC236}">
                <a16:creationId xmlns:a16="http://schemas.microsoft.com/office/drawing/2014/main" id="{1BD5E476-0B15-48EB-BF9A-778F896B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03" y="3606942"/>
            <a:ext cx="2794537" cy="2243814"/>
          </a:xfrm>
          <a:prstGeom prst="rect">
            <a:avLst/>
          </a:prstGeom>
        </p:spPr>
      </p:pic>
      <p:sp>
        <p:nvSpPr>
          <p:cNvPr id="16" name="화살표: 위쪽 15">
            <a:extLst>
              <a:ext uri="{FF2B5EF4-FFF2-40B4-BE49-F238E27FC236}">
                <a16:creationId xmlns:a16="http://schemas.microsoft.com/office/drawing/2014/main" id="{352E99A5-D9E3-477A-BC7B-FD192225CEB9}"/>
              </a:ext>
            </a:extLst>
          </p:cNvPr>
          <p:cNvSpPr/>
          <p:nvPr/>
        </p:nvSpPr>
        <p:spPr>
          <a:xfrm>
            <a:off x="610014" y="3506757"/>
            <a:ext cx="1197342" cy="1693246"/>
          </a:xfrm>
          <a:prstGeom prst="up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주가</a:t>
            </a:r>
          </a:p>
        </p:txBody>
      </p:sp>
      <p:sp>
        <p:nvSpPr>
          <p:cNvPr id="17" name="화살표: 위쪽 16">
            <a:extLst>
              <a:ext uri="{FF2B5EF4-FFF2-40B4-BE49-F238E27FC236}">
                <a16:creationId xmlns:a16="http://schemas.microsoft.com/office/drawing/2014/main" id="{8BBABCEF-673A-4B6F-BBB8-83D5A9A6C50C}"/>
              </a:ext>
            </a:extLst>
          </p:cNvPr>
          <p:cNvSpPr/>
          <p:nvPr/>
        </p:nvSpPr>
        <p:spPr>
          <a:xfrm>
            <a:off x="1438774" y="4847149"/>
            <a:ext cx="1197342" cy="1693246"/>
          </a:xfrm>
          <a:prstGeom prst="up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집값</a:t>
            </a:r>
          </a:p>
        </p:txBody>
      </p:sp>
      <p:sp>
        <p:nvSpPr>
          <p:cNvPr id="19" name="화살표: 위쪽 18">
            <a:extLst>
              <a:ext uri="{FF2B5EF4-FFF2-40B4-BE49-F238E27FC236}">
                <a16:creationId xmlns:a16="http://schemas.microsoft.com/office/drawing/2014/main" id="{E5896DAB-F35F-47A4-8A5C-649D4A38764A}"/>
              </a:ext>
            </a:extLst>
          </p:cNvPr>
          <p:cNvSpPr/>
          <p:nvPr/>
        </p:nvSpPr>
        <p:spPr>
          <a:xfrm>
            <a:off x="2877274" y="3761538"/>
            <a:ext cx="1197342" cy="1693246"/>
          </a:xfrm>
          <a:prstGeom prst="up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땅값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F081373-A06B-4616-81EF-EDB2EB2F6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466" y="3158202"/>
            <a:ext cx="5601710" cy="3024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1174FA25-FFD2-4BF8-B9A5-37117F14E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27345"/>
              </p:ext>
            </p:extLst>
          </p:nvPr>
        </p:nvGraphicFramePr>
        <p:xfrm>
          <a:off x="5310983" y="6324696"/>
          <a:ext cx="5420790" cy="358140"/>
        </p:xfrm>
        <a:graphic>
          <a:graphicData uri="http://schemas.openxmlformats.org/drawingml/2006/table">
            <a:tbl>
              <a:tblPr/>
              <a:tblGrid>
                <a:gridCol w="5420790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플라자합의 이후 경제가 침체된 일본 경제 그래프</a:t>
                      </a:r>
                      <a:endParaRPr lang="en-US" altLang="ko-KR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5C2A98A-B482-4B9E-BFEB-F043219338F2}"/>
              </a:ext>
            </a:extLst>
          </p:cNvPr>
          <p:cNvSpPr/>
          <p:nvPr/>
        </p:nvSpPr>
        <p:spPr>
          <a:xfrm>
            <a:off x="9610149" y="3015880"/>
            <a:ext cx="2496054" cy="14137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낮은 금리가 실물투자로 이어지지 못한 일본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tx1"/>
              </a:solidFill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65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pic>
        <p:nvPicPr>
          <p:cNvPr id="25" name="Picture 2" descr="과거 일본의 버블이 터졌던 과정....">
            <a:extLst>
              <a:ext uri="{FF2B5EF4-FFF2-40B4-BE49-F238E27FC236}">
                <a16:creationId xmlns:a16="http://schemas.microsoft.com/office/drawing/2014/main" id="{9C55B4B7-070B-4FB1-A7E4-388A794B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7" y="1564994"/>
            <a:ext cx="4934414" cy="2964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ACFDF42-28AF-4E23-B9AB-90453EE9508F}"/>
              </a:ext>
            </a:extLst>
          </p:cNvPr>
          <p:cNvSpPr/>
          <p:nvPr/>
        </p:nvSpPr>
        <p:spPr>
          <a:xfrm>
            <a:off x="6415195" y="2785783"/>
            <a:ext cx="4806492" cy="2409263"/>
          </a:xfrm>
          <a:prstGeom prst="roundRect">
            <a:avLst>
              <a:gd name="adj" fmla="val 1720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거품으로 쌓인 화폐경제로 인해 </a:t>
            </a:r>
            <a:endParaRPr lang="en-US" altLang="ko-KR" sz="2400" dirty="0"/>
          </a:p>
          <a:p>
            <a:pPr algn="ctr"/>
            <a:r>
              <a:rPr lang="ko-KR" altLang="en-US" sz="2400" dirty="0"/>
              <a:t>모든 사람들이 실제로</a:t>
            </a:r>
            <a:r>
              <a:rPr lang="en-US" altLang="ko-KR" sz="2400" dirty="0"/>
              <a:t> </a:t>
            </a:r>
            <a:r>
              <a:rPr lang="ko-KR" altLang="en-US" sz="2400" dirty="0"/>
              <a:t>잘 살게 </a:t>
            </a:r>
            <a:endParaRPr lang="en-US" altLang="ko-KR" sz="2400" dirty="0"/>
          </a:p>
          <a:p>
            <a:pPr algn="ctr"/>
            <a:r>
              <a:rPr lang="ko-KR" altLang="en-US" sz="2400" dirty="0"/>
              <a:t>된 양 착각 속에 살게 됨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197ED88-1D86-473D-A4C7-2BE6D751AA0C}"/>
              </a:ext>
            </a:extLst>
          </p:cNvPr>
          <p:cNvGrpSpPr/>
          <p:nvPr/>
        </p:nvGrpSpPr>
        <p:grpSpPr>
          <a:xfrm>
            <a:off x="328437" y="4746359"/>
            <a:ext cx="2253847" cy="2111641"/>
            <a:chOff x="328437" y="4746359"/>
            <a:chExt cx="2253847" cy="2111641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94B6F65A-86FB-4A2B-AAB9-AE65CC16D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437" y="4746359"/>
              <a:ext cx="2253847" cy="2111641"/>
            </a:xfrm>
            <a:prstGeom prst="rect">
              <a:avLst/>
            </a:prstGeom>
          </p:spPr>
        </p:pic>
        <p:pic>
          <p:nvPicPr>
            <p:cNvPr id="5122" name="Picture 2" descr="일본 제대로 알기] 일출 장면 연상시키는 '일장기'···욱일기, 스포츠 '응원기'로 사용 되기도">
              <a:extLst>
                <a:ext uri="{FF2B5EF4-FFF2-40B4-BE49-F238E27FC236}">
                  <a16:creationId xmlns:a16="http://schemas.microsoft.com/office/drawing/2014/main" id="{72047AD6-2D2A-445A-9B6E-549320C7D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23" y="4864669"/>
              <a:ext cx="1190045" cy="9375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말풍선: 타원형 32">
            <a:extLst>
              <a:ext uri="{FF2B5EF4-FFF2-40B4-BE49-F238E27FC236}">
                <a16:creationId xmlns:a16="http://schemas.microsoft.com/office/drawing/2014/main" id="{70157FBE-3655-4CFE-96A5-5C3017F28E64}"/>
              </a:ext>
            </a:extLst>
          </p:cNvPr>
          <p:cNvSpPr/>
          <p:nvPr/>
        </p:nvSpPr>
        <p:spPr>
          <a:xfrm>
            <a:off x="2795644" y="4646823"/>
            <a:ext cx="3300356" cy="1687716"/>
          </a:xfrm>
          <a:prstGeom prst="wedgeEllipseCallout">
            <a:avLst>
              <a:gd name="adj1" fmla="val -74822"/>
              <a:gd name="adj2" fmla="val 878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“</a:t>
            </a:r>
            <a:r>
              <a:rPr lang="ko-KR" altLang="en-US" dirty="0"/>
              <a:t>내 재산이 </a:t>
            </a:r>
            <a:r>
              <a:rPr lang="en-US" altLang="ko-KR" dirty="0"/>
              <a:t>1</a:t>
            </a:r>
            <a:r>
              <a:rPr lang="ko-KR" altLang="en-US" dirty="0"/>
              <a:t>년 사이 </a:t>
            </a:r>
            <a:r>
              <a:rPr lang="en-US" altLang="ko-KR" dirty="0"/>
              <a:t>3</a:t>
            </a:r>
            <a:r>
              <a:rPr lang="ko-KR" altLang="en-US" dirty="0"/>
              <a:t>배나 뛰었다</a:t>
            </a:r>
            <a:r>
              <a:rPr lang="en-US" altLang="ko-KR" dirty="0"/>
              <a:t>!!!</a:t>
            </a:r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F4E7960-30D6-40FD-AE7D-9C09E96540ED}"/>
              </a:ext>
            </a:extLst>
          </p:cNvPr>
          <p:cNvGrpSpPr/>
          <p:nvPr/>
        </p:nvGrpSpPr>
        <p:grpSpPr>
          <a:xfrm>
            <a:off x="5921961" y="1564994"/>
            <a:ext cx="5792961" cy="1220789"/>
            <a:chOff x="5295072" y="2572002"/>
            <a:chExt cx="5094798" cy="12207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58EF8D-4B53-4E84-8955-1A26BAC1C31D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당시 경제는 도쿄 땅을 팔면 미국 전체를 살 수 있다는 말까지 나올 정도였다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B73AEF5-D486-4CC6-84DB-96D50091CA71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9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F4E7960-30D6-40FD-AE7D-9C09E96540ED}"/>
              </a:ext>
            </a:extLst>
          </p:cNvPr>
          <p:cNvGrpSpPr/>
          <p:nvPr/>
        </p:nvGrpSpPr>
        <p:grpSpPr>
          <a:xfrm>
            <a:off x="5630413" y="1224691"/>
            <a:ext cx="5792961" cy="851457"/>
            <a:chOff x="5295072" y="2572002"/>
            <a:chExt cx="5094798" cy="8514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58EF8D-4B53-4E84-8955-1A26BAC1C31D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1988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 세계 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50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위 기업 순위에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2/3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이 일본기업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B73AEF5-D486-4CC6-84DB-96D50091CA71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288B250-45F8-423D-B80D-D1ED4E11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223454"/>
            <a:ext cx="4585252" cy="542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99625B5-C8CC-40DE-B8F9-3B355527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032" y="2295390"/>
            <a:ext cx="5923722" cy="296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C86F5079-60A4-461D-8432-3E536EE45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94061"/>
              </p:ext>
            </p:extLst>
          </p:nvPr>
        </p:nvGraphicFramePr>
        <p:xfrm>
          <a:off x="5618921" y="5476700"/>
          <a:ext cx="5804452" cy="815340"/>
        </p:xfrm>
        <a:graphic>
          <a:graphicData uri="http://schemas.openxmlformats.org/drawingml/2006/table">
            <a:tbl>
              <a:tblPr/>
              <a:tblGrid>
                <a:gridCol w="5804452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또한 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88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년엔 일본이 미국을 꺾고 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번째로 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인당 소득이 높은 나라가 됨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pic>
        <p:nvPicPr>
          <p:cNvPr id="2" name="온라인 미디어 1" title="미국 압살하던 일본 최고 전성기! 일본 버블 경제 총정리">
            <a:hlinkClick r:id="" action="ppaction://media"/>
            <a:extLst>
              <a:ext uri="{FF2B5EF4-FFF2-40B4-BE49-F238E27FC236}">
                <a16:creationId xmlns:a16="http://schemas.microsoft.com/office/drawing/2014/main" id="{75D882B5-194B-435C-822A-3BECC8CAC8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6933" y="1934817"/>
            <a:ext cx="7933415" cy="4081669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67AE9A3-1DE2-4EB8-892B-626E905A2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33384"/>
              </p:ext>
            </p:extLst>
          </p:nvPr>
        </p:nvGraphicFramePr>
        <p:xfrm>
          <a:off x="2632875" y="1345486"/>
          <a:ext cx="5804452" cy="449580"/>
        </p:xfrm>
        <a:graphic>
          <a:graphicData uri="http://schemas.openxmlformats.org/drawingml/2006/table">
            <a:tbl>
              <a:tblPr/>
              <a:tblGrid>
                <a:gridCol w="5804452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일본 최고 전성기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. 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버블 경제 총정리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금융의 기초, 금리 완전 정복">
            <a:extLst>
              <a:ext uri="{FF2B5EF4-FFF2-40B4-BE49-F238E27FC236}">
                <a16:creationId xmlns:a16="http://schemas.microsoft.com/office/drawing/2014/main" id="{3F3E7CC7-2E24-4B15-B71E-18A34723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" y="2880008"/>
            <a:ext cx="2867025" cy="1590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61703" y="-878362"/>
              <a:ext cx="1617501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3</a:t>
              </a:r>
            </a:p>
            <a:p>
              <a:r>
                <a:rPr lang="en-US" altLang="ko-KR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90</a:t>
              </a:r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년대 이후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260F17-2746-4593-99A1-31841DD4104C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1990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DE77759-F068-4C0F-9D29-0B7CD6A26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37767"/>
              </p:ext>
            </p:extLst>
          </p:nvPr>
        </p:nvGraphicFramePr>
        <p:xfrm>
          <a:off x="29420" y="1290389"/>
          <a:ext cx="3153835" cy="449580"/>
        </p:xfrm>
        <a:graphic>
          <a:graphicData uri="http://schemas.openxmlformats.org/drawingml/2006/table">
            <a:tbl>
              <a:tblPr/>
              <a:tblGrid>
                <a:gridCol w="3153835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 algn="ctr" fontAlgn="base"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거품의 붕괴</a:t>
                      </a:r>
                      <a:endParaRPr lang="en-US" altLang="ko-KR" sz="24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sp>
        <p:nvSpPr>
          <p:cNvPr id="2" name="화살표: 줄무늬가 있는 오른쪽 1">
            <a:extLst>
              <a:ext uri="{FF2B5EF4-FFF2-40B4-BE49-F238E27FC236}">
                <a16:creationId xmlns:a16="http://schemas.microsoft.com/office/drawing/2014/main" id="{C5F52B44-AD69-49FB-83FF-F3FDEB550011}"/>
              </a:ext>
            </a:extLst>
          </p:cNvPr>
          <p:cNvSpPr/>
          <p:nvPr/>
        </p:nvSpPr>
        <p:spPr>
          <a:xfrm rot="16200000">
            <a:off x="2077312" y="2608338"/>
            <a:ext cx="2213378" cy="143123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B74238C9-24A5-46CD-B914-9D025296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37762"/>
              </p:ext>
            </p:extLst>
          </p:nvPr>
        </p:nvGraphicFramePr>
        <p:xfrm>
          <a:off x="2863181" y="3008641"/>
          <a:ext cx="641637" cy="878642"/>
        </p:xfrm>
        <a:graphic>
          <a:graphicData uri="http://schemas.openxmlformats.org/drawingml/2006/table">
            <a:tbl>
              <a:tblPr/>
              <a:tblGrid>
                <a:gridCol w="641637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878642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금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리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BB926A45-7CC6-4701-B501-930EB72D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9843"/>
              </p:ext>
            </p:extLst>
          </p:nvPr>
        </p:nvGraphicFramePr>
        <p:xfrm>
          <a:off x="132688" y="4620371"/>
          <a:ext cx="5804452" cy="815340"/>
        </p:xfrm>
        <a:graphic>
          <a:graphicData uri="http://schemas.openxmlformats.org/drawingml/2006/table">
            <a:tbl>
              <a:tblPr/>
              <a:tblGrid>
                <a:gridCol w="5804452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일본은 거품 경기를 잠재우기 위해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algn="ctr" fontAlgn="base"/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90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년대 초 금리를 올리는 조치를 단행 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95FE816D-B67A-4B90-BA19-153A0D9CE178}"/>
              </a:ext>
            </a:extLst>
          </p:cNvPr>
          <p:cNvSpPr/>
          <p:nvPr/>
        </p:nvSpPr>
        <p:spPr>
          <a:xfrm>
            <a:off x="4877824" y="2598267"/>
            <a:ext cx="1815548" cy="11638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결과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AD14FBA-683C-4E09-9B4B-3A18E2B1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72" y="1345151"/>
            <a:ext cx="5365939" cy="3326979"/>
          </a:xfrm>
          <a:prstGeom prst="rect">
            <a:avLst/>
          </a:prstGeom>
        </p:spPr>
      </p:pic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0E73867F-C36D-457C-B96F-587D154E5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1787"/>
              </p:ext>
            </p:extLst>
          </p:nvPr>
        </p:nvGraphicFramePr>
        <p:xfrm>
          <a:off x="6387548" y="5544892"/>
          <a:ext cx="5804452" cy="815340"/>
        </p:xfrm>
        <a:graphic>
          <a:graphicData uri="http://schemas.openxmlformats.org/drawingml/2006/table">
            <a:tbl>
              <a:tblPr/>
              <a:tblGrid>
                <a:gridCol w="5804452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빠르게 올라갔던 집값이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빠르게 하락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.</a:t>
                      </a: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C559F3FA-888D-4D05-822D-0C8AD8B6E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48323"/>
              </p:ext>
            </p:extLst>
          </p:nvPr>
        </p:nvGraphicFramePr>
        <p:xfrm>
          <a:off x="7227527" y="4684588"/>
          <a:ext cx="4124493" cy="358140"/>
        </p:xfrm>
        <a:graphic>
          <a:graphicData uri="http://schemas.openxmlformats.org/drawingml/2006/table">
            <a:tbl>
              <a:tblPr/>
              <a:tblGrid>
                <a:gridCol w="4124493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연도별 일본 부동산 가격 그래프</a:t>
                      </a:r>
                      <a:endParaRPr lang="en-US" altLang="ko-KR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61703" y="-878362"/>
              <a:ext cx="1617501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3</a:t>
              </a:r>
            </a:p>
            <a:p>
              <a:r>
                <a:rPr lang="en-US" altLang="ko-KR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90</a:t>
              </a:r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년대 이후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260F17-2746-4593-99A1-31841DD4104C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1990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DE77759-F068-4C0F-9D29-0B7CD6A26CC6}"/>
              </a:ext>
            </a:extLst>
          </p:cNvPr>
          <p:cNvGraphicFramePr>
            <a:graphicFrameLocks noGrp="1"/>
          </p:cNvGraphicFramePr>
          <p:nvPr/>
        </p:nvGraphicFramePr>
        <p:xfrm>
          <a:off x="29420" y="1290389"/>
          <a:ext cx="3153835" cy="449580"/>
        </p:xfrm>
        <a:graphic>
          <a:graphicData uri="http://schemas.openxmlformats.org/drawingml/2006/table">
            <a:tbl>
              <a:tblPr/>
              <a:tblGrid>
                <a:gridCol w="3153835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 algn="ctr" fontAlgn="base"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거품의 붕괴</a:t>
                      </a:r>
                      <a:endParaRPr lang="en-US" altLang="ko-KR" sz="24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0E73867F-C36D-457C-B96F-587D154E5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32117"/>
              </p:ext>
            </p:extLst>
          </p:nvPr>
        </p:nvGraphicFramePr>
        <p:xfrm>
          <a:off x="8295546" y="4322395"/>
          <a:ext cx="3818845" cy="1181100"/>
        </p:xfrm>
        <a:graphic>
          <a:graphicData uri="http://schemas.openxmlformats.org/drawingml/2006/table">
            <a:tbl>
              <a:tblPr/>
              <a:tblGrid>
                <a:gridCol w="3818845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절대 망하지 않을 것 같던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  <a:p>
                      <a:pPr algn="ctr" fontAlgn="base"/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NTT(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일본전신전화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)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또한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몰락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C559F3FA-888D-4D05-822D-0C8AD8B6E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66977"/>
              </p:ext>
            </p:extLst>
          </p:nvPr>
        </p:nvGraphicFramePr>
        <p:xfrm>
          <a:off x="669001" y="5889059"/>
          <a:ext cx="4124493" cy="358140"/>
        </p:xfrm>
        <a:graphic>
          <a:graphicData uri="http://schemas.openxmlformats.org/drawingml/2006/table">
            <a:tbl>
              <a:tblPr/>
              <a:tblGrid>
                <a:gridCol w="4124493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닛케이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지수</a:t>
                      </a:r>
                      <a:endParaRPr lang="en-US" altLang="ko-KR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D8AC62FB-9C66-4DCE-8192-80E585C5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1" y="1739969"/>
            <a:ext cx="5095875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0407E7-37D5-4446-860A-876907A72FFF}"/>
              </a:ext>
            </a:extLst>
          </p:cNvPr>
          <p:cNvGrpSpPr/>
          <p:nvPr/>
        </p:nvGrpSpPr>
        <p:grpSpPr>
          <a:xfrm>
            <a:off x="5776187" y="1896879"/>
            <a:ext cx="5792961" cy="851457"/>
            <a:chOff x="5295072" y="2572002"/>
            <a:chExt cx="5094798" cy="8514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1F3866-DCB0-4AC3-9186-7C30638E08CA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주가 폭락 또한 마찬가지로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/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빠르게 하락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CBD29AE-DB70-4230-AA85-393C53C3431D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0ACA9EB0-995E-4558-B5AC-BB04713C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77" y="3327895"/>
            <a:ext cx="2862469" cy="326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61703" y="-878362"/>
              <a:ext cx="1617501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3</a:t>
              </a:r>
            </a:p>
            <a:p>
              <a:r>
                <a:rPr lang="en-US" altLang="ko-KR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90</a:t>
              </a:r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년대 이후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260F17-2746-4593-99A1-31841DD4104C}"/>
              </a:ext>
            </a:extLst>
          </p:cNvPr>
          <p:cNvSpPr txBox="1"/>
          <p:nvPr/>
        </p:nvSpPr>
        <p:spPr>
          <a:xfrm>
            <a:off x="2349112" y="330410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1990~2010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DE77759-F068-4C0F-9D29-0B7CD6A26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14281"/>
              </p:ext>
            </p:extLst>
          </p:nvPr>
        </p:nvGraphicFramePr>
        <p:xfrm>
          <a:off x="0" y="1372630"/>
          <a:ext cx="5950574" cy="449580"/>
        </p:xfrm>
        <a:graphic>
          <a:graphicData uri="http://schemas.openxmlformats.org/drawingml/2006/table">
            <a:tbl>
              <a:tblPr/>
              <a:tblGrid>
                <a:gridCol w="5950574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 algn="ctr" fontAlgn="base"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잃어버린 </a:t>
                      </a:r>
                      <a:r>
                        <a:rPr lang="en-US" altLang="ko-KR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년</a:t>
                      </a:r>
                      <a:r>
                        <a:rPr lang="en-US" altLang="ko-KR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: </a:t>
                      </a: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세계 </a:t>
                      </a:r>
                      <a:r>
                        <a:rPr lang="en-US" altLang="ko-KR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r>
                        <a:rPr lang="ko-KR" altLang="en-US" sz="24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</a:rPr>
                        <a:t>위 채무국 되다</a:t>
                      </a:r>
                      <a:endParaRPr lang="en-US" altLang="ko-KR" sz="24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203AEE93-0B6F-41BB-A63F-95C03B85F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59868"/>
              </p:ext>
            </p:extLst>
          </p:nvPr>
        </p:nvGraphicFramePr>
        <p:xfrm>
          <a:off x="1306990" y="5870804"/>
          <a:ext cx="8783585" cy="815340"/>
        </p:xfrm>
        <a:graphic>
          <a:graphicData uri="http://schemas.openxmlformats.org/drawingml/2006/table">
            <a:tbl>
              <a:tblPr/>
              <a:tblGrid>
                <a:gridCol w="8783585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결과적으로 일본의 성장률은 거의 </a:t>
                      </a:r>
                      <a:r>
                        <a:rPr lang="en-US" altLang="ko-K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0~2% </a:t>
                      </a:r>
                      <a:r>
                        <a:rPr lang="ko-KR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수준으로 </a:t>
                      </a:r>
                      <a:r>
                        <a:rPr lang="en-US" altLang="ko-K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r>
                        <a:rPr lang="ko-KR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년까지 이런 현상이 계속되어 </a:t>
                      </a:r>
                      <a:r>
                        <a:rPr lang="en-US" altLang="ko-K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년이 아니라 </a:t>
                      </a:r>
                      <a:r>
                        <a:rPr lang="en-US" altLang="ko-K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년이 되었다</a:t>
                      </a:r>
                      <a:r>
                        <a:rPr lang="en-US" altLang="ko-KR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EA7B7454-6644-4ABF-A9AA-7F928D6E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32" y="1986652"/>
            <a:ext cx="9029700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702BBE4-0A70-4DF4-AACD-EE7F8AC4AE82}"/>
              </a:ext>
            </a:extLst>
          </p:cNvPr>
          <p:cNvSpPr txBox="1"/>
          <p:nvPr/>
        </p:nvSpPr>
        <p:spPr>
          <a:xfrm>
            <a:off x="2650782" y="5501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effectLst/>
                <a:latin typeface="Open Sans" panose="020B0606030504020204" pitchFamily="34" charset="0"/>
              </a:rPr>
              <a:t>※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최근 </a:t>
            </a:r>
            <a:r>
              <a:rPr lang="en-US" altLang="ko-KR" b="0" i="0" u="none" strike="noStrike" dirty="0">
                <a:effectLst/>
                <a:latin typeface="Open Sans" panose="020B0606030504020204" pitchFamily="34" charset="0"/>
                <a:hlinkClick r:id="rId3" tooltip="2000년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  <a:hlinkClick r:id="rId4" tooltip="2010년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년간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  <a:hlinkClick r:id="rId5" tooltip="일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과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  <a:hlinkClick r:id="rId6" tooltip="대한민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대한민국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의 </a:t>
            </a:r>
            <a:r>
              <a:rPr lang="en-US" altLang="ko-KR" b="1" i="0" dirty="0">
                <a:effectLst/>
                <a:latin typeface="Open Sans" panose="020B0606030504020204" pitchFamily="34" charset="0"/>
              </a:rPr>
              <a:t>1</a:t>
            </a:r>
            <a:r>
              <a:rPr lang="ko-KR" altLang="en-US" b="1" i="0" dirty="0">
                <a:effectLst/>
                <a:latin typeface="Open Sans" panose="020B0606030504020204" pitchFamily="34" charset="0"/>
              </a:rPr>
              <a:t>인당 평균 순재산 추이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94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61703" y="-878362"/>
              <a:ext cx="1617501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3</a:t>
              </a:r>
            </a:p>
            <a:p>
              <a:r>
                <a:rPr lang="en-US" altLang="ko-KR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90</a:t>
              </a:r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년대 이후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260F17-2746-4593-99A1-31841DD4104C}"/>
              </a:ext>
            </a:extLst>
          </p:cNvPr>
          <p:cNvSpPr txBox="1"/>
          <p:nvPr/>
        </p:nvSpPr>
        <p:spPr>
          <a:xfrm>
            <a:off x="2349112" y="330410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1990~2010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DE77759-F068-4C0F-9D29-0B7CD6A26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27238"/>
              </p:ext>
            </p:extLst>
          </p:nvPr>
        </p:nvGraphicFramePr>
        <p:xfrm>
          <a:off x="0" y="1204868"/>
          <a:ext cx="5950574" cy="449580"/>
        </p:xfrm>
        <a:graphic>
          <a:graphicData uri="http://schemas.openxmlformats.org/drawingml/2006/table">
            <a:tbl>
              <a:tblPr/>
              <a:tblGrid>
                <a:gridCol w="5950574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fontAlgn="base">
                        <a:buFont typeface="Wingdings" panose="05000000000000000000" pitchFamily="2" charset="2"/>
                        <a:buNone/>
                      </a:pPr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아베 정부의 </a:t>
                      </a:r>
                      <a:r>
                        <a:rPr lang="ko-KR" altLang="en-US" sz="2400" dirty="0" err="1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아베노믹스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pic>
        <p:nvPicPr>
          <p:cNvPr id="1028" name="Picture 4" descr="日 271조원 2차 아베노믹스 내놓는다…벚꽃 스캔들 돌파 카드 | 한경닷컴">
            <a:extLst>
              <a:ext uri="{FF2B5EF4-FFF2-40B4-BE49-F238E27FC236}">
                <a16:creationId xmlns:a16="http://schemas.microsoft.com/office/drawing/2014/main" id="{D73E1CD0-ADEE-453A-ABB8-D3D92D79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6" y="1654448"/>
            <a:ext cx="5507935" cy="3081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BEE0946C-C3AA-4418-B9D2-81ACD663A5A2}"/>
              </a:ext>
            </a:extLst>
          </p:cNvPr>
          <p:cNvGrpSpPr/>
          <p:nvPr/>
        </p:nvGrpSpPr>
        <p:grpSpPr>
          <a:xfrm>
            <a:off x="6096000" y="1654448"/>
            <a:ext cx="5792961" cy="1590120"/>
            <a:chOff x="5295072" y="2572002"/>
            <a:chExt cx="5094798" cy="1590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FEE9A5-19BA-4E82-9439-1C2E4FE61DFC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b="0" i="0" kern="1200" dirty="0" err="1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아베노믹스가</a:t>
              </a:r>
              <a:r>
                <a:rPr lang="ko-KR" altLang="en-US" sz="2400" b="0" i="0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 설정한 명확한 목표는 하나</a:t>
              </a:r>
              <a:r>
                <a:rPr lang="en-US" altLang="ko-KR" sz="2400" b="0" i="0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  <a:r>
                <a:rPr lang="ko-KR" altLang="en-US" sz="2400" b="0" i="0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 일본 경제를 괴롭힌 </a:t>
              </a:r>
              <a:r>
                <a:rPr lang="ko-KR" altLang="en-US" sz="2400" b="0" i="0" u="none" strike="noStrike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  <a:hlinkClick r:id="rId3" tooltip="디플레이션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디플레이션</a:t>
              </a:r>
              <a:r>
                <a:rPr lang="ko-KR" altLang="en-US" sz="2400" b="0" i="0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을 </a:t>
              </a:r>
              <a:endParaRPr lang="en-US" altLang="ko-KR" sz="2400" b="0" i="0" kern="1200" dirty="0">
                <a:solidFill>
                  <a:schemeClr val="tx1"/>
                </a:solidFill>
                <a:effectLst/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 fontAlgn="base"/>
              <a:r>
                <a:rPr lang="ko-KR" altLang="en-US" sz="2400" b="0" i="0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잡겠다는 것</a:t>
              </a:r>
              <a:r>
                <a:rPr lang="en-US" altLang="ko-KR" sz="2400" b="0" i="0" kern="1200" dirty="0">
                  <a:solidFill>
                    <a:schemeClr val="tx1"/>
                  </a:solidFill>
                  <a:effectLst/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  <a:endParaRPr lang="en-US" altLang="ko-KR" sz="2400" dirty="0">
                <a:solidFill>
                  <a:schemeClr val="tx1"/>
                </a:solidFill>
                <a:effectLst/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/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8C90559-D859-4CFD-B95F-1F02A2DA695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1ACFAF85-86A2-44B5-AAF6-C6A6C32461CE}"/>
              </a:ext>
            </a:extLst>
          </p:cNvPr>
          <p:cNvSpPr/>
          <p:nvPr/>
        </p:nvSpPr>
        <p:spPr>
          <a:xfrm>
            <a:off x="8247433" y="2938811"/>
            <a:ext cx="1490094" cy="114298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하</a:t>
            </a:r>
            <a:endParaRPr lang="en-US" altLang="ko-KR" sz="2000" dirty="0"/>
          </a:p>
          <a:p>
            <a:pPr algn="ctr"/>
            <a:r>
              <a:rPr lang="ko-KR" altLang="en-US" sz="2000" dirty="0"/>
              <a:t>지</a:t>
            </a:r>
            <a:endParaRPr lang="en-US" altLang="ko-KR" sz="2000" dirty="0"/>
          </a:p>
          <a:p>
            <a:pPr algn="ctr"/>
            <a:r>
              <a:rPr lang="ko-KR" altLang="en-US" sz="2000" dirty="0"/>
              <a:t>만</a:t>
            </a:r>
          </a:p>
        </p:txBody>
      </p:sp>
      <p:pic>
        <p:nvPicPr>
          <p:cNvPr id="1026" name="Picture 2" descr="687e2560c69995d5...">
            <a:extLst>
              <a:ext uri="{FF2B5EF4-FFF2-40B4-BE49-F238E27FC236}">
                <a16:creationId xmlns:a16="http://schemas.microsoft.com/office/drawing/2014/main" id="{0FC3983C-69EB-4F88-8E7D-15030C2C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53" y="3888165"/>
            <a:ext cx="4051466" cy="28426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ED366A6-5BCE-4A10-BF77-54064F037EDF}"/>
              </a:ext>
            </a:extLst>
          </p:cNvPr>
          <p:cNvSpPr/>
          <p:nvPr/>
        </p:nvSpPr>
        <p:spPr>
          <a:xfrm>
            <a:off x="8920085" y="4392447"/>
            <a:ext cx="2968875" cy="190649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2016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년 일본의 가계소비지수는 끝내 최악의 기록을 경신해버리고 말았다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1" y="182880"/>
            <a:ext cx="2385225" cy="993478"/>
            <a:chOff x="640080" y="-971550"/>
            <a:chExt cx="1660746" cy="8906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4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코로나 이후 일본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6C32B13-6C21-474B-BDA2-3EDA4E15B5DB}"/>
              </a:ext>
            </a:extLst>
          </p:cNvPr>
          <p:cNvSpPr txBox="1"/>
          <p:nvPr/>
        </p:nvSpPr>
        <p:spPr>
          <a:xfrm>
            <a:off x="2706921" y="277404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현재 일본 경제</a:t>
            </a:r>
          </a:p>
        </p:txBody>
      </p:sp>
      <p:pic>
        <p:nvPicPr>
          <p:cNvPr id="2050" name="Picture 2" descr="그래픽] 일본 코로나19 신규 확진자 수 | 연합뉴스">
            <a:extLst>
              <a:ext uri="{FF2B5EF4-FFF2-40B4-BE49-F238E27FC236}">
                <a16:creationId xmlns:a16="http://schemas.microsoft.com/office/drawing/2014/main" id="{D4D12F28-2AF7-4CEE-8A12-DFA986AD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1" y="1312383"/>
            <a:ext cx="4284438" cy="381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65A5C3-902C-474D-8034-57666C30BAFF}"/>
              </a:ext>
            </a:extLst>
          </p:cNvPr>
          <p:cNvGrpSpPr/>
          <p:nvPr/>
        </p:nvGrpSpPr>
        <p:grpSpPr>
          <a:xfrm>
            <a:off x="5227104" y="1312383"/>
            <a:ext cx="5792961" cy="831832"/>
            <a:chOff x="5295072" y="2572002"/>
            <a:chExt cx="5094798" cy="831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64BA0B-FB92-4AD9-9C75-13F36C84BA13}"/>
                </a:ext>
              </a:extLst>
            </p:cNvPr>
            <p:cNvSpPr txBox="1"/>
            <p:nvPr/>
          </p:nvSpPr>
          <p:spPr>
            <a:xfrm>
              <a:off x="5295072" y="2572837"/>
              <a:ext cx="5094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세계적인 </a:t>
              </a:r>
              <a:r>
                <a:rPr lang="ko-KR" altLang="en-US" sz="2400" b="0" i="0" u="none" strike="noStrike" dirty="0">
                  <a:effectLst/>
                  <a:latin typeface="Open Sans" panose="020B0606030504020204" pitchFamily="34" charset="0"/>
                  <a:hlinkClick r:id="rId3" tooltip="코로나-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코로나</a:t>
              </a:r>
              <a:r>
                <a:rPr lang="en-US" altLang="ko-KR" sz="2400" b="0" i="0" u="none" strike="noStrike" dirty="0">
                  <a:effectLst/>
                  <a:latin typeface="Open Sans" panose="020B0606030504020204" pitchFamily="34" charset="0"/>
                  <a:hlinkClick r:id="rId3" tooltip="코로나-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-19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 유행에 따라</a:t>
              </a:r>
              <a:r>
                <a:rPr lang="en-US" altLang="ko-KR" sz="2400" b="0" i="0" dirty="0">
                  <a:effectLst/>
                  <a:latin typeface="Open Sans" panose="020B0606030504020204" pitchFamily="34" charset="0"/>
                </a:rPr>
                <a:t>, </a:t>
              </a:r>
              <a:r>
                <a:rPr lang="ko-KR" altLang="en-US" sz="2400" b="0" i="0" dirty="0" err="1">
                  <a:effectLst/>
                  <a:latin typeface="Open Sans" panose="020B0606030504020204" pitchFamily="34" charset="0"/>
                </a:rPr>
                <a:t>팬데믹에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 크게 휩쓸리게 된 일본</a:t>
              </a:r>
              <a:r>
                <a:rPr lang="en-US" altLang="ko-KR" sz="2400" b="0" i="0" dirty="0">
                  <a:effectLst/>
                  <a:latin typeface="Open Sans" panose="020B0606030504020204" pitchFamily="34" charset="0"/>
                </a:rPr>
                <a:t>.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5DF5227C-39B8-44E5-8F1F-AD46B2C41766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DB794A-47E8-4497-99BD-43DF3CDB9E6B}"/>
              </a:ext>
            </a:extLst>
          </p:cNvPr>
          <p:cNvSpPr txBox="1"/>
          <p:nvPr/>
        </p:nvSpPr>
        <p:spPr>
          <a:xfrm>
            <a:off x="455531" y="5235780"/>
            <a:ext cx="3815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i="0" dirty="0">
                <a:solidFill>
                  <a:srgbClr val="373A3C"/>
                </a:solidFill>
                <a:effectLst/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특히 코로나 </a:t>
            </a:r>
            <a:r>
              <a:rPr lang="ko-KR" altLang="en-US" b="1" i="0" dirty="0" err="1">
                <a:solidFill>
                  <a:srgbClr val="373A3C"/>
                </a:solidFill>
                <a:effectLst/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확진자가</a:t>
            </a:r>
            <a:r>
              <a:rPr lang="ko-KR" altLang="en-US" b="1" i="0" dirty="0">
                <a:solidFill>
                  <a:srgbClr val="373A3C"/>
                </a:solidFill>
                <a:effectLst/>
                <a:latin typeface="Adobe 명조 Std M" panose="02020600000000000000" pitchFamily="18" charset="-127"/>
                <a:ea typeface="Adobe 명조 Std M" panose="02020600000000000000" pitchFamily="18" charset="-127"/>
              </a:rPr>
              <a:t> 많아 일본내 거리두기와 대면접촉을 기피하며 관련 업종들이 타격을 </a:t>
            </a:r>
            <a:r>
              <a:rPr lang="ko-KR" altLang="en-US" b="1" dirty="0">
                <a:solidFill>
                  <a:srgbClr val="373A3C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받음</a:t>
            </a:r>
            <a:r>
              <a:rPr lang="en-US" altLang="ko-KR" b="1" i="0" dirty="0">
                <a:solidFill>
                  <a:srgbClr val="373A3C"/>
                </a:solidFill>
                <a:effectLst/>
                <a:latin typeface="Adobe 명조 Std M" panose="02020600000000000000" pitchFamily="18" charset="-127"/>
                <a:ea typeface="Adobe 명조 Std M" panose="02020600000000000000" pitchFamily="18" charset="-127"/>
              </a:rPr>
              <a:t>.</a:t>
            </a:r>
            <a:endParaRPr lang="ko-KR" altLang="en-US" b="1" dirty="0"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046F23D-DDC9-4722-A56A-47200E868A03}"/>
              </a:ext>
            </a:extLst>
          </p:cNvPr>
          <p:cNvSpPr/>
          <p:nvPr/>
        </p:nvSpPr>
        <p:spPr>
          <a:xfrm>
            <a:off x="5227104" y="2567609"/>
            <a:ext cx="3241035" cy="17227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altLang="ko-KR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 tooltip="2020 도쿄 올림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</a:t>
            </a:r>
            <a:r>
              <a:rPr lang="ko-KR" alt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 tooltip="2020 도쿄 올림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도쿄 올림픽</a:t>
            </a:r>
            <a:r>
              <a:rPr lang="ko-KR" altLang="en-US" u="none" strike="noStrike" dirty="0">
                <a:solidFill>
                  <a:schemeClr val="tx1"/>
                </a:solidFill>
                <a:latin typeface="Open Sans" panose="020B0606030504020204" pitchFamily="34" charset="0"/>
              </a:rPr>
              <a:t>을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ko-KR" alt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 tooltip="2020 도쿄 올림픽 연기 사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연기</a:t>
            </a:r>
            <a:r>
              <a:rPr lang="ko-KR" alt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하며 계속 예산을 소모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ctr"/>
            <a:r>
              <a:rPr lang="ko-KR" altLang="en-US" dirty="0"/>
              <a:t>예상대로 개최나 취소를 하던 경제적인 타격을 받은</a:t>
            </a:r>
            <a:endParaRPr lang="en-US" altLang="ko-KR" dirty="0"/>
          </a:p>
          <a:p>
            <a:pPr algn="ctr"/>
            <a:r>
              <a:rPr lang="ko-KR" altLang="en-US" dirty="0"/>
              <a:t>일본</a:t>
            </a:r>
            <a:br>
              <a:rPr lang="ko-KR" altLang="en-US" dirty="0"/>
            </a:b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DDA9203-D1D9-40B6-A867-D1DFECDB2FFD}"/>
              </a:ext>
            </a:extLst>
          </p:cNvPr>
          <p:cNvCxnSpPr/>
          <p:nvPr/>
        </p:nvCxnSpPr>
        <p:spPr>
          <a:xfrm flipH="1" flipV="1">
            <a:off x="3644348" y="2875722"/>
            <a:ext cx="1582756" cy="346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AutoShape 4" descr="일본 | 1인당 국내총생산 | 1957년 – 2021년 | 경제 지표 | CEIC">
            <a:extLst>
              <a:ext uri="{FF2B5EF4-FFF2-40B4-BE49-F238E27FC236}">
                <a16:creationId xmlns:a16="http://schemas.microsoft.com/office/drawing/2014/main" id="{FAACAA5A-7889-4C79-BE87-C892A7F1B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A9E1058-D2A5-44FB-9616-6E06EC3FF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487" y="4290390"/>
            <a:ext cx="5588939" cy="2667001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F7F550D-184A-4152-BD2E-8E737CC54AB1}"/>
              </a:ext>
            </a:extLst>
          </p:cNvPr>
          <p:cNvCxnSpPr>
            <a:cxnSpLocks/>
          </p:cNvCxnSpPr>
          <p:nvPr/>
        </p:nvCxnSpPr>
        <p:spPr>
          <a:xfrm flipH="1">
            <a:off x="9899375" y="4572000"/>
            <a:ext cx="318051" cy="887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D29DDE4-0D6F-4595-86D0-8A95B2840C7A}"/>
              </a:ext>
            </a:extLst>
          </p:cNvPr>
          <p:cNvSpPr/>
          <p:nvPr/>
        </p:nvSpPr>
        <p:spPr>
          <a:xfrm>
            <a:off x="9197009" y="3429000"/>
            <a:ext cx="2773690" cy="1182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2020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년에는 실질 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GDP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가 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4.6% 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감소</a:t>
            </a:r>
            <a:endParaRPr lang="ko-KR" altLang="en-US" dirty="0"/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981E34D6-566B-4734-B865-C26E20263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49459"/>
              </p:ext>
            </p:extLst>
          </p:nvPr>
        </p:nvGraphicFramePr>
        <p:xfrm>
          <a:off x="6135756" y="6512429"/>
          <a:ext cx="2794470" cy="358140"/>
        </p:xfrm>
        <a:graphic>
          <a:graphicData uri="http://schemas.openxmlformats.org/drawingml/2006/table">
            <a:tbl>
              <a:tblPr/>
              <a:tblGrid>
                <a:gridCol w="2794470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일본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인당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GDP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그래프</a:t>
                      </a:r>
                      <a:endParaRPr lang="en-US" altLang="ko-KR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7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E62C0-14A1-4A12-B41E-13F0E87755BC}"/>
              </a:ext>
            </a:extLst>
          </p:cNvPr>
          <p:cNvSpPr txBox="1"/>
          <p:nvPr/>
        </p:nvSpPr>
        <p:spPr>
          <a:xfrm>
            <a:off x="3839219" y="464165"/>
            <a:ext cx="225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CONTENTS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1582EED-4CEF-4332-AD6E-3A0DE847DFC5}"/>
              </a:ext>
            </a:extLst>
          </p:cNvPr>
          <p:cNvSpPr/>
          <p:nvPr/>
        </p:nvSpPr>
        <p:spPr>
          <a:xfrm>
            <a:off x="3949321" y="952916"/>
            <a:ext cx="3771900" cy="50977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7EE40-BAD9-4569-9BF6-F6E9ACA78A3C}"/>
              </a:ext>
            </a:extLst>
          </p:cNvPr>
          <p:cNvSpPr txBox="1"/>
          <p:nvPr/>
        </p:nvSpPr>
        <p:spPr>
          <a:xfrm>
            <a:off x="4641544" y="1531620"/>
            <a:ext cx="238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Contents 1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전후 일본 경제 초기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EA385-4253-4749-B8C1-9ACBAE8622A7}"/>
              </a:ext>
            </a:extLst>
          </p:cNvPr>
          <p:cNvSpPr txBox="1"/>
          <p:nvPr/>
        </p:nvSpPr>
        <p:spPr>
          <a:xfrm>
            <a:off x="4641544" y="2516713"/>
            <a:ext cx="177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Contents 2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일본 버블경제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F8AD0-7BC8-473F-B209-B77428A0C729}"/>
              </a:ext>
            </a:extLst>
          </p:cNvPr>
          <p:cNvSpPr txBox="1"/>
          <p:nvPr/>
        </p:nvSpPr>
        <p:spPr>
          <a:xfrm>
            <a:off x="4641544" y="3501806"/>
            <a:ext cx="215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Contents 3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-90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이후 경제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189D7-8C56-435A-8DD9-504E21564A52}"/>
              </a:ext>
            </a:extLst>
          </p:cNvPr>
          <p:cNvSpPr txBox="1"/>
          <p:nvPr/>
        </p:nvSpPr>
        <p:spPr>
          <a:xfrm>
            <a:off x="4641544" y="4521068"/>
            <a:ext cx="255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Contents 4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코로나 이후 일본 경제</a:t>
            </a:r>
          </a:p>
        </p:txBody>
      </p:sp>
    </p:spTree>
    <p:extLst>
      <p:ext uri="{BB962C8B-B14F-4D97-AF65-F5344CB8AC3E}">
        <p14:creationId xmlns:p14="http://schemas.microsoft.com/office/powerpoint/2010/main" val="18381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AEFD7B44-2D1B-4F2C-A427-CC0CCC678603}"/>
              </a:ext>
            </a:extLst>
          </p:cNvPr>
          <p:cNvGrpSpPr/>
          <p:nvPr/>
        </p:nvGrpSpPr>
        <p:grpSpPr>
          <a:xfrm>
            <a:off x="159191" y="182880"/>
            <a:ext cx="2385225" cy="993478"/>
            <a:chOff x="640080" y="-971550"/>
            <a:chExt cx="1660746" cy="8906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744A58-9FFE-4867-9CC3-746C8B4AB473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4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코로나 이후 일본 경제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81B618A-0A6C-4DFA-A4D3-85B9E9C0E9DD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1939837-72D9-4888-AA4C-BA68E7F51B54}"/>
              </a:ext>
            </a:extLst>
          </p:cNvPr>
          <p:cNvSpPr txBox="1"/>
          <p:nvPr/>
        </p:nvSpPr>
        <p:spPr>
          <a:xfrm>
            <a:off x="2706921" y="277404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2021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 일본 경제전망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3BCC5CC-E9AE-4793-8C59-355FF1BE494C}"/>
              </a:ext>
            </a:extLst>
          </p:cNvPr>
          <p:cNvGrpSpPr/>
          <p:nvPr/>
        </p:nvGrpSpPr>
        <p:grpSpPr>
          <a:xfrm>
            <a:off x="6301409" y="1389404"/>
            <a:ext cx="5340627" cy="851457"/>
            <a:chOff x="5295071" y="2572002"/>
            <a:chExt cx="5094799" cy="85145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312D4C-A983-4B2E-A7BF-405D7C837EC8}"/>
                </a:ext>
              </a:extLst>
            </p:cNvPr>
            <p:cNvSpPr txBox="1"/>
            <p:nvPr/>
          </p:nvSpPr>
          <p:spPr>
            <a:xfrm>
              <a:off x="5295071" y="2592462"/>
              <a:ext cx="5094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0" i="0" spc="0" dirty="0">
                  <a:solidFill>
                    <a:srgbClr val="373737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2021</a:t>
              </a:r>
              <a:r>
                <a:rPr lang="ko-KR" altLang="en-US" sz="2400" b="0" i="0" dirty="0">
                  <a:solidFill>
                    <a:srgbClr val="373737"/>
                  </a:solidFill>
                  <a:effectLst/>
                  <a:latin typeface="Open Sans" panose="020B0606030504020204" pitchFamily="34" charset="0"/>
                </a:rPr>
                <a:t>년 일본 경제는 완만한 회복세를 보일 것으로 예상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F0E963A2-E22A-4B13-B18D-839B9A2232BF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center">
            <a:extLst>
              <a:ext uri="{FF2B5EF4-FFF2-40B4-BE49-F238E27FC236}">
                <a16:creationId xmlns:a16="http://schemas.microsoft.com/office/drawing/2014/main" id="{BD89334F-DEC6-460B-8E1A-245BFE4D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74" y="2240861"/>
            <a:ext cx="4651514" cy="31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E7386C-99DE-4E7F-AF35-CC142E1F28EF}"/>
              </a:ext>
            </a:extLst>
          </p:cNvPr>
          <p:cNvSpPr txBox="1"/>
          <p:nvPr/>
        </p:nvSpPr>
        <p:spPr>
          <a:xfrm>
            <a:off x="7573615" y="5422905"/>
            <a:ext cx="2869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일본의 실질소비활동지수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CD7EC5-C0BB-4557-93B6-8A1DBB3C0590}"/>
              </a:ext>
            </a:extLst>
          </p:cNvPr>
          <p:cNvSpPr txBox="1"/>
          <p:nvPr/>
        </p:nvSpPr>
        <p:spPr>
          <a:xfrm>
            <a:off x="1242434" y="6023069"/>
            <a:ext cx="9296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세계 경제가 회복세로 접어듦에 따라 일본의 생산 및 수출입의 증가</a:t>
            </a:r>
            <a:endParaRPr lang="ko-KR" altLang="en-US" sz="2400" dirty="0"/>
          </a:p>
        </p:txBody>
      </p:sp>
      <p:pic>
        <p:nvPicPr>
          <p:cNvPr id="3078" name="Picture 6" descr="center">
            <a:extLst>
              <a:ext uri="{FF2B5EF4-FFF2-40B4-BE49-F238E27FC236}">
                <a16:creationId xmlns:a16="http://schemas.microsoft.com/office/drawing/2014/main" id="{1EBC015A-7392-4DE6-817A-C088F863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5" y="1409864"/>
            <a:ext cx="5536768" cy="345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BC8D1AB-88EB-4061-8481-2370CF46C728}"/>
              </a:ext>
            </a:extLst>
          </p:cNvPr>
          <p:cNvSpPr txBox="1"/>
          <p:nvPr/>
        </p:nvSpPr>
        <p:spPr>
          <a:xfrm>
            <a:off x="1631339" y="4918602"/>
            <a:ext cx="2981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일본의 월별 수출입액 추이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92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2EA47E2-A6CE-494D-BC7B-25F35DFD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FCD74-879C-42EB-8E54-8521F532144E}"/>
              </a:ext>
            </a:extLst>
          </p:cNvPr>
          <p:cNvSpPr txBox="1"/>
          <p:nvPr/>
        </p:nvSpPr>
        <p:spPr>
          <a:xfrm>
            <a:off x="4625886" y="2693849"/>
            <a:ext cx="2940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Abadi" panose="020B0604020104020204" pitchFamily="34" charset="0"/>
                <a:ea typeface="KoPub돋움체 Bold" panose="02020603020101020101" pitchFamily="18" charset="-127"/>
              </a:rPr>
              <a:t>Thank you </a:t>
            </a:r>
            <a:endParaRPr lang="ko-KR" altLang="en-US" sz="4400" dirty="0">
              <a:latin typeface="Abadi" panose="020B0604020104020204" pitchFamily="34" charset="0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850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2093678" cy="993478"/>
            <a:chOff x="640080" y="-971550"/>
            <a:chExt cx="1660746" cy="8906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617501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1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전후 일본 경제 초기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77B2A3-BD20-49CE-81D4-DE2D47A61E55}"/>
              </a:ext>
            </a:extLst>
          </p:cNvPr>
          <p:cNvGrpSpPr/>
          <p:nvPr/>
        </p:nvGrpSpPr>
        <p:grpSpPr>
          <a:xfrm>
            <a:off x="6283336" y="3180312"/>
            <a:ext cx="5094799" cy="866707"/>
            <a:chOff x="5295071" y="2572002"/>
            <a:chExt cx="5094799" cy="8667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05149-9424-4271-B356-F437CBF5FE0A}"/>
                </a:ext>
              </a:extLst>
            </p:cNvPr>
            <p:cNvSpPr txBox="1"/>
            <p:nvPr/>
          </p:nvSpPr>
          <p:spPr>
            <a:xfrm>
              <a:off x="5295071" y="2607712"/>
              <a:ext cx="5094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0" i="0" u="none" strike="noStrike" dirty="0">
                  <a:effectLst/>
                  <a:latin typeface="Open Sans" panose="020B0604020202020204" pitchFamily="34" charset="0"/>
                </a:rPr>
                <a:t>제</a:t>
              </a:r>
              <a:r>
                <a:rPr lang="en-US" altLang="ko-KR" sz="2400" b="0" i="0" u="none" strike="noStrike" dirty="0">
                  <a:effectLst/>
                  <a:latin typeface="Open Sans" panose="020B0604020202020204" pitchFamily="34" charset="0"/>
                </a:rPr>
                <a:t>2</a:t>
              </a:r>
              <a:r>
                <a:rPr lang="ko-KR" altLang="en-US" sz="2400" b="0" i="0" u="none" strike="noStrike" dirty="0">
                  <a:effectLst/>
                  <a:latin typeface="Open Sans" panose="020B0604020202020204" pitchFamily="34" charset="0"/>
                </a:rPr>
                <a:t>차 세계 대전</a:t>
              </a:r>
              <a:r>
                <a:rPr lang="ko-KR" altLang="en-US" sz="2400" b="0" i="0" dirty="0">
                  <a:solidFill>
                    <a:srgbClr val="373A3C"/>
                  </a:solidFill>
                  <a:effectLst/>
                  <a:latin typeface="Open Sans" panose="020B0604020202020204" pitchFamily="34" charset="0"/>
                </a:rPr>
                <a:t>이 끝난 후</a:t>
              </a:r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4020202020204" pitchFamily="34" charset="0"/>
                </a:rPr>
                <a:t>, </a:t>
              </a:r>
              <a:r>
                <a:rPr lang="en-US" altLang="ko-KR" sz="2400" b="0" i="0" u="none" strike="noStrike" dirty="0">
                  <a:solidFill>
                    <a:srgbClr val="0275D8"/>
                  </a:solidFill>
                  <a:effectLst/>
                  <a:latin typeface="Open Sans" panose="020B0604020202020204" pitchFamily="34" charset="0"/>
                </a:rPr>
                <a:t>GHQ*</a:t>
              </a:r>
              <a:r>
                <a:rPr lang="ko-KR" altLang="en-US" sz="2400" b="0" i="0" dirty="0">
                  <a:solidFill>
                    <a:srgbClr val="373A3C"/>
                  </a:solidFill>
                  <a:effectLst/>
                  <a:latin typeface="Open Sans" panose="020B0604020202020204" pitchFamily="34" charset="0"/>
                </a:rPr>
                <a:t>의 결정에 의해 농업국이 될 뻔한 일본</a:t>
              </a:r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4020202020204" pitchFamily="34" charset="0"/>
                </a:rPr>
                <a:t>.</a:t>
              </a:r>
              <a:endParaRPr lang="ko-KR" altLang="en-US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5BA412A-6177-4533-A556-69DED86393E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6566D1-60CB-4C10-9859-0656D082B2B7}"/>
              </a:ext>
            </a:extLst>
          </p:cNvPr>
          <p:cNvSpPr txBox="1"/>
          <p:nvPr/>
        </p:nvSpPr>
        <p:spPr>
          <a:xfrm>
            <a:off x="2468382" y="317605"/>
            <a:ext cx="59732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패전 이후 </a:t>
            </a:r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1950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pic>
        <p:nvPicPr>
          <p:cNvPr id="1026" name="Picture 2" descr="1950년대 일본 풍경을 담은 사진들">
            <a:extLst>
              <a:ext uri="{FF2B5EF4-FFF2-40B4-BE49-F238E27FC236}">
                <a16:creationId xmlns:a16="http://schemas.microsoft.com/office/drawing/2014/main" id="{E703D3C0-0149-4BC0-ACCF-8E5183F1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5" y="1597311"/>
            <a:ext cx="5588939" cy="4068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4F361C-DB36-4AAE-84F7-D854CC2C37C8}"/>
              </a:ext>
            </a:extLst>
          </p:cNvPr>
          <p:cNvSpPr txBox="1"/>
          <p:nvPr/>
        </p:nvSpPr>
        <p:spPr>
          <a:xfrm>
            <a:off x="6851373" y="6324951"/>
            <a:ext cx="5340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275D8"/>
                </a:solidFill>
                <a:latin typeface="Open Sans" panose="020B0604020202020204" pitchFamily="34" charset="0"/>
              </a:rPr>
              <a:t>*</a:t>
            </a:r>
            <a:r>
              <a:rPr lang="en-US" altLang="ko-KR" sz="1100" b="0" i="0" u="none" strike="noStrike" dirty="0">
                <a:solidFill>
                  <a:srgbClr val="0275D8"/>
                </a:solidFill>
                <a:effectLst/>
                <a:latin typeface="Open Sans" panose="020B0604020202020204" pitchFamily="34" charset="0"/>
              </a:rPr>
              <a:t>GHQ</a:t>
            </a:r>
            <a:r>
              <a:rPr lang="ko-KR" altLang="en-US" sz="1100" dirty="0">
                <a:solidFill>
                  <a:srgbClr val="0275D8"/>
                </a:solidFill>
                <a:latin typeface="Open Sans" panose="020B0604020202020204" pitchFamily="34" charset="0"/>
              </a:rPr>
              <a:t>란 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당시 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3" tooltip="일본 제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 제국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의 항복 이후 </a:t>
            </a:r>
            <a:r>
              <a:rPr lang="en-US" altLang="ko-KR" sz="1100" b="0" i="0" u="none" strike="noStrike" dirty="0">
                <a:effectLst/>
                <a:latin typeface="Open Sans" panose="020B0606030504020204" pitchFamily="34" charset="0"/>
                <a:hlinkClick r:id="rId4" tooltip="1945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4" tooltip="1945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US" altLang="ko-KR" sz="1100" b="0" i="0" u="none" strike="noStrike" dirty="0">
                <a:effectLst/>
                <a:latin typeface="Open Sans" panose="020B0606030504020204" pitchFamily="34" charset="0"/>
                <a:hlinkClick r:id="rId5" tooltip="9월 2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5" tooltip="9월 2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월 </a:t>
            </a:r>
            <a:r>
              <a:rPr lang="en-US" altLang="ko-KR" sz="1100" b="0" i="0" u="none" strike="noStrike" dirty="0">
                <a:effectLst/>
                <a:latin typeface="Open Sans" panose="020B0606030504020204" pitchFamily="34" charset="0"/>
                <a:hlinkClick r:id="rId5" tooltip="9월 2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5" tooltip="9월 2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 부터 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6" tooltip="샌프란시스코 강화조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샌프란시스코 강화조약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이 발효된 </a:t>
            </a:r>
            <a:r>
              <a:rPr lang="en-US" altLang="ko-KR" sz="1100" b="0" i="0" u="none" strike="noStrike" dirty="0">
                <a:effectLst/>
                <a:latin typeface="Open Sans" panose="020B0606030504020204" pitchFamily="34" charset="0"/>
                <a:hlinkClick r:id="rId7" tooltip="1952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1952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7" tooltip="1952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년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US" altLang="ko-KR" sz="1100" b="0" i="0" u="none" strike="noStrike" dirty="0">
                <a:effectLst/>
                <a:latin typeface="Open Sans" panose="020B0606030504020204" pitchFamily="34" charset="0"/>
                <a:hlinkClick r:id="rId8" tooltip="4월 2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8" tooltip="4월 2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월 </a:t>
            </a:r>
            <a:r>
              <a:rPr lang="en-US" altLang="ko-KR" sz="1100" b="0" i="0" u="none" strike="noStrike" dirty="0">
                <a:effectLst/>
                <a:latin typeface="Open Sans" panose="020B0606030504020204" pitchFamily="34" charset="0"/>
                <a:hlinkClick r:id="rId8" tooltip="4월 2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8" tooltip="4월 28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까지 </a:t>
            </a:r>
            <a:r>
              <a:rPr lang="en-US" altLang="ko-KR" sz="1100" b="0" i="0" dirty="0">
                <a:effectLst/>
                <a:latin typeface="Open Sans" panose="020B0606030504020204" pitchFamily="34" charset="0"/>
              </a:rPr>
              <a:t>7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년 동안 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9" tooltip="일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에 주둔한 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10" tooltip="연합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연합군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ko-KR" altLang="en-US" sz="1100" b="0" i="0" u="none" strike="noStrike" dirty="0">
                <a:effectLst/>
                <a:latin typeface="Open Sans" panose="020B0606030504020204" pitchFamily="34" charset="0"/>
                <a:hlinkClick r:id="rId11" tooltip="사령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사령부</a:t>
            </a:r>
            <a:r>
              <a:rPr lang="ko-KR" altLang="en-US" sz="1100" b="0" i="0" dirty="0">
                <a:effectLst/>
                <a:latin typeface="Open Sans" panose="020B0606030504020204" pitchFamily="34" charset="0"/>
              </a:rPr>
              <a:t>를 말한다</a:t>
            </a:r>
            <a:r>
              <a:rPr lang="en-US" altLang="ko-KR" sz="1100" b="0" i="0" dirty="0">
                <a:effectLst/>
                <a:latin typeface="Open Sans" panose="020B0606030504020204" pitchFamily="34" charset="0"/>
              </a:rPr>
              <a:t>.</a:t>
            </a:r>
            <a:endParaRPr lang="ko-KR" altLang="en-US" sz="1100" dirty="0">
              <a:ln>
                <a:solidFill>
                  <a:schemeClr val="tx1">
                    <a:alpha val="30000"/>
                  </a:schemeClr>
                </a:solidFill>
              </a:ln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1017A-589A-4F05-AA46-9C5B4DBF43F9}"/>
              </a:ext>
            </a:extLst>
          </p:cNvPr>
          <p:cNvSpPr txBox="1"/>
          <p:nvPr/>
        </p:nvSpPr>
        <p:spPr>
          <a:xfrm>
            <a:off x="443882" y="5751790"/>
            <a:ext cx="534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전우의 유골을 가지고 일본으로 돌아온 병사들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latin typeface="Open Sans" panose="020B0606030504020204" pitchFamily="34" charset="0"/>
              <a:ea typeface="Adobe 명조 Std M" panose="02020600000000000000" pitchFamily="18" charset="-127"/>
            </a:endParaRPr>
          </a:p>
          <a:p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latin typeface="Open Sans" panose="020B0606030504020204" pitchFamily="34" charset="0"/>
              <a:ea typeface="Adobe 명조 Std M" panose="02020600000000000000" pitchFamily="18" charset="-127"/>
            </a:endParaRPr>
          </a:p>
          <a:p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                          1950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년 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4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월 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26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일</a:t>
            </a:r>
            <a:endParaRPr lang="ko-KR" altLang="en-US" dirty="0">
              <a:ln>
                <a:solidFill>
                  <a:schemeClr val="tx1">
                    <a:alpha val="30000"/>
                  </a:schemeClr>
                </a:solidFill>
              </a:ln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2093678" cy="993478"/>
            <a:chOff x="640080" y="-971550"/>
            <a:chExt cx="1660746" cy="8906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617501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1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전후 일본 경제 초기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77B2A3-BD20-49CE-81D4-DE2D47A61E55}"/>
              </a:ext>
            </a:extLst>
          </p:cNvPr>
          <p:cNvGrpSpPr/>
          <p:nvPr/>
        </p:nvGrpSpPr>
        <p:grpSpPr>
          <a:xfrm>
            <a:off x="6069495" y="1810624"/>
            <a:ext cx="5588939" cy="1236039"/>
            <a:chOff x="5295071" y="2572002"/>
            <a:chExt cx="5094799" cy="12360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05149-9424-4271-B356-F437CBF5FE0A}"/>
                </a:ext>
              </a:extLst>
            </p:cNvPr>
            <p:cNvSpPr txBox="1"/>
            <p:nvPr/>
          </p:nvSpPr>
          <p:spPr>
            <a:xfrm>
              <a:off x="5295071" y="2607712"/>
              <a:ext cx="5094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0" i="0" u="none" strike="noStrike" dirty="0">
                  <a:effectLst/>
                  <a:latin typeface="Open Sans" panose="020B0606030504020204" pitchFamily="34" charset="0"/>
                  <a:hlinkClick r:id="rId2" tooltip="6.25 전쟁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하지만 </a:t>
              </a:r>
              <a:r>
                <a:rPr lang="en-US" altLang="ko-KR" sz="2400" b="0" i="0" u="none" strike="noStrike" dirty="0">
                  <a:effectLst/>
                  <a:latin typeface="Open Sans" panose="020B0606030504020204" pitchFamily="34" charset="0"/>
                  <a:hlinkClick r:id="rId2" tooltip="6.25 전쟁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6.25 </a:t>
              </a:r>
              <a:r>
                <a:rPr lang="ko-KR" altLang="en-US" sz="2400" b="0" i="0" u="none" strike="noStrike" dirty="0">
                  <a:effectLst/>
                  <a:latin typeface="Open Sans" panose="020B0606030504020204" pitchFamily="34" charset="0"/>
                  <a:hlinkClick r:id="rId2" tooltip="6.25 전쟁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전쟁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이 발발로</a:t>
              </a:r>
              <a:r>
                <a:rPr lang="en-US" altLang="ko-KR" sz="2400" dirty="0">
                  <a:latin typeface="Open Sans" panose="020B0606030504020204" pitchFamily="34" charset="0"/>
                </a:rPr>
                <a:t> </a:t>
              </a:r>
              <a:r>
                <a:rPr lang="ko-KR" altLang="en-US" sz="2400" b="0" i="0" u="none" strike="noStrike" dirty="0">
                  <a:effectLst/>
                  <a:latin typeface="Open Sans" panose="020B0606030504020204" pitchFamily="34" charset="0"/>
                  <a:hlinkClick r:id="rId3" tooltip="미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미군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이 일본에서 군수물자를 생산</a:t>
              </a:r>
              <a:r>
                <a:rPr lang="en-US" altLang="ko-KR" sz="2400" b="0" i="0" dirty="0">
                  <a:effectLst/>
                  <a:latin typeface="Open Sans" panose="020B0606030504020204" pitchFamily="34" charset="0"/>
                </a:rPr>
                <a:t>.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 전쟁특수로 인해 일본의 경제는 다시 호황을 맞게 된다</a:t>
              </a:r>
              <a:r>
                <a:rPr lang="en-US" altLang="ko-KR" sz="2400" b="0" i="0" dirty="0">
                  <a:effectLst/>
                  <a:latin typeface="Open Sans" panose="020B0606030504020204" pitchFamily="34" charset="0"/>
                </a:rPr>
                <a:t>.</a:t>
              </a:r>
              <a:endParaRPr lang="ko-KR" altLang="en-US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5BA412A-6177-4533-A556-69DED86393E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6566D1-60CB-4C10-9859-0656D082B2B7}"/>
              </a:ext>
            </a:extLst>
          </p:cNvPr>
          <p:cNvSpPr txBox="1"/>
          <p:nvPr/>
        </p:nvSpPr>
        <p:spPr>
          <a:xfrm>
            <a:off x="2468382" y="317605"/>
            <a:ext cx="60130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패전 이후 </a:t>
            </a:r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1950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1017A-589A-4F05-AA46-9C5B4DBF43F9}"/>
              </a:ext>
            </a:extLst>
          </p:cNvPr>
          <p:cNvSpPr txBox="1"/>
          <p:nvPr/>
        </p:nvSpPr>
        <p:spPr>
          <a:xfrm>
            <a:off x="443882" y="5740176"/>
            <a:ext cx="53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1950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년 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6.25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rPr>
              <a:t>전쟁 당시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latin typeface="Open Sans" panose="020B0606030504020204" pitchFamily="34" charset="0"/>
              <a:ea typeface="Adobe 명조 Std M" panose="02020600000000000000" pitchFamily="18" charset="-127"/>
            </a:endParaRPr>
          </a:p>
        </p:txBody>
      </p:sp>
      <p:pic>
        <p:nvPicPr>
          <p:cNvPr id="2050" name="Picture 2" descr="6.25 전쟁 - 위키백과, 우리 모두의 백과사전">
            <a:extLst>
              <a:ext uri="{FF2B5EF4-FFF2-40B4-BE49-F238E27FC236}">
                <a16:creationId xmlns:a16="http://schemas.microsoft.com/office/drawing/2014/main" id="{551F8DCA-BC4F-43C6-9791-2F15B77B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1" y="1277283"/>
            <a:ext cx="5392907" cy="4323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72EA53C-EAAF-4929-84DA-A7878C5978D5}"/>
              </a:ext>
            </a:extLst>
          </p:cNvPr>
          <p:cNvGrpSpPr/>
          <p:nvPr/>
        </p:nvGrpSpPr>
        <p:grpSpPr>
          <a:xfrm>
            <a:off x="5088834" y="3439102"/>
            <a:ext cx="6400801" cy="2962308"/>
            <a:chOff x="4850295" y="3421186"/>
            <a:chExt cx="6400801" cy="2962308"/>
          </a:xfrm>
        </p:grpSpPr>
        <p:pic>
          <p:nvPicPr>
            <p:cNvPr id="2052" name="Picture 4" descr="1950년대 일본 풍경을 담은 사진들">
              <a:extLst>
                <a:ext uri="{FF2B5EF4-FFF2-40B4-BE49-F238E27FC236}">
                  <a16:creationId xmlns:a16="http://schemas.microsoft.com/office/drawing/2014/main" id="{3E44DB68-B49C-45E7-A216-7EA3EB886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95" y="3421186"/>
              <a:ext cx="4386469" cy="296230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7008EE-BF0C-4B4E-BBC1-FC82BC57CFB0}"/>
                </a:ext>
              </a:extLst>
            </p:cNvPr>
            <p:cNvSpPr txBox="1"/>
            <p:nvPr/>
          </p:nvSpPr>
          <p:spPr>
            <a:xfrm>
              <a:off x="8863963" y="4400593"/>
              <a:ext cx="23871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Open Sans" panose="020B0606030504020204" pitchFamily="34" charset="0"/>
                  <a:ea typeface="Adobe 명조 Std M" panose="02020600000000000000" pitchFamily="18" charset="-127"/>
                </a:rPr>
                <a:t>한국 전쟁에 참전하기 위해 일본의 극동 기지에서 </a:t>
              </a:r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Open Sans" panose="020B0606030504020204" pitchFamily="34" charset="0"/>
                  <a:ea typeface="Adobe 명조 Std M" panose="02020600000000000000" pitchFamily="18" charset="-127"/>
                </a:rPr>
                <a:t>B-26 </a:t>
              </a:r>
              <a:r>
                <a:rPr lang="ko-KR" altLang="en-US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Open Sans" panose="020B0606030504020204" pitchFamily="34" charset="0"/>
                  <a:ea typeface="Adobe 명조 Std M" panose="02020600000000000000" pitchFamily="18" charset="-127"/>
                </a:rPr>
                <a:t>폭격기 발진 모습 </a:t>
              </a:r>
              <a:endPara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Open Sans" panose="020B0606030504020204" pitchFamily="34" charset="0"/>
                <a:ea typeface="Adobe 명조 Std M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1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2093678" cy="993478"/>
            <a:chOff x="640080" y="-971550"/>
            <a:chExt cx="1660746" cy="8906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617501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1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전후 일본 경제 초기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77B2A3-BD20-49CE-81D4-DE2D47A61E55}"/>
              </a:ext>
            </a:extLst>
          </p:cNvPr>
          <p:cNvGrpSpPr/>
          <p:nvPr/>
        </p:nvGrpSpPr>
        <p:grpSpPr>
          <a:xfrm>
            <a:off x="6096000" y="1404731"/>
            <a:ext cx="4981011" cy="1586010"/>
            <a:chOff x="5295072" y="2572002"/>
            <a:chExt cx="5094798" cy="15860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05149-9424-4271-B356-F437CBF5FE0A}"/>
                </a:ext>
              </a:extLst>
            </p:cNvPr>
            <p:cNvSpPr txBox="1"/>
            <p:nvPr/>
          </p:nvSpPr>
          <p:spPr>
            <a:xfrm>
              <a:off x="5295073" y="2588352"/>
              <a:ext cx="5094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1950</a:t>
              </a:r>
              <a:r>
                <a:rPr lang="ko-KR" altLang="en-US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년대부터 본격적으로 시작된 전후 복구와 경제성장의 결과</a:t>
              </a:r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. </a:t>
              </a:r>
              <a:r>
                <a:rPr lang="ko-KR" altLang="en-US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불과 </a:t>
              </a:r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20</a:t>
              </a:r>
              <a:r>
                <a:rPr lang="ko-KR" altLang="en-US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년도 채 되지 않아서 전쟁 전</a:t>
              </a:r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,</a:t>
              </a:r>
              <a:r>
                <a:rPr lang="ko-KR" altLang="en-US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 그 이상의 모습으로 탈바꿈한 일본</a:t>
              </a:r>
              <a:r>
                <a:rPr lang="en-US" altLang="ko-KR" sz="24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.</a:t>
              </a:r>
              <a:endParaRPr lang="ko-KR" altLang="en-US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5BA412A-6177-4533-A556-69DED86393E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6566D1-60CB-4C10-9859-0656D082B2B7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1960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1017A-589A-4F05-AA46-9C5B4DBF43F9}"/>
              </a:ext>
            </a:extLst>
          </p:cNvPr>
          <p:cNvSpPr txBox="1"/>
          <p:nvPr/>
        </p:nvSpPr>
        <p:spPr>
          <a:xfrm>
            <a:off x="443882" y="5740176"/>
            <a:ext cx="53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1960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일본의 모습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7CC62E-0374-4BEB-B6CD-6E7103E0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1404731"/>
            <a:ext cx="5340626" cy="4196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0180F9F-E602-42FD-A64F-9CC822685613}"/>
              </a:ext>
            </a:extLst>
          </p:cNvPr>
          <p:cNvGrpSpPr/>
          <p:nvPr/>
        </p:nvGrpSpPr>
        <p:grpSpPr>
          <a:xfrm>
            <a:off x="4597743" y="3128333"/>
            <a:ext cx="7239000" cy="3489760"/>
            <a:chOff x="4597743" y="3128333"/>
            <a:chExt cx="7239000" cy="3489760"/>
          </a:xfrm>
        </p:grpSpPr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167E812F-E1D2-45E3-B9D5-FCD6CE73C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743" y="3128333"/>
              <a:ext cx="3619500" cy="30214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0CF1F86C-E9B0-46F0-96BD-F17A6D373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243" y="3129994"/>
              <a:ext cx="3619500" cy="30214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22CEE7-E7D5-4A77-A4C6-FAB350109284}"/>
                </a:ext>
              </a:extLst>
            </p:cNvPr>
            <p:cNvSpPr txBox="1"/>
            <p:nvPr/>
          </p:nvSpPr>
          <p:spPr>
            <a:xfrm>
              <a:off x="5387007" y="6248761"/>
              <a:ext cx="534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현대 일본이라고 해도 될 것 같은 </a:t>
              </a:r>
              <a:r>
                <a:rPr lang="en-US" altLang="ko-KR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1960</a:t>
              </a:r>
              <a:r>
                <a:rPr lang="ko-KR" altLang="en-US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년대 모습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6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2093678" cy="993478"/>
            <a:chOff x="640080" y="-971550"/>
            <a:chExt cx="1660746" cy="8906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617501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1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전후 일본 경제 초기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77B2A3-BD20-49CE-81D4-DE2D47A61E55}"/>
              </a:ext>
            </a:extLst>
          </p:cNvPr>
          <p:cNvGrpSpPr/>
          <p:nvPr/>
        </p:nvGrpSpPr>
        <p:grpSpPr>
          <a:xfrm>
            <a:off x="6096000" y="1226054"/>
            <a:ext cx="5247861" cy="847347"/>
            <a:chOff x="5295072" y="2572002"/>
            <a:chExt cx="5094798" cy="8473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05149-9424-4271-B356-F437CBF5FE0A}"/>
                </a:ext>
              </a:extLst>
            </p:cNvPr>
            <p:cNvSpPr txBox="1"/>
            <p:nvPr/>
          </p:nvSpPr>
          <p:spPr>
            <a:xfrm>
              <a:off x="5295073" y="2588352"/>
              <a:ext cx="5094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제조업 기반의 고도성장으로 수 많은 신제품이 시장을 풍족하게 했다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  <a:endParaRPr lang="ko-KR" altLang="en-US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5BA412A-6177-4533-A556-69DED86393E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6566D1-60CB-4C10-9859-0656D082B2B7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1970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1017A-589A-4F05-AA46-9C5B4DBF43F9}"/>
              </a:ext>
            </a:extLst>
          </p:cNvPr>
          <p:cNvSpPr txBox="1"/>
          <p:nvPr/>
        </p:nvSpPr>
        <p:spPr>
          <a:xfrm>
            <a:off x="362686" y="5739933"/>
            <a:ext cx="53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1970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</a:t>
            </a:r>
            <a:r>
              <a:rPr lang="ko-KR" altLang="en-US" dirty="0" err="1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신칸센의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 모습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33E18E-D14B-4292-B4CE-C41D7BC3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2" y="1226054"/>
            <a:ext cx="5860956" cy="4374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B5308A-2E39-4C30-BE24-7D05A84B04FA}"/>
              </a:ext>
            </a:extLst>
          </p:cNvPr>
          <p:cNvSpPr txBox="1"/>
          <p:nvPr/>
        </p:nvSpPr>
        <p:spPr>
          <a:xfrm>
            <a:off x="6096000" y="2509121"/>
            <a:ext cx="49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하지만</a:t>
            </a:r>
            <a:r>
              <a:rPr lang="en-US" altLang="ko-KR" sz="3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..</a:t>
            </a:r>
            <a:endParaRPr lang="ko-KR" altLang="en-US" sz="3600" dirty="0">
              <a:ln>
                <a:solidFill>
                  <a:schemeClr val="tx1">
                    <a:alpha val="30000"/>
                  </a:schemeClr>
                </a:solidFill>
              </a:ln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  <p:sp>
        <p:nvSpPr>
          <p:cNvPr id="9" name="폭발: 8pt 8">
            <a:extLst>
              <a:ext uri="{FF2B5EF4-FFF2-40B4-BE49-F238E27FC236}">
                <a16:creationId xmlns:a16="http://schemas.microsoft.com/office/drawing/2014/main" id="{A724E537-2DE1-45C5-9B2C-A65D82252037}"/>
              </a:ext>
            </a:extLst>
          </p:cNvPr>
          <p:cNvSpPr/>
          <p:nvPr/>
        </p:nvSpPr>
        <p:spPr>
          <a:xfrm>
            <a:off x="4809850" y="3297179"/>
            <a:ext cx="3949837" cy="3388873"/>
          </a:xfrm>
          <a:prstGeom prst="irregularSeal1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국제통화위기</a:t>
            </a:r>
            <a:r>
              <a:rPr lang="en-US" altLang="ko-KR" sz="2400" dirty="0"/>
              <a:t>!!</a:t>
            </a:r>
            <a:endParaRPr lang="ko-KR" altLang="en-US" sz="2400" dirty="0"/>
          </a:p>
        </p:txBody>
      </p:sp>
      <p:sp>
        <p:nvSpPr>
          <p:cNvPr id="10" name="폭발: 14pt 9">
            <a:extLst>
              <a:ext uri="{FF2B5EF4-FFF2-40B4-BE49-F238E27FC236}">
                <a16:creationId xmlns:a16="http://schemas.microsoft.com/office/drawing/2014/main" id="{62B8B6B1-9D95-4FB4-9FC7-CD115EAD2F15}"/>
              </a:ext>
            </a:extLst>
          </p:cNvPr>
          <p:cNvSpPr/>
          <p:nvPr/>
        </p:nvSpPr>
        <p:spPr>
          <a:xfrm>
            <a:off x="8367214" y="1948178"/>
            <a:ext cx="3824786" cy="3791755"/>
          </a:xfrm>
          <a:prstGeom prst="irregularSeal2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  <a:r>
              <a:rPr lang="ko-KR" altLang="en-US" sz="2400" dirty="0"/>
              <a:t>유류파동</a:t>
            </a:r>
          </a:p>
        </p:txBody>
      </p:sp>
    </p:spTree>
    <p:extLst>
      <p:ext uri="{BB962C8B-B14F-4D97-AF65-F5344CB8AC3E}">
        <p14:creationId xmlns:p14="http://schemas.microsoft.com/office/powerpoint/2010/main" val="33167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2093678" cy="993478"/>
            <a:chOff x="640080" y="-971550"/>
            <a:chExt cx="1660746" cy="8906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617501" cy="8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1</a:t>
              </a:r>
            </a:p>
            <a:p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전후 일본 경제 초기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77B2A3-BD20-49CE-81D4-DE2D47A61E55}"/>
              </a:ext>
            </a:extLst>
          </p:cNvPr>
          <p:cNvGrpSpPr/>
          <p:nvPr/>
        </p:nvGrpSpPr>
        <p:grpSpPr>
          <a:xfrm>
            <a:off x="5647713" y="1551353"/>
            <a:ext cx="5298583" cy="1590120"/>
            <a:chOff x="5295072" y="2572002"/>
            <a:chExt cx="5094798" cy="15901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05149-9424-4271-B356-F437CBF5FE0A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외부적 경제 요인의 타격을 받은 일본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</a:p>
            <a:p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경제성장 유지를 위해 고정환율제를 고수한다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5BA412A-6177-4533-A556-69DED86393E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06566D1-60CB-4C10-9859-0656D082B2B7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1970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C97774B-73A8-4456-BBFC-ED2D99F9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2" y="1240045"/>
            <a:ext cx="4102258" cy="39389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AC815C-D2C6-4353-AB96-D8DE69AB8971}"/>
              </a:ext>
            </a:extLst>
          </p:cNvPr>
          <p:cNvSpPr txBox="1"/>
          <p:nvPr/>
        </p:nvSpPr>
        <p:spPr>
          <a:xfrm>
            <a:off x="-201932" y="5456440"/>
            <a:ext cx="53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일본의 연도별 무역수지</a:t>
            </a: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A899FFA2-BFC4-4EB0-9F4C-9E8D2F9727C3}"/>
              </a:ext>
            </a:extLst>
          </p:cNvPr>
          <p:cNvSpPr/>
          <p:nvPr/>
        </p:nvSpPr>
        <p:spPr>
          <a:xfrm>
            <a:off x="3223324" y="3419940"/>
            <a:ext cx="2295775" cy="166543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무역흑자</a:t>
            </a:r>
            <a:r>
              <a:rPr lang="en-US" altLang="ko-KR" sz="2800" dirty="0"/>
              <a:t>!</a:t>
            </a:r>
            <a:endParaRPr lang="ko-KR" altLang="en-US" sz="2800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61979F9-6BA4-4EB6-A6A9-1BE2FC21FA34}"/>
              </a:ext>
            </a:extLst>
          </p:cNvPr>
          <p:cNvCxnSpPr/>
          <p:nvPr/>
        </p:nvCxnSpPr>
        <p:spPr>
          <a:xfrm flipV="1">
            <a:off x="3074504" y="2676939"/>
            <a:ext cx="529225" cy="64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390B8A2-5BAA-4739-92FE-A5E9469DC6FF}"/>
              </a:ext>
            </a:extLst>
          </p:cNvPr>
          <p:cNvGrpSpPr/>
          <p:nvPr/>
        </p:nvGrpSpPr>
        <p:grpSpPr>
          <a:xfrm>
            <a:off x="5899504" y="4291359"/>
            <a:ext cx="5616541" cy="2192001"/>
            <a:chOff x="6096000" y="3633771"/>
            <a:chExt cx="5616541" cy="2192001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8C3C817-F8D1-4105-B109-112AF2865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633771"/>
              <a:ext cx="2592664" cy="21920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10EC7D-99E2-41CB-9FAD-771777BDC0DB}"/>
                </a:ext>
              </a:extLst>
            </p:cNvPr>
            <p:cNvSpPr txBox="1"/>
            <p:nvPr/>
          </p:nvSpPr>
          <p:spPr>
            <a:xfrm>
              <a:off x="8688664" y="4268106"/>
              <a:ext cx="3023877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80</a:t>
              </a:r>
              <a:r>
                <a:rPr lang="ko-KR" altLang="en-US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년대 초가 되면 일본은 미국과 경제적으로 동등한 수준까지 올라선다</a:t>
              </a:r>
              <a:r>
                <a:rPr lang="en-US" altLang="ko-KR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.</a:t>
              </a:r>
              <a:endPara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</p:grp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7503C526-5AD6-4154-9449-8EC1A84DAF43}"/>
              </a:ext>
            </a:extLst>
          </p:cNvPr>
          <p:cNvSpPr/>
          <p:nvPr/>
        </p:nvSpPr>
        <p:spPr>
          <a:xfrm>
            <a:off x="7898295" y="3141473"/>
            <a:ext cx="1378227" cy="14511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이후</a:t>
            </a:r>
          </a:p>
        </p:txBody>
      </p:sp>
    </p:spTree>
    <p:extLst>
      <p:ext uri="{BB962C8B-B14F-4D97-AF65-F5344CB8AC3E}">
        <p14:creationId xmlns:p14="http://schemas.microsoft.com/office/powerpoint/2010/main" val="35221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B903DE1-3550-4B1F-84A0-B3BCBEA8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4" y="1356394"/>
            <a:ext cx="4270720" cy="2650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E674C2-0642-46E9-9CA5-0169B5F977F5}"/>
              </a:ext>
            </a:extLst>
          </p:cNvPr>
          <p:cNvSpPr txBox="1"/>
          <p:nvPr/>
        </p:nvSpPr>
        <p:spPr>
          <a:xfrm>
            <a:off x="770344" y="4137677"/>
            <a:ext cx="427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 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인당 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GDP :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일본은 미국의 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80%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수준까지 도달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7F8C7BC-5AE3-4122-B676-ABD64E47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22" y="1356394"/>
            <a:ext cx="4343304" cy="2650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B2351D-3795-4C61-B8B6-E36360F938FA}"/>
              </a:ext>
            </a:extLst>
          </p:cNvPr>
          <p:cNvSpPr txBox="1"/>
          <p:nvPr/>
        </p:nvSpPr>
        <p:spPr>
          <a:xfrm>
            <a:off x="6356422" y="4137678"/>
            <a:ext cx="427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일본은 저가 제품 수출로 무역흑자를 기록한다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. </a:t>
            </a:r>
            <a:endParaRPr lang="ko-KR" altLang="en-US" dirty="0">
              <a:ln>
                <a:solidFill>
                  <a:schemeClr val="tx1">
                    <a:alpha val="30000"/>
                  </a:schemeClr>
                </a:solidFill>
              </a:ln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C8BBB057-E0B4-4A4B-B30C-2F6FD84C0B7A}"/>
              </a:ext>
            </a:extLst>
          </p:cNvPr>
          <p:cNvSpPr/>
          <p:nvPr/>
        </p:nvSpPr>
        <p:spPr>
          <a:xfrm>
            <a:off x="5041064" y="4137677"/>
            <a:ext cx="1315358" cy="143123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결과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30C646E8-7852-4331-9086-3BDF1693F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38" y="4784008"/>
            <a:ext cx="3235519" cy="19460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FC0516-0A00-4237-8486-AB2133585FE1}"/>
              </a:ext>
            </a:extLst>
          </p:cNvPr>
          <p:cNvSpPr txBox="1"/>
          <p:nvPr/>
        </p:nvSpPr>
        <p:spPr>
          <a:xfrm>
            <a:off x="3393834" y="5649743"/>
            <a:ext cx="571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미국은 만성적자에 허덕이게 됨</a:t>
            </a:r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.</a:t>
            </a:r>
            <a:endParaRPr lang="ko-KR" altLang="en-US" sz="2000" dirty="0">
              <a:ln>
                <a:solidFill>
                  <a:schemeClr val="tx1">
                    <a:alpha val="30000"/>
                  </a:schemeClr>
                </a:solidFill>
              </a:ln>
              <a:latin typeface="Adobe 명조 Std M" panose="02020600000000000000" pitchFamily="18" charset="-127"/>
              <a:ea typeface="Adobe 명조 Std 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6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212200" y="214409"/>
            <a:ext cx="1852488" cy="854227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Contents 2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일본 버블 경제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B4260F-64FD-42A5-A1F1-EB5DDCBCA54D}"/>
              </a:ext>
            </a:extLst>
          </p:cNvPr>
          <p:cNvSpPr txBox="1"/>
          <p:nvPr/>
        </p:nvSpPr>
        <p:spPr>
          <a:xfrm>
            <a:off x="2468382" y="317605"/>
            <a:ext cx="5588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1980</a:t>
            </a:r>
            <a:r>
              <a:rPr lang="ko-KR" altLang="en-US" sz="3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년대 일본 경제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B2351D-3795-4C61-B8B6-E36360F938FA}"/>
              </a:ext>
            </a:extLst>
          </p:cNvPr>
          <p:cNvSpPr txBox="1"/>
          <p:nvPr/>
        </p:nvSpPr>
        <p:spPr>
          <a:xfrm>
            <a:off x="5921961" y="5387698"/>
            <a:ext cx="42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플라자 합의 이후 달러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/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rPr>
              <a:t>엔 추이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7F5E4CB-FADA-4F6F-B829-9989FB90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643"/>
            <a:ext cx="508172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A6488A4-F5AC-414E-AF19-EFAB0EC2B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81414"/>
              </p:ext>
            </p:extLst>
          </p:nvPr>
        </p:nvGraphicFramePr>
        <p:xfrm>
          <a:off x="478617" y="4241143"/>
          <a:ext cx="4124493" cy="632460"/>
        </p:xfrm>
        <a:graphic>
          <a:graphicData uri="http://schemas.openxmlformats.org/drawingml/2006/table">
            <a:tbl>
              <a:tblPr/>
              <a:tblGrid>
                <a:gridCol w="4124493">
                  <a:extLst>
                    <a:ext uri="{9D8B030D-6E8A-4147-A177-3AD203B41FA5}">
                      <a16:colId xmlns:a16="http://schemas.microsoft.com/office/drawing/2014/main" val="37842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ko-KR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1985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년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9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월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22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일 뉴욕 플라자호텔에서 열린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G5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재무장관 회의</a:t>
                      </a:r>
                      <a:endParaRPr lang="en-US" altLang="ko-KR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T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4364"/>
                  </a:ext>
                </a:extLst>
              </a:tr>
            </a:tbl>
          </a:graphicData>
        </a:graphic>
      </p:graphicFrame>
      <p:grpSp>
        <p:nvGrpSpPr>
          <p:cNvPr id="17" name="그룹 16">
            <a:extLst>
              <a:ext uri="{FF2B5EF4-FFF2-40B4-BE49-F238E27FC236}">
                <a16:creationId xmlns:a16="http://schemas.microsoft.com/office/drawing/2014/main" id="{EE67B547-57D3-4FCB-B900-76E53BD5381B}"/>
              </a:ext>
            </a:extLst>
          </p:cNvPr>
          <p:cNvGrpSpPr/>
          <p:nvPr/>
        </p:nvGrpSpPr>
        <p:grpSpPr>
          <a:xfrm>
            <a:off x="5515190" y="1486211"/>
            <a:ext cx="5298583" cy="851457"/>
            <a:chOff x="5295072" y="2572002"/>
            <a:chExt cx="5094798" cy="8514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739583-B696-482B-9D18-0E1C2E721F60}"/>
                </a:ext>
              </a:extLst>
            </p:cNvPr>
            <p:cNvSpPr txBox="1"/>
            <p:nvPr/>
          </p:nvSpPr>
          <p:spPr>
            <a:xfrm>
              <a:off x="5295072" y="2592462"/>
              <a:ext cx="5094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미국 달러의 가치를 절하시키는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  <a:p>
              <a:pPr algn="ctr"/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‘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플라자 합의</a:t>
              </a:r>
              <a:r>
                <a:rPr lang="en-US" altLang="ko-KR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＇</a:t>
              </a:r>
              <a:r>
                <a:rPr lang="ko-KR" altLang="en-US" sz="24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dobe 명조 Std M" panose="02020600000000000000" pitchFamily="18" charset="-127"/>
                  <a:ea typeface="Adobe 명조 Std M" panose="02020600000000000000" pitchFamily="18" charset="-127"/>
                </a:rPr>
                <a:t>  </a:t>
              </a:r>
              <a:endPara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Adobe 명조 Std M" panose="02020600000000000000" pitchFamily="18" charset="-127"/>
                <a:ea typeface="Adobe 명조 Std M" panose="02020600000000000000" pitchFamily="18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EC2B5A4-AA59-444B-AF64-47073969F63F}"/>
                </a:ext>
              </a:extLst>
            </p:cNvPr>
            <p:cNvCxnSpPr>
              <a:cxnSpLocks/>
            </p:cNvCxnSpPr>
            <p:nvPr/>
          </p:nvCxnSpPr>
          <p:spPr>
            <a:xfrm>
              <a:off x="5295072" y="2572002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91F9F2E1-F3E2-4F43-BA56-A1556045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26" y="2371147"/>
            <a:ext cx="4603110" cy="3015176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453FE404-C219-4875-AA7C-B023A58E9BC2}"/>
              </a:ext>
            </a:extLst>
          </p:cNvPr>
          <p:cNvGrpSpPr/>
          <p:nvPr/>
        </p:nvGrpSpPr>
        <p:grpSpPr>
          <a:xfrm>
            <a:off x="83583" y="4873603"/>
            <a:ext cx="2109722" cy="1857855"/>
            <a:chOff x="83583" y="4873603"/>
            <a:chExt cx="2109722" cy="1857855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B033AB6-AA98-4008-96B7-9108C81D8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83" y="4962293"/>
              <a:ext cx="2109722" cy="1769165"/>
            </a:xfrm>
            <a:prstGeom prst="rect">
              <a:avLst/>
            </a:prstGeom>
          </p:spPr>
        </p:pic>
        <p:pic>
          <p:nvPicPr>
            <p:cNvPr id="1026" name="Picture 2" descr="성조기 - 나무위키">
              <a:extLst>
                <a:ext uri="{FF2B5EF4-FFF2-40B4-BE49-F238E27FC236}">
                  <a16:creationId xmlns:a16="http://schemas.microsoft.com/office/drawing/2014/main" id="{D9D0164A-F350-4297-9245-800C5B350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44" y="4873603"/>
              <a:ext cx="1524000" cy="12946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말풍선: 타원형 12">
            <a:extLst>
              <a:ext uri="{FF2B5EF4-FFF2-40B4-BE49-F238E27FC236}">
                <a16:creationId xmlns:a16="http://schemas.microsoft.com/office/drawing/2014/main" id="{0EA72D0F-2BD2-49BE-B93F-61378E70CFBB}"/>
              </a:ext>
            </a:extLst>
          </p:cNvPr>
          <p:cNvSpPr/>
          <p:nvPr/>
        </p:nvSpPr>
        <p:spPr>
          <a:xfrm>
            <a:off x="2455795" y="4962293"/>
            <a:ext cx="2777223" cy="1267182"/>
          </a:xfrm>
          <a:prstGeom prst="wedgeEllipseCallout">
            <a:avLst>
              <a:gd name="adj1" fmla="val -75715"/>
              <a:gd name="adj2" fmla="val 23989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“</a:t>
            </a:r>
            <a:r>
              <a:rPr lang="ko-KR" altLang="en-US" dirty="0"/>
              <a:t>너희들 그동안 많이 </a:t>
            </a:r>
            <a:r>
              <a:rPr lang="ko-KR" altLang="en-US" dirty="0" err="1"/>
              <a:t>먹었잖아</a:t>
            </a:r>
            <a:r>
              <a:rPr lang="en-US" altLang="ko-KR" dirty="0"/>
              <a:t>!!”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2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797</Words>
  <Application>Microsoft Office PowerPoint</Application>
  <PresentationFormat>와이드스크린</PresentationFormat>
  <Paragraphs>160</Paragraphs>
  <Slides>21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Wingdings</vt:lpstr>
      <vt:lpstr>Open Sans</vt:lpstr>
      <vt:lpstr>Adobe 명조 Std M</vt:lpstr>
      <vt:lpstr>맑은 고딕</vt:lpstr>
      <vt:lpstr>나눔고딕</vt:lpstr>
      <vt:lpstr>Arial</vt:lpstr>
      <vt:lpstr>Abadi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user6616</dc:creator>
  <cp:lastModifiedBy>권해준</cp:lastModifiedBy>
  <cp:revision>61</cp:revision>
  <dcterms:created xsi:type="dcterms:W3CDTF">2017-11-16T00:50:54Z</dcterms:created>
  <dcterms:modified xsi:type="dcterms:W3CDTF">2021-10-03T21:17:46Z</dcterms:modified>
</cp:coreProperties>
</file>