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9" r:id="rId3"/>
    <p:sldId id="266" r:id="rId4"/>
    <p:sldId id="257" r:id="rId5"/>
    <p:sldId id="270" r:id="rId6"/>
    <p:sldId id="281" r:id="rId7"/>
    <p:sldId id="282" r:id="rId8"/>
    <p:sldId id="283" r:id="rId9"/>
    <p:sldId id="267" r:id="rId10"/>
    <p:sldId id="258" r:id="rId11"/>
    <p:sldId id="271" r:id="rId12"/>
    <p:sldId id="259" r:id="rId13"/>
    <p:sldId id="272" r:id="rId14"/>
    <p:sldId id="260" r:id="rId15"/>
    <p:sldId id="276" r:id="rId16"/>
    <p:sldId id="279" r:id="rId17"/>
    <p:sldId id="277" r:id="rId18"/>
    <p:sldId id="278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1" r:id="rId28"/>
    <p:sldId id="293" r:id="rId29"/>
    <p:sldId id="292" r:id="rId30"/>
    <p:sldId id="294" r:id="rId31"/>
    <p:sldId id="262" r:id="rId32"/>
    <p:sldId id="296" r:id="rId33"/>
    <p:sldId id="295" r:id="rId34"/>
    <p:sldId id="304" r:id="rId35"/>
    <p:sldId id="303" r:id="rId36"/>
    <p:sldId id="305" r:id="rId37"/>
    <p:sldId id="306" r:id="rId38"/>
    <p:sldId id="308" r:id="rId39"/>
    <p:sldId id="307" r:id="rId40"/>
    <p:sldId id="299" r:id="rId41"/>
    <p:sldId id="300" r:id="rId42"/>
    <p:sldId id="301" r:id="rId43"/>
    <p:sldId id="302" r:id="rId44"/>
    <p:sldId id="309" r:id="rId45"/>
    <p:sldId id="310" r:id="rId46"/>
    <p:sldId id="311" r:id="rId47"/>
    <p:sldId id="312" r:id="rId48"/>
    <p:sldId id="313" r:id="rId49"/>
    <p:sldId id="297" r:id="rId50"/>
    <p:sldId id="298" r:id="rId5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하 떼" initials="하떼" lastIdx="2" clrIdx="0">
    <p:extLst>
      <p:ext uri="{19B8F6BF-5375-455C-9EA6-DF929625EA0E}">
        <p15:presenceInfo xmlns:p15="http://schemas.microsoft.com/office/powerpoint/2012/main" userId="457b0acc4ddb5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8T23:54:52.310" idx="1">
    <p:pos x="9216" y="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9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9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5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89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4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7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4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6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3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0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5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1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8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9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5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4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3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7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2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GLfjBAM3Qg?feature=oembed" TargetMode="External"/><Relationship Id="rId4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pPr marL="0" indent="0">
              <a:lnSpc>
                <a:spcPts val="2799"/>
              </a:lnSpc>
              <a:buNone/>
            </a:pPr>
            <a:endParaRPr lang="en-US" altLang="ko-KR" sz="1800" dirty="0"/>
          </a:p>
        </p:txBody>
      </p:sp>
      <p:sp>
        <p:nvSpPr>
          <p:cNvPr id="5" name="Text 2"/>
          <p:cNvSpPr/>
          <p:nvPr/>
        </p:nvSpPr>
        <p:spPr>
          <a:xfrm>
            <a:off x="3014571" y="3223708"/>
            <a:ext cx="8601258" cy="8910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한국과</a:t>
            </a:r>
            <a:r>
              <a:rPr 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6036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일본의</a:t>
            </a:r>
            <a:r>
              <a:rPr 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6036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r>
              <a:rPr 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6036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sz="6036" dirty="0"/>
          </a:p>
        </p:txBody>
      </p:sp>
      <p:sp>
        <p:nvSpPr>
          <p:cNvPr id="7" name="Shape 4"/>
          <p:cNvSpPr/>
          <p:nvPr/>
        </p:nvSpPr>
        <p:spPr>
          <a:xfrm>
            <a:off x="833199" y="5719882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703213"/>
            <a:ext cx="124432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2762A-4B1D-4B77-8523-7CAF2D31942D}"/>
              </a:ext>
            </a:extLst>
          </p:cNvPr>
          <p:cNvSpPr txBox="1"/>
          <p:nvPr/>
        </p:nvSpPr>
        <p:spPr>
          <a:xfrm>
            <a:off x="6002767" y="4313817"/>
            <a:ext cx="187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22371114 </a:t>
            </a:r>
            <a:r>
              <a:rPr lang="ko-KR" altLang="en-US" dirty="0"/>
              <a:t>최은서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43894" y="59316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종교와 신념의 차이</a:t>
            </a:r>
            <a:endParaRPr lang="en-US" sz="4374" dirty="0"/>
          </a:p>
        </p:txBody>
      </p:sp>
      <p:sp>
        <p:nvSpPr>
          <p:cNvPr id="10" name="Shape 7"/>
          <p:cNvSpPr/>
          <p:nvPr/>
        </p:nvSpPr>
        <p:spPr>
          <a:xfrm>
            <a:off x="993682" y="188105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61561" y="187237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종교적 차이</a:t>
            </a:r>
            <a:endParaRPr lang="en-US" sz="2187" dirty="0"/>
          </a:p>
        </p:txBody>
      </p:sp>
      <p:pic>
        <p:nvPicPr>
          <p:cNvPr id="5128" name="Picture 8" descr="일본 종교 통계에 대한 이미지 결과">
            <a:extLst>
              <a:ext uri="{FF2B5EF4-FFF2-40B4-BE49-F238E27FC236}">
                <a16:creationId xmlns:a16="http://schemas.microsoft.com/office/drawing/2014/main" id="{8D6A7320-C2F6-4F12-9FEA-48F12468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12" y="3731953"/>
            <a:ext cx="7266201" cy="39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022년 종교인구 현황, 개신교 20%‧불교 17%‧천주교 11%">
            <a:extLst>
              <a:ext uri="{FF2B5EF4-FFF2-40B4-BE49-F238E27FC236}">
                <a16:creationId xmlns:a16="http://schemas.microsoft.com/office/drawing/2014/main" id="{D41AE397-9B29-451E-A6AA-33026C761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0"/>
          <a:stretch/>
        </p:blipFill>
        <p:spPr bwMode="auto">
          <a:xfrm>
            <a:off x="993682" y="3731953"/>
            <a:ext cx="5715000" cy="36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3">
            <a:extLst>
              <a:ext uri="{FF2B5EF4-FFF2-40B4-BE49-F238E27FC236}">
                <a16:creationId xmlns:a16="http://schemas.microsoft.com/office/drawing/2014/main" id="{24595475-6D43-4E39-BC11-39E22CC9D6B4}"/>
              </a:ext>
            </a:extLst>
          </p:cNvPr>
          <p:cNvSpPr/>
          <p:nvPr/>
        </p:nvSpPr>
        <p:spPr>
          <a:xfrm>
            <a:off x="993682" y="2699462"/>
            <a:ext cx="8150318" cy="954244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2" name="Text 9"/>
          <p:cNvSpPr/>
          <p:nvPr/>
        </p:nvSpPr>
        <p:spPr>
          <a:xfrm>
            <a:off x="1066891" y="2749700"/>
            <a:ext cx="807710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한국인들은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종교를 믿지 않는 무교인들이 많은 반면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일본인들은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대부분의 사람들이 신을 믿기때문에 종교를 가지고 있음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/>
          </a:p>
        </p:txBody>
      </p:sp>
      <p:pic>
        <p:nvPicPr>
          <p:cNvPr id="13" name="Picture 10" descr="2022년 종교인구 현황, 개신교 20%‧불교 17%‧천주교 11%">
            <a:extLst>
              <a:ext uri="{FF2B5EF4-FFF2-40B4-BE49-F238E27FC236}">
                <a16:creationId xmlns:a16="http://schemas.microsoft.com/office/drawing/2014/main" id="{880509E5-8B4F-4E39-A153-F690F5062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0"/>
          <a:stretch/>
        </p:blipFill>
        <p:spPr bwMode="auto">
          <a:xfrm>
            <a:off x="1066891" y="3731953"/>
            <a:ext cx="5715000" cy="36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>
              <a:alpha val="85000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993682" y="188105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61561" y="1872371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조상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숭배와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자연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숭배</a:t>
            </a:r>
            <a:endParaRPr lang="en-US" altLang="ko-KR" sz="2187" dirty="0"/>
          </a:p>
        </p:txBody>
      </p:sp>
      <p:pic>
        <p:nvPicPr>
          <p:cNvPr id="7170" name="Picture 2" descr="조상 숭배에 대한 이미지 결과">
            <a:extLst>
              <a:ext uri="{FF2B5EF4-FFF2-40B4-BE49-F238E27FC236}">
                <a16:creationId xmlns:a16="http://schemas.microsoft.com/office/drawing/2014/main" id="{F11797CF-7D6F-4EAC-93DD-FE85945E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3" y="4478218"/>
            <a:ext cx="6333907" cy="31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3">
            <a:extLst>
              <a:ext uri="{FF2B5EF4-FFF2-40B4-BE49-F238E27FC236}">
                <a16:creationId xmlns:a16="http://schemas.microsoft.com/office/drawing/2014/main" id="{AF143285-F4D2-4C9D-BA6C-247FE577394D}"/>
              </a:ext>
            </a:extLst>
          </p:cNvPr>
          <p:cNvSpPr/>
          <p:nvPr/>
        </p:nvSpPr>
        <p:spPr>
          <a:xfrm>
            <a:off x="843894" y="59316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종교와 신념의 차이</a:t>
            </a:r>
            <a:endParaRPr lang="en-US" sz="4374" dirty="0"/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005C0D5D-FB56-4C8C-8D9C-AAA47DECB9F5}"/>
              </a:ext>
            </a:extLst>
          </p:cNvPr>
          <p:cNvSpPr/>
          <p:nvPr/>
        </p:nvSpPr>
        <p:spPr>
          <a:xfrm>
            <a:off x="1066890" y="2699462"/>
            <a:ext cx="7334831" cy="1267088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2" name="Text 9"/>
          <p:cNvSpPr/>
          <p:nvPr/>
        </p:nvSpPr>
        <p:spPr>
          <a:xfrm>
            <a:off x="1066891" y="2749700"/>
            <a:ext cx="756074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유교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전통은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조상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숭배를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강조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신토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신앙은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자연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현상과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자연신에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대한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숭배를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중요시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이러한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차이는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두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국가의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역사와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전통에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깊이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뿌리박혀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있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altLang="ko-KR" sz="2000" dirty="0"/>
          </a:p>
        </p:txBody>
      </p:sp>
      <p:pic>
        <p:nvPicPr>
          <p:cNvPr id="7172" name="Picture 4" descr="신토 신앙에 대한 이미지 결과">
            <a:extLst>
              <a:ext uri="{FF2B5EF4-FFF2-40B4-BE49-F238E27FC236}">
                <a16:creationId xmlns:a16="http://schemas.microsoft.com/office/drawing/2014/main" id="{AFB0DAFA-F51A-4ED1-8709-CE701CE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3" y="3855847"/>
            <a:ext cx="4884435" cy="39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2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1166624" y="60150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가족 문화의 차이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48" y="1966965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42561" y="27445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효(孝)의 가치</a:t>
            </a:r>
            <a:endParaRPr lang="en-US" sz="2187" dirty="0"/>
          </a:p>
        </p:txBody>
      </p:sp>
      <p:pic>
        <p:nvPicPr>
          <p:cNvPr id="6150" name="Picture 6" descr="부모 효도에 대한 이미지 결과">
            <a:extLst>
              <a:ext uri="{FF2B5EF4-FFF2-40B4-BE49-F238E27FC236}">
                <a16:creationId xmlns:a16="http://schemas.microsoft.com/office/drawing/2014/main" id="{9B1F22AA-477A-4A98-929F-2B13E9A7C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5"/>
          <a:stretch/>
        </p:blipFill>
        <p:spPr bwMode="auto">
          <a:xfrm>
            <a:off x="974284" y="4694463"/>
            <a:ext cx="5554980" cy="27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개인주의 vs. 집단주의 - 자유게시판 : plaync 블레이드 &amp; 소울">
            <a:extLst>
              <a:ext uri="{FF2B5EF4-FFF2-40B4-BE49-F238E27FC236}">
                <a16:creationId xmlns:a16="http://schemas.microsoft.com/office/drawing/2014/main" id="{7052C89A-5870-414B-9863-E9457EAD2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b="18761"/>
          <a:stretch/>
        </p:blipFill>
        <p:spPr bwMode="auto">
          <a:xfrm>
            <a:off x="7353210" y="3931965"/>
            <a:ext cx="6453244" cy="40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3">
            <a:extLst>
              <a:ext uri="{FF2B5EF4-FFF2-40B4-BE49-F238E27FC236}">
                <a16:creationId xmlns:a16="http://schemas.microsoft.com/office/drawing/2014/main" id="{67883205-48CE-434D-AD22-9935A05F023D}"/>
              </a:ext>
            </a:extLst>
          </p:cNvPr>
          <p:cNvSpPr/>
          <p:nvPr/>
        </p:nvSpPr>
        <p:spPr>
          <a:xfrm>
            <a:off x="1317452" y="3193481"/>
            <a:ext cx="9042162" cy="798395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 6"/>
          <p:cNvSpPr/>
          <p:nvPr/>
        </p:nvSpPr>
        <p:spPr>
          <a:xfrm>
            <a:off x="1342560" y="3224979"/>
            <a:ext cx="1004978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한국에서는 유교적 전통으로 인해 부모에 대한 효도와 존경이 중요시되는 반면, 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개인의 자립과 자아실현을 더 중요하게 여기는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경향이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있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음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1166624" y="60150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가족 문화의 차이</a:t>
            </a:r>
            <a:endParaRPr lang="en-US" sz="437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98" y="1994100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42561" y="27445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성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역할과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젠더</a:t>
            </a:r>
            <a:endParaRPr lang="en-US" altLang="ko-KR" sz="2187" dirty="0"/>
          </a:p>
        </p:txBody>
      </p:sp>
      <p:pic>
        <p:nvPicPr>
          <p:cNvPr id="6148" name="Picture 4" descr="일본의 핵가족에 대한 이미지 결과">
            <a:extLst>
              <a:ext uri="{FF2B5EF4-FFF2-40B4-BE49-F238E27FC236}">
                <a16:creationId xmlns:a16="http://schemas.microsoft.com/office/drawing/2014/main" id="{835E7474-6AE8-4C6F-9C9A-BBE15E6B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43" y="2271813"/>
            <a:ext cx="5509156" cy="58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3">
            <a:extLst>
              <a:ext uri="{FF2B5EF4-FFF2-40B4-BE49-F238E27FC236}">
                <a16:creationId xmlns:a16="http://schemas.microsoft.com/office/drawing/2014/main" id="{3AD884FC-154E-4ABF-9B9C-8F507F6AAFCD}"/>
              </a:ext>
            </a:extLst>
          </p:cNvPr>
          <p:cNvSpPr/>
          <p:nvPr/>
        </p:nvSpPr>
        <p:spPr>
          <a:xfrm>
            <a:off x="1342561" y="3224979"/>
            <a:ext cx="6229582" cy="1253651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Text 6"/>
          <p:cNvSpPr/>
          <p:nvPr/>
        </p:nvSpPr>
        <p:spPr>
          <a:xfrm>
            <a:off x="1342561" y="3268011"/>
            <a:ext cx="797356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가족에서는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양성평등적인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경향을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보이고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있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으나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남녀의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전통적인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역할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구분이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뚜렷한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편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임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가족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구조와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가치관의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차이에서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비롯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98348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-75304" y="0"/>
            <a:ext cx="14899342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인사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예절</a:t>
            </a:r>
            <a:endParaRPr lang="en-US" sz="2187" dirty="0"/>
          </a:p>
        </p:txBody>
      </p:sp>
      <p:pic>
        <p:nvPicPr>
          <p:cNvPr id="8194" name="Picture 2" descr="인성의 기본! 인사예절은 아이 사회성의 중요한 기반이 됩니다 | 차이의 놀이">
            <a:extLst>
              <a:ext uri="{FF2B5EF4-FFF2-40B4-BE49-F238E27FC236}">
                <a16:creationId xmlns:a16="http://schemas.microsoft.com/office/drawing/2014/main" id="{5A27493B-4EB4-4A0E-96D9-000A3D2C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96" y="2054151"/>
            <a:ext cx="5798372" cy="57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4"/>
          <p:cNvSpPr/>
          <p:nvPr/>
        </p:nvSpPr>
        <p:spPr>
          <a:xfrm>
            <a:off x="704045" y="2725467"/>
            <a:ext cx="624539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한국에선 인사를 </a:t>
            </a:r>
            <a:r>
              <a:rPr lang="ko-KR" alt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할때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밥 먹었냐고 </a:t>
            </a:r>
            <a:endParaRPr lang="en-US" altLang="ko-KR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묻는 것이 일반적임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그에 반해 일본은 안부를 먼저 물음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대화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스타일</a:t>
            </a:r>
            <a:endParaRPr lang="en-US" sz="2187" dirty="0"/>
          </a:p>
        </p:txBody>
      </p:sp>
      <p:pic>
        <p:nvPicPr>
          <p:cNvPr id="9218" name="Picture 2" descr="친구와 대화에 대한 이미지 결과">
            <a:extLst>
              <a:ext uri="{FF2B5EF4-FFF2-40B4-BE49-F238E27FC236}">
                <a16:creationId xmlns:a16="http://schemas.microsoft.com/office/drawing/2014/main" id="{C9B27E70-D779-44EF-96E1-653D4781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25" y="2054151"/>
            <a:ext cx="7816915" cy="51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8C72A8A6-2871-4216-8658-AE3BA38E9A43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742145" y="2693193"/>
            <a:ext cx="624539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감정적이고 열정적인 행동이 많음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대화 중에도 몸짓과 표정을 자주 사용함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64479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대화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스타일</a:t>
            </a:r>
            <a:endParaRPr lang="en-US" sz="2187" dirty="0"/>
          </a:p>
        </p:txBody>
      </p:sp>
      <p:pic>
        <p:nvPicPr>
          <p:cNvPr id="9222" name="Picture 6" descr="일본 대화 예절에 대한 이미지 결과">
            <a:extLst>
              <a:ext uri="{FF2B5EF4-FFF2-40B4-BE49-F238E27FC236}">
                <a16:creationId xmlns:a16="http://schemas.microsoft.com/office/drawing/2014/main" id="{F909CDB0-70E7-45AE-B2E6-144D75A6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649357"/>
            <a:ext cx="6448384" cy="59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742DB65F-D78E-4357-BE0D-5AF1D95EF705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742145" y="2693193"/>
            <a:ext cx="624539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차분하고 고요한 행동이 많음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대화 중에는 감정을 드러내지 않으려고 노력함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상대방의 말을 끊지 않고 듣는 것이 중요함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거절표현을 할 때 최대한 완곡하게 표현함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36901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-2286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식사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</a:t>
            </a:r>
            <a:endParaRPr lang="en-US" altLang="ko-KR" sz="2187" dirty="0"/>
          </a:p>
        </p:txBody>
      </p:sp>
      <p:pic>
        <p:nvPicPr>
          <p:cNvPr id="10244" name="Picture 4" descr="한국 식사에 대한 이미지 결과">
            <a:extLst>
              <a:ext uri="{FF2B5EF4-FFF2-40B4-BE49-F238E27FC236}">
                <a16:creationId xmlns:a16="http://schemas.microsoft.com/office/drawing/2014/main" id="{85BA33B4-9ACE-4E89-B397-4DB1A063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38" y="3665429"/>
            <a:ext cx="5622170" cy="42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한국 라면에 대한 이미지 결과">
            <a:extLst>
              <a:ext uri="{FF2B5EF4-FFF2-40B4-BE49-F238E27FC236}">
                <a16:creationId xmlns:a16="http://schemas.microsoft.com/office/drawing/2014/main" id="{8D5D6E53-AC14-4190-9716-0A0C2E48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12" y="3665429"/>
            <a:ext cx="5756753" cy="41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0012147A-D724-47E0-AE7D-F099AF4A0003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723095" y="2750343"/>
            <a:ext cx="868738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식사할 때 그릇을 식탁에 둔 채로 숟가락을 이용해 밥을 떠먹음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면 요리를 먹을 때 조용히 먹는 것이 예의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790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-2286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식사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</a:t>
            </a:r>
            <a:endParaRPr lang="en-US" altLang="ko-KR" sz="2187" dirty="0"/>
          </a:p>
        </p:txBody>
      </p:sp>
      <p:pic>
        <p:nvPicPr>
          <p:cNvPr id="10242" name="Picture 2" descr="일본 식사에 대한 이미지 결과">
            <a:extLst>
              <a:ext uri="{FF2B5EF4-FFF2-40B4-BE49-F238E27FC236}">
                <a16:creationId xmlns:a16="http://schemas.microsoft.com/office/drawing/2014/main" id="{66EF0567-5450-4F6A-8FE0-933F8709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62" y="4215988"/>
            <a:ext cx="4990494" cy="35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일본 면 요리에 대한 이미지 결과">
            <a:extLst>
              <a:ext uri="{FF2B5EF4-FFF2-40B4-BE49-F238E27FC236}">
                <a16:creationId xmlns:a16="http://schemas.microsoft.com/office/drawing/2014/main" id="{0C10E2DC-FD5D-4B88-8277-33A8EEDF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199852"/>
            <a:ext cx="4875231" cy="34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sp>
        <p:nvSpPr>
          <p:cNvPr id="6" name="Text 4"/>
          <p:cNvSpPr/>
          <p:nvPr/>
        </p:nvSpPr>
        <p:spPr>
          <a:xfrm>
            <a:off x="704045" y="2757741"/>
            <a:ext cx="793434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식사할 때는 밥 그릇을 들고 먹는 게 예의임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라멘이나 우동같이 뜨겁고 무거운 그릇은 들고 먹지 않음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        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면 요리를 먹을 때 후루룩 소리를 내는 것이 요리사에 대한 예의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07325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-2286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908541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한국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보통 추석이나 설 때에 가족에게 선물을 보내는 관습이 있음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일본에서의 선물은 증답문화로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,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마음이나 정신을 소중히 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altLang="ko-KR" sz="20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15364" name="Picture 4" descr="일본 선물에 대한 이미지 결과">
            <a:extLst>
              <a:ext uri="{FF2B5EF4-FFF2-40B4-BE49-F238E27FC236}">
                <a16:creationId xmlns:a16="http://schemas.microsoft.com/office/drawing/2014/main" id="{7A846F11-52E5-41C9-A10A-9C872DED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99" y="3773005"/>
            <a:ext cx="6082706" cy="42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한국 선물에 대한 이미지 결과">
            <a:extLst>
              <a:ext uri="{FF2B5EF4-FFF2-40B4-BE49-F238E27FC236}">
                <a16:creationId xmlns:a16="http://schemas.microsoft.com/office/drawing/2014/main" id="{3E9F4A39-C293-4A8F-9340-2B4CB5CC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52" y="3753954"/>
            <a:ext cx="4160897" cy="41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3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E504A340-362F-483D-992F-7C1D047E37F8}"/>
              </a:ext>
            </a:extLst>
          </p:cNvPr>
          <p:cNvSpPr/>
          <p:nvPr/>
        </p:nvSpPr>
        <p:spPr>
          <a:xfrm>
            <a:off x="561827" y="534297"/>
            <a:ext cx="8601258" cy="8910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ko-KR" alt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목차</a:t>
            </a:r>
            <a:endParaRPr lang="en-US" sz="603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EAB6A-A272-417E-9A3B-C3452915C14C}"/>
              </a:ext>
            </a:extLst>
          </p:cNvPr>
          <p:cNvSpPr txBox="1"/>
          <p:nvPr/>
        </p:nvSpPr>
        <p:spPr>
          <a:xfrm>
            <a:off x="865990" y="2140772"/>
            <a:ext cx="805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/>
              <a:t>언어와 문자의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언어체계의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문자의 차이</a:t>
            </a:r>
            <a:endParaRPr lang="en-US" altLang="ko-K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4CABF-150D-4D2B-80EF-AEE16B7E631A}"/>
              </a:ext>
            </a:extLst>
          </p:cNvPr>
          <p:cNvSpPr txBox="1"/>
          <p:nvPr/>
        </p:nvSpPr>
        <p:spPr>
          <a:xfrm>
            <a:off x="865990" y="3593891"/>
            <a:ext cx="805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2. </a:t>
            </a:r>
            <a:r>
              <a:rPr lang="ko-KR" altLang="en-US" sz="2400" dirty="0"/>
              <a:t>종교와 신념의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종교적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조상 숭배와 자연 숭배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DF8F7-CD92-40F7-B497-31F6246F8C4A}"/>
              </a:ext>
            </a:extLst>
          </p:cNvPr>
          <p:cNvSpPr txBox="1"/>
          <p:nvPr/>
        </p:nvSpPr>
        <p:spPr>
          <a:xfrm>
            <a:off x="865990" y="5047010"/>
            <a:ext cx="805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가족 문화의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효</a:t>
            </a:r>
            <a:r>
              <a:rPr lang="en-US" altLang="ko-KR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400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(孝)</a:t>
            </a:r>
            <a:r>
              <a:rPr lang="en-US" altLang="ko-KR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ko-KR" altLang="en-US" sz="2400" dirty="0"/>
              <a:t>의 가치 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성역할과 젠더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BEF0F-E53F-45D6-BFFB-F7114F5FC7C7}"/>
              </a:ext>
            </a:extLst>
          </p:cNvPr>
          <p:cNvSpPr txBox="1"/>
          <p:nvPr/>
        </p:nvSpPr>
        <p:spPr>
          <a:xfrm>
            <a:off x="5014538" y="2140772"/>
            <a:ext cx="8057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4. </a:t>
            </a:r>
            <a:r>
              <a:rPr lang="ko-KR" altLang="en-US" sz="2400" dirty="0"/>
              <a:t>예절과 매너의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인사예절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대화 스타일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식사예절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선물 문화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endParaRPr lang="en-US" altLang="ko-K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40C8D-D303-4276-A3FF-FF4F04D032BD}"/>
              </a:ext>
            </a:extLst>
          </p:cNvPr>
          <p:cNvSpPr txBox="1"/>
          <p:nvPr/>
        </p:nvSpPr>
        <p:spPr>
          <a:xfrm>
            <a:off x="5014538" y="4194055"/>
            <a:ext cx="8057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5. </a:t>
            </a:r>
            <a:r>
              <a:rPr lang="ko-KR" altLang="en-US" sz="2400" dirty="0"/>
              <a:t>음식 문화의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한국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일본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주의사항</a:t>
            </a:r>
            <a:endParaRPr lang="en-US" altLang="ko-K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1FF00-1A2D-4DF1-B9CB-2B00ECB45F2B}"/>
              </a:ext>
            </a:extLst>
          </p:cNvPr>
          <p:cNvSpPr txBox="1"/>
          <p:nvPr/>
        </p:nvSpPr>
        <p:spPr>
          <a:xfrm>
            <a:off x="5014538" y="5831839"/>
            <a:ext cx="80574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6. </a:t>
            </a:r>
            <a:r>
              <a:rPr lang="ko-KR" altLang="en-US" sz="2400" dirty="0"/>
              <a:t>교육 시스템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대학 입시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대학 진학률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 err="1"/>
              <a:t>방과후</a:t>
            </a:r>
            <a:r>
              <a:rPr lang="ko-KR" altLang="en-US" sz="2400" dirty="0"/>
              <a:t> </a:t>
            </a:r>
            <a:r>
              <a:rPr lang="en-US" altLang="ko-KR" sz="3200" dirty="0">
                <a:solidFill>
                  <a:srgbClr val="443728"/>
                </a:solidFill>
                <a:latin typeface="Crimson Pro" pitchFamily="34" charset="0"/>
              </a:rPr>
              <a:t>(</a:t>
            </a:r>
            <a:r>
              <a:rPr lang="ko-KR" altLang="en-US" sz="2400" dirty="0"/>
              <a:t>部活</a:t>
            </a:r>
            <a:r>
              <a:rPr lang="en-US" altLang="ko-KR" sz="2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DD9C2-37BF-4E17-BB39-82FBCDFD13ED}"/>
              </a:ext>
            </a:extLst>
          </p:cNvPr>
          <p:cNvSpPr txBox="1"/>
          <p:nvPr/>
        </p:nvSpPr>
        <p:spPr>
          <a:xfrm>
            <a:off x="8923468" y="2140772"/>
            <a:ext cx="8057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7. </a:t>
            </a:r>
            <a:r>
              <a:rPr lang="ko-KR" altLang="en-US" sz="2400" dirty="0"/>
              <a:t>대중교통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버스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지하철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택시</a:t>
            </a:r>
            <a:endParaRPr lang="en-US" altLang="ko-K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4CDB9-FF4D-4D1B-9BD8-FDBFB967D59F}"/>
              </a:ext>
            </a:extLst>
          </p:cNvPr>
          <p:cNvSpPr txBox="1"/>
          <p:nvPr/>
        </p:nvSpPr>
        <p:spPr>
          <a:xfrm>
            <a:off x="8923468" y="3766015"/>
            <a:ext cx="8057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8. </a:t>
            </a:r>
            <a:r>
              <a:rPr lang="ko-KR" altLang="en-US" sz="2400" dirty="0"/>
              <a:t>소소하게 다른 것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현금 문화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화장실 문화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숟가락 유무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주거 형태 차이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학교수영장 유무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통행방향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자동차 핸들 위치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우산</a:t>
            </a: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책 읽는 방향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7564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-2286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/>
              <a:t>한국 </a:t>
            </a:r>
            <a:endParaRPr lang="en-US" altLang="ko-KR" sz="2000" dirty="0"/>
          </a:p>
          <a:p>
            <a:pPr marL="0" indent="0">
              <a:lnSpc>
                <a:spcPts val="2799"/>
              </a:lnSpc>
              <a:buNone/>
            </a:pPr>
            <a:endParaRPr lang="en-US" altLang="ko-KR" sz="200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/>
              <a:t>고정된 상품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백화점같은</a:t>
            </a:r>
            <a:r>
              <a:rPr lang="ko-KR" altLang="en-US" sz="2000" dirty="0"/>
              <a:t> 곳에서 파는 일반적이고</a:t>
            </a:r>
            <a:r>
              <a:rPr lang="en-US" altLang="ko-KR" sz="2000" dirty="0"/>
              <a:t>,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/>
              <a:t>대형의 값비싼 상품을 줌</a:t>
            </a:r>
            <a:r>
              <a:rPr lang="en-US" altLang="ko-KR" sz="2000" dirty="0"/>
              <a:t>.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18434" name="Picture 2" descr="스팸 세트에 대한 이미지 결과">
            <a:extLst>
              <a:ext uri="{FF2B5EF4-FFF2-40B4-BE49-F238E27FC236}">
                <a16:creationId xmlns:a16="http://schemas.microsoft.com/office/drawing/2014/main" id="{A94A78F1-4AFF-4441-B502-0DEA156B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7" y="4406502"/>
            <a:ext cx="4753627" cy="34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참치 세트에 대한 이미지 결과">
            <a:extLst>
              <a:ext uri="{FF2B5EF4-FFF2-40B4-BE49-F238E27FC236}">
                <a16:creationId xmlns:a16="http://schemas.microsoft.com/office/drawing/2014/main" id="{370A41D8-C0BE-4D65-BE97-B0B524F7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75" y="413835"/>
            <a:ext cx="3609526" cy="36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돌김 세트에 대한 이미지 결과">
            <a:extLst>
              <a:ext uri="{FF2B5EF4-FFF2-40B4-BE49-F238E27FC236}">
                <a16:creationId xmlns:a16="http://schemas.microsoft.com/office/drawing/2014/main" id="{89290DC2-DC8A-4CFF-A447-436CEC2A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65" y="4206240"/>
            <a:ext cx="4753627" cy="35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5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-2286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/>
              <a:t>일본 선물 관습</a:t>
            </a:r>
            <a:r>
              <a:rPr lang="en-US" altLang="ko-KR" sz="2000" dirty="0"/>
              <a:t>, </a:t>
            </a:r>
            <a:r>
              <a:rPr lang="ko-KR" altLang="en-US" sz="2000" dirty="0"/>
              <a:t>특징</a:t>
            </a:r>
            <a:endParaRPr lang="en-US" altLang="ko-KR" sz="2000" dirty="0"/>
          </a:p>
          <a:p>
            <a:pPr marL="0" indent="0">
              <a:lnSpc>
                <a:spcPts val="2799"/>
              </a:lnSpc>
              <a:buNone/>
            </a:pPr>
            <a:endParaRPr lang="en-US" altLang="ko-KR" sz="200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/>
              <a:t>주의사항과 예의</a:t>
            </a:r>
            <a:endParaRPr lang="en-US" altLang="ko-KR" sz="20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19460" name="Picture 4" descr="일본 선물 문화에 대한 이미지 결과">
            <a:extLst>
              <a:ext uri="{FF2B5EF4-FFF2-40B4-BE49-F238E27FC236}">
                <a16:creationId xmlns:a16="http://schemas.microsoft.com/office/drawing/2014/main" id="{B9CE8ECA-8E50-4776-8BAB-3504B110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35" y="4259347"/>
            <a:ext cx="4859404" cy="36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일본 선물 문화에 대한 이미지 결과">
            <a:extLst>
              <a:ext uri="{FF2B5EF4-FFF2-40B4-BE49-F238E27FC236}">
                <a16:creationId xmlns:a16="http://schemas.microsoft.com/office/drawing/2014/main" id="{7465D9B8-076E-4BF3-A664-C4116205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" y="4673928"/>
            <a:ext cx="4481288" cy="33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일본 선물 문화에 대한 이미지 결과">
            <a:extLst>
              <a:ext uri="{FF2B5EF4-FFF2-40B4-BE49-F238E27FC236}">
                <a16:creationId xmlns:a16="http://schemas.microsoft.com/office/drawing/2014/main" id="{C6CBAF64-CC4F-4C07-841B-3619ED41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49" y="301455"/>
            <a:ext cx="2232065" cy="35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일본 선물 문화에 대한 이미지 결과">
            <a:extLst>
              <a:ext uri="{FF2B5EF4-FFF2-40B4-BE49-F238E27FC236}">
                <a16:creationId xmlns:a16="http://schemas.microsoft.com/office/drawing/2014/main" id="{C54289E7-3706-426B-BC37-AED4E2DF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31" y="689821"/>
            <a:ext cx="4186475" cy="32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2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 err="1"/>
              <a:t>오츄겐</a:t>
            </a:r>
            <a:r>
              <a:rPr lang="en-US" altLang="ja-JP" sz="2000" dirty="0"/>
              <a:t>(</a:t>
            </a:r>
            <a:r>
              <a:rPr lang="ja-JP" altLang="en-US" dirty="0"/>
              <a:t>お</a:t>
            </a:r>
            <a:r>
              <a:rPr lang="ko-KR" altLang="en-US" dirty="0"/>
              <a:t>中元</a:t>
            </a:r>
            <a:r>
              <a:rPr lang="en-US" altLang="ja-JP" sz="2000" dirty="0"/>
              <a:t>)</a:t>
            </a:r>
            <a:r>
              <a:rPr lang="en-US" altLang="ko-KR" sz="2000" dirty="0"/>
              <a:t>: </a:t>
            </a:r>
            <a:r>
              <a:rPr lang="ko-KR" altLang="en-US" sz="2000" dirty="0"/>
              <a:t>여름에 보내는 선물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r>
              <a:rPr lang="ko-KR" altLang="en-US" sz="2000" dirty="0"/>
              <a:t>일본 사람들이 특히 신경 쓰는 날임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지역마다 보내는 시기에 차이가 있음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 err="1"/>
              <a:t>오츄겐은</a:t>
            </a:r>
            <a:r>
              <a:rPr lang="ko-KR" altLang="en-US" sz="2000" dirty="0"/>
              <a:t> </a:t>
            </a:r>
            <a:r>
              <a:rPr lang="en-US" altLang="ko-KR" sz="2000" dirty="0"/>
              <a:t>3000~5000</a:t>
            </a:r>
            <a:r>
              <a:rPr lang="ko-KR" altLang="en-US" sz="2000" dirty="0"/>
              <a:t>엔 정도가 일반적임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 err="1"/>
              <a:t>오츄겐</a:t>
            </a:r>
            <a:r>
              <a:rPr lang="ko-KR" altLang="en-US" sz="2000" dirty="0"/>
              <a:t> 선물의 대표적인 것은 맥주</a:t>
            </a:r>
            <a:r>
              <a:rPr lang="en-US" altLang="ko-KR" sz="2000" dirty="0"/>
              <a:t>.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20482" name="Picture 2" descr="일본 맥주에 대한 이미지 결과">
            <a:extLst>
              <a:ext uri="{FF2B5EF4-FFF2-40B4-BE49-F238E27FC236}">
                <a16:creationId xmlns:a16="http://schemas.microsoft.com/office/drawing/2014/main" id="{E8AEC015-43D7-4A03-9A3B-2862C5A7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25" y="2322679"/>
            <a:ext cx="6610765" cy="41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1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 err="1"/>
              <a:t>오세보</a:t>
            </a:r>
            <a:r>
              <a:rPr lang="en-US" altLang="ja-JP" sz="2000" dirty="0"/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Noto Sans JP"/>
              </a:rPr>
              <a:t>お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Noto Sans JP"/>
              </a:rPr>
              <a:t>歳暮</a:t>
            </a:r>
            <a:r>
              <a:rPr lang="en-US" altLang="ja-JP" sz="2000" dirty="0"/>
              <a:t>)</a:t>
            </a:r>
            <a:r>
              <a:rPr lang="en-US" altLang="ko-KR" sz="2000" dirty="0"/>
              <a:t>: </a:t>
            </a:r>
            <a:r>
              <a:rPr lang="ko-KR" altLang="en-US" sz="2000" dirty="0"/>
              <a:t>겨울에 보내는 선물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신세를 지고 있는 친척이나 직상 상사 등에게</a:t>
            </a: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연말 선물을 보내는 관습임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새해를 맞이할 때 조상에게 바칠 공물을</a:t>
            </a: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가족들이 모이던 것으로 시작됨</a:t>
            </a:r>
            <a:r>
              <a:rPr lang="en-US" altLang="ko-KR" sz="2000" dirty="0"/>
              <a:t>.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400596-A064-466F-8AA5-97F1207D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68" y="1880558"/>
            <a:ext cx="6838080" cy="45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 err="1"/>
              <a:t>오미야게</a:t>
            </a:r>
            <a:r>
              <a:rPr lang="en-US" altLang="ja-JP" sz="2000" dirty="0"/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Noto Sans JP"/>
              </a:rPr>
              <a:t>お土産</a:t>
            </a:r>
            <a:r>
              <a:rPr lang="en-US" altLang="ja-JP" sz="2000" dirty="0"/>
              <a:t>)</a:t>
            </a:r>
            <a:r>
              <a:rPr lang="en-US" altLang="ko-KR" sz="2000" dirty="0"/>
              <a:t>: </a:t>
            </a:r>
            <a:r>
              <a:rPr lang="ko-KR" altLang="en-US" sz="2000" dirty="0"/>
              <a:t>여행이나 출장을 다녀올 때</a:t>
            </a:r>
            <a:r>
              <a:rPr lang="en-US" altLang="ko-KR" sz="2000" dirty="0"/>
              <a:t>,</a:t>
            </a:r>
          </a:p>
          <a:p>
            <a:pPr>
              <a:lnSpc>
                <a:spcPts val="2799"/>
              </a:lnSpc>
            </a:pPr>
            <a:r>
              <a:rPr lang="ko-KR" altLang="en-US" sz="2000" dirty="0"/>
              <a:t>그 지방의 특산물을 사서 주는 선물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21506" name="Picture 2" descr="오미야게에 대한 이미지 결과">
            <a:extLst>
              <a:ext uri="{FF2B5EF4-FFF2-40B4-BE49-F238E27FC236}">
                <a16:creationId xmlns:a16="http://schemas.microsoft.com/office/drawing/2014/main" id="{7BAFBB23-00D1-4DC1-9FC7-928C38D6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31" y="1090301"/>
            <a:ext cx="5557837" cy="60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/>
              <a:t>노시가미</a:t>
            </a:r>
            <a:r>
              <a:rPr lang="en-US" altLang="ja-JP" sz="2000" dirty="0"/>
              <a:t>(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Noto Sans JP"/>
              </a:rPr>
              <a:t>のし紙</a:t>
            </a:r>
            <a:r>
              <a:rPr lang="en-US" altLang="ja-JP" sz="2000" dirty="0"/>
              <a:t>)</a:t>
            </a:r>
            <a:r>
              <a:rPr lang="en-US" altLang="ko-KR" sz="2000" dirty="0"/>
              <a:t>: </a:t>
            </a:r>
            <a:r>
              <a:rPr lang="ko-KR" altLang="en-US" sz="2000" dirty="0"/>
              <a:t>선물이나 축하금에 덧붙이는 </a:t>
            </a: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일종의 장식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/>
              <a:t>선물을 포장할 때 사용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 err="1"/>
              <a:t>보잘</a:t>
            </a:r>
            <a:r>
              <a:rPr lang="ko-KR" altLang="en-US" sz="2000" dirty="0"/>
              <a:t> 것 없는 </a:t>
            </a:r>
            <a:r>
              <a:rPr lang="ko-KR" altLang="en-US" sz="2000" dirty="0" err="1"/>
              <a:t>선물이어도</a:t>
            </a:r>
            <a:r>
              <a:rPr lang="ko-KR" altLang="en-US" sz="2000" dirty="0"/>
              <a:t> 저의 마음을 다해서 드립니다</a:t>
            </a:r>
            <a:r>
              <a:rPr lang="en-US" altLang="ko-KR" sz="2000" dirty="0"/>
              <a:t>. </a:t>
            </a:r>
            <a:r>
              <a:rPr lang="ko-KR" altLang="en-US" sz="2000" dirty="0"/>
              <a:t>라는 뜻을 가지고 있음</a:t>
            </a:r>
            <a:r>
              <a:rPr lang="en-US" altLang="ko-KR" sz="2000" dirty="0"/>
              <a:t>.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D85D541-BB88-41AD-AE89-DE9E241C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34" y="4026692"/>
            <a:ext cx="4053871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5DBDAC91-867C-4828-A726-314F14B6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69" y="819669"/>
            <a:ext cx="3995413" cy="28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F5A4B7C7-7165-4F76-8551-04596E54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50" y="5102298"/>
            <a:ext cx="3408850" cy="26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07E276C7-42BB-46F0-8093-53CFB3CA106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3"/>
          <p:cNvSpPr/>
          <p:nvPr/>
        </p:nvSpPr>
        <p:spPr>
          <a:xfrm>
            <a:off x="790106" y="1880558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선물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</a:t>
            </a:r>
            <a:endParaRPr lang="en-US" altLang="ko-KR" sz="2187" dirty="0"/>
          </a:p>
        </p:txBody>
      </p:sp>
      <p:sp>
        <p:nvSpPr>
          <p:cNvPr id="6" name="Text 4"/>
          <p:cNvSpPr/>
          <p:nvPr/>
        </p:nvSpPr>
        <p:spPr>
          <a:xfrm>
            <a:off x="704045" y="2693193"/>
            <a:ext cx="59334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/>
              <a:t>주의사항과 예의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endParaRPr lang="en-US" altLang="ko-KR" sz="2000" dirty="0"/>
          </a:p>
          <a:p>
            <a:pPr>
              <a:lnSpc>
                <a:spcPts val="2799"/>
              </a:lnSpc>
            </a:pPr>
            <a:r>
              <a:rPr lang="ko-KR" altLang="en-US" sz="2000" dirty="0" err="1"/>
              <a:t>흰종이로</a:t>
            </a:r>
            <a:r>
              <a:rPr lang="ko-KR" altLang="en-US" sz="2000" dirty="0"/>
              <a:t> 포장하지 않기</a:t>
            </a:r>
            <a:r>
              <a:rPr lang="en-US" altLang="ko-KR" sz="2000" dirty="0"/>
              <a:t>: </a:t>
            </a:r>
            <a:r>
              <a:rPr lang="ko-KR" altLang="en-US" sz="2000" dirty="0"/>
              <a:t>죽음의 색깔로 </a:t>
            </a:r>
            <a:r>
              <a:rPr lang="ko-KR" altLang="en-US" sz="2000" dirty="0" err="1"/>
              <a:t>여겨짐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r>
              <a:rPr lang="ko-KR" altLang="en-US" sz="2000" dirty="0"/>
              <a:t>칼은 선물하지 않기</a:t>
            </a:r>
            <a:r>
              <a:rPr lang="en-US" altLang="ko-KR" sz="2000" dirty="0"/>
              <a:t>: </a:t>
            </a:r>
            <a:r>
              <a:rPr lang="ko-KR" altLang="en-US" sz="2000" dirty="0"/>
              <a:t>자살의 상징임</a:t>
            </a:r>
            <a:r>
              <a:rPr lang="en-US" altLang="ko-KR" sz="2000" dirty="0"/>
              <a:t>.</a:t>
            </a:r>
          </a:p>
          <a:p>
            <a:pPr>
              <a:lnSpc>
                <a:spcPts val="2799"/>
              </a:lnSpc>
            </a:pPr>
            <a:r>
              <a:rPr lang="ko-KR" altLang="en-US" sz="2000" dirty="0"/>
              <a:t>그림에도 주의가 필요</a:t>
            </a:r>
            <a:r>
              <a:rPr lang="en-US" altLang="ko-KR" sz="2000" dirty="0"/>
              <a:t>: </a:t>
            </a:r>
            <a:r>
              <a:rPr lang="ko-KR" altLang="en-US" sz="2000" dirty="0"/>
              <a:t>여우는 풍부함의 의미</a:t>
            </a:r>
            <a:r>
              <a:rPr lang="en-US" altLang="ko-KR" sz="2000" dirty="0"/>
              <a:t>, </a:t>
            </a:r>
          </a:p>
          <a:p>
            <a:pPr>
              <a:lnSpc>
                <a:spcPts val="2799"/>
              </a:lnSpc>
            </a:pPr>
            <a:r>
              <a:rPr lang="en-US" altLang="ko-KR" sz="2000" dirty="0"/>
              <a:t>                                            </a:t>
            </a:r>
            <a:r>
              <a:rPr lang="ko-KR" altLang="en-US" sz="2000" dirty="0"/>
              <a:t>오소리는 교활을 의미</a:t>
            </a:r>
            <a:r>
              <a:rPr lang="en-US" altLang="ko-KR" sz="2000" dirty="0"/>
              <a:t>.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03C14B6C-4474-4D33-90FB-04D25280763B}"/>
              </a:ext>
            </a:extLst>
          </p:cNvPr>
          <p:cNvSpPr/>
          <p:nvPr/>
        </p:nvSpPr>
        <p:spPr>
          <a:xfrm>
            <a:off x="704045" y="59158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예절과 매너의 차이</a:t>
            </a:r>
            <a:endParaRPr lang="en-US" sz="4374" dirty="0"/>
          </a:p>
        </p:txBody>
      </p:sp>
      <p:pic>
        <p:nvPicPr>
          <p:cNvPr id="23556" name="Picture 4" descr="여우에 대한 이미지 결과">
            <a:extLst>
              <a:ext uri="{FF2B5EF4-FFF2-40B4-BE49-F238E27FC236}">
                <a16:creationId xmlns:a16="http://schemas.microsoft.com/office/drawing/2014/main" id="{33EFD8A3-855B-4D47-83FE-54F8E15E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26" y="5393027"/>
            <a:ext cx="3571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오소리에 대한 이미지 결과">
            <a:extLst>
              <a:ext uri="{FF2B5EF4-FFF2-40B4-BE49-F238E27FC236}">
                <a16:creationId xmlns:a16="http://schemas.microsoft.com/office/drawing/2014/main" id="{A32550C1-09B7-43D9-B1AF-B67E6AA3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61" y="5393027"/>
            <a:ext cx="35147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칼에 대한 이미지 결과">
            <a:extLst>
              <a:ext uri="{FF2B5EF4-FFF2-40B4-BE49-F238E27FC236}">
                <a16:creationId xmlns:a16="http://schemas.microsoft.com/office/drawing/2014/main" id="{7B5E3658-DDB8-4789-AB4A-F32B91D7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08" y="1438078"/>
            <a:ext cx="3179481" cy="27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흰 종이에 대한 이미지 결과">
            <a:extLst>
              <a:ext uri="{FF2B5EF4-FFF2-40B4-BE49-F238E27FC236}">
                <a16:creationId xmlns:a16="http://schemas.microsoft.com/office/drawing/2014/main" id="{D9463654-62D2-4E78-9754-F0B35CBF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1438079"/>
            <a:ext cx="2796988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엑스 표시 이모티콘 이미지 다운로드: HD, 애니메이션 이미지 및 벡터 그래픽의 큰 그림 | EmojiAll">
            <a:extLst>
              <a:ext uri="{FF2B5EF4-FFF2-40B4-BE49-F238E27FC236}">
                <a16:creationId xmlns:a16="http://schemas.microsoft.com/office/drawing/2014/main" id="{CF03A9E0-94D5-47D1-8FE7-A97D6B35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00" y="1498968"/>
            <a:ext cx="2452744" cy="24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엑스 표시 이모티콘 이미지 다운로드: HD, 애니메이션 이미지 및 벡터 그래픽의 큰 그림 | EmojiAll">
            <a:extLst>
              <a:ext uri="{FF2B5EF4-FFF2-40B4-BE49-F238E27FC236}">
                <a16:creationId xmlns:a16="http://schemas.microsoft.com/office/drawing/2014/main" id="{401F80C8-9B93-4488-9629-EEB85D53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43" y="1537544"/>
            <a:ext cx="2452744" cy="24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엑스 표시 이모티콘 이미지 다운로드: HD, 애니메이션 이미지 및 벡터 그래픽의 큰 그림 | EmojiAll">
            <a:extLst>
              <a:ext uri="{FF2B5EF4-FFF2-40B4-BE49-F238E27FC236}">
                <a16:creationId xmlns:a16="http://schemas.microsoft.com/office/drawing/2014/main" id="{AB475CD7-52D6-4B2E-9A36-6AA7735F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77" y="5281080"/>
            <a:ext cx="2452744" cy="24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음식 문화의 차이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한국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개인 앞접시를 사용하지 않고 반찬이나 찌개를</a:t>
            </a:r>
            <a:endParaRPr lang="en-US" altLang="ko-KR" sz="175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다같이 먹는 경우가 일반적임</a:t>
            </a:r>
            <a:r>
              <a:rPr lang="en-US" altLang="ko-KR" sz="1750" dirty="0"/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특정 음식을 </a:t>
            </a:r>
            <a:r>
              <a:rPr lang="ko-KR" altLang="en-US" sz="1750" dirty="0" err="1"/>
              <a:t>비벼먹거나</a:t>
            </a:r>
            <a:r>
              <a:rPr lang="ko-KR" altLang="en-US" sz="1750" dirty="0"/>
              <a:t> </a:t>
            </a:r>
            <a:r>
              <a:rPr lang="ko-KR" altLang="en-US" sz="1750" dirty="0" err="1"/>
              <a:t>섞어먹는</a:t>
            </a:r>
            <a:r>
              <a:rPr lang="ko-KR" altLang="en-US" sz="1750" dirty="0"/>
              <a:t> 것이 일반적</a:t>
            </a:r>
            <a:r>
              <a:rPr lang="en-US" altLang="ko-KR" sz="1750" dirty="0"/>
              <a:t>.</a:t>
            </a:r>
          </a:p>
        </p:txBody>
      </p:sp>
      <p:pic>
        <p:nvPicPr>
          <p:cNvPr id="1028" name="Picture 4" descr="찌개 덜어먹기에 대한 이미지 결과">
            <a:extLst>
              <a:ext uri="{FF2B5EF4-FFF2-40B4-BE49-F238E27FC236}">
                <a16:creationId xmlns:a16="http://schemas.microsoft.com/office/drawing/2014/main" id="{10BD1FF3-3A0A-4322-8A55-9F84CA49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4" y="3944945"/>
            <a:ext cx="6142266" cy="368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비빔밥에 대한 이미지 결과">
            <a:extLst>
              <a:ext uri="{FF2B5EF4-FFF2-40B4-BE49-F238E27FC236}">
                <a16:creationId xmlns:a16="http://schemas.microsoft.com/office/drawing/2014/main" id="{579195D5-E58D-4A3C-9306-2958946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49" y="941258"/>
            <a:ext cx="5173017" cy="30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카레라이스에 대한 이미지 결과">
            <a:extLst>
              <a:ext uri="{FF2B5EF4-FFF2-40B4-BE49-F238E27FC236}">
                <a16:creationId xmlns:a16="http://schemas.microsoft.com/office/drawing/2014/main" id="{1C8150AB-EDF7-4ED1-B377-90F553F6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42" y="4284656"/>
            <a:ext cx="5714012" cy="30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음식 문화의 차이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일본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각자 개인 앞접시를 사용하여</a:t>
            </a:r>
            <a:r>
              <a:rPr lang="en-US" altLang="ko-KR" sz="1750" dirty="0"/>
              <a:t>, </a:t>
            </a:r>
            <a:r>
              <a:rPr lang="ko-KR" altLang="en-US" sz="1750" dirty="0"/>
              <a:t>음식을 덜어 먹는</a:t>
            </a:r>
            <a:endParaRPr lang="en-US" altLang="ko-KR" sz="175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것이 일반적임</a:t>
            </a:r>
            <a:r>
              <a:rPr lang="en-US" altLang="ko-KR" sz="1750" dirty="0"/>
              <a:t>. </a:t>
            </a:r>
            <a:r>
              <a:rPr lang="ko-KR" altLang="en-US" sz="1750" dirty="0"/>
              <a:t>음식도 각자 따로 나옴</a:t>
            </a:r>
            <a:r>
              <a:rPr lang="en-US" altLang="ko-KR" sz="1750" dirty="0"/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음식을 </a:t>
            </a:r>
            <a:r>
              <a:rPr lang="ko-KR" altLang="en-US" sz="1750" dirty="0" err="1"/>
              <a:t>비벼먹거나</a:t>
            </a:r>
            <a:r>
              <a:rPr lang="ko-KR" altLang="en-US" sz="1750" dirty="0"/>
              <a:t> 섞어 먹지 않음</a:t>
            </a:r>
            <a:r>
              <a:rPr lang="en-US" altLang="ko-KR" sz="1750" dirty="0"/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/>
              <a:t>예</a:t>
            </a:r>
            <a:r>
              <a:rPr lang="en-US" altLang="ko-KR" sz="1750" dirty="0"/>
              <a:t>) </a:t>
            </a:r>
            <a:r>
              <a:rPr lang="ko-KR" altLang="en-US" sz="1750" dirty="0" err="1"/>
              <a:t>카츠동</a:t>
            </a:r>
            <a:r>
              <a:rPr lang="en-US" altLang="ko-KR" sz="1750" dirty="0"/>
              <a:t>, </a:t>
            </a:r>
            <a:r>
              <a:rPr lang="ko-KR" altLang="en-US" sz="1750" dirty="0"/>
              <a:t>카레라이스</a:t>
            </a:r>
            <a:endParaRPr lang="en-US" altLang="ko-KR" sz="1750" dirty="0"/>
          </a:p>
        </p:txBody>
      </p:sp>
      <p:pic>
        <p:nvPicPr>
          <p:cNvPr id="2050" name="Picture 2" descr="일본 식사에 대한 이미지 결과">
            <a:extLst>
              <a:ext uri="{FF2B5EF4-FFF2-40B4-BE49-F238E27FC236}">
                <a16:creationId xmlns:a16="http://schemas.microsoft.com/office/drawing/2014/main" id="{FFF2E2C5-E9CA-4038-9106-B7056777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95" y="4155119"/>
            <a:ext cx="5155155" cy="37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일본 카레에 대한 이미지 결과">
            <a:extLst>
              <a:ext uri="{FF2B5EF4-FFF2-40B4-BE49-F238E27FC236}">
                <a16:creationId xmlns:a16="http://schemas.microsoft.com/office/drawing/2014/main" id="{D1525F3C-EF26-4906-BAA3-0C1643CA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39" y="4255820"/>
            <a:ext cx="5721163" cy="34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카츠동에 대한 이미지 결과">
            <a:extLst>
              <a:ext uri="{FF2B5EF4-FFF2-40B4-BE49-F238E27FC236}">
                <a16:creationId xmlns:a16="http://schemas.microsoft.com/office/drawing/2014/main" id="{BC3DBE55-F886-4282-B672-B9A1483B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59" y="375165"/>
            <a:ext cx="5389581" cy="34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4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음식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일본 주의 사항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일본에선 음식을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건네줄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때 젓가락을 사용해서 건네 받으면 안됨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시체를 화장한 후 특별한 젓가락을 이용하여 유골을 건네 주는데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이것이 유사한 행위로 판단되기 때문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3076" name="Picture 4" descr="일본 유골 젓가락에 대한 이미지 결과">
            <a:extLst>
              <a:ext uri="{FF2B5EF4-FFF2-40B4-BE49-F238E27FC236}">
                <a16:creationId xmlns:a16="http://schemas.microsoft.com/office/drawing/2014/main" id="{5043536F-EB1E-412B-847C-3312D05B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45" y="3683519"/>
            <a:ext cx="4515660" cy="34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F7BABC1-6968-4C33-A834-5AD82AD2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86" y="3575293"/>
            <a:ext cx="3555987" cy="3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엑스 표시 이모티콘 이미지 다운로드: HD, 애니메이션 이미지 및 벡터 그래픽의 큰 그림 | EmojiAll">
            <a:extLst>
              <a:ext uri="{FF2B5EF4-FFF2-40B4-BE49-F238E27FC236}">
                <a16:creationId xmlns:a16="http://schemas.microsoft.com/office/drawing/2014/main" id="{C1D49E47-A188-4794-B03E-4E4D114B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5" y="4073988"/>
            <a:ext cx="2452744" cy="24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3C1C2-C581-40A8-9182-9200C699CE84}"/>
              </a:ext>
            </a:extLst>
          </p:cNvPr>
          <p:cNvSpPr txBox="1"/>
          <p:nvPr/>
        </p:nvSpPr>
        <p:spPr>
          <a:xfrm>
            <a:off x="1258643" y="685350"/>
            <a:ext cx="10585525" cy="812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한국과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지리적으로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ko-KR" altLang="en-US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인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접한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국가이지만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오랜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역사와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전통을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통해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ko-KR" altLang="en-US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서로 다른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독특한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문화를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8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발전</a:t>
            </a:r>
            <a:r>
              <a:rPr lang="ko-KR" altLang="en-US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시켜 옴</a:t>
            </a:r>
            <a:r>
              <a:rPr lang="en-US" altLang="ko-KR" sz="2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en-US" altLang="ko-KR" sz="2800" dirty="0"/>
          </a:p>
        </p:txBody>
      </p:sp>
      <p:pic>
        <p:nvPicPr>
          <p:cNvPr id="1026" name="Picture 2" descr="동해, 구글 지도 | 사람과사회™">
            <a:extLst>
              <a:ext uri="{FF2B5EF4-FFF2-40B4-BE49-F238E27FC236}">
                <a16:creationId xmlns:a16="http://schemas.microsoft.com/office/drawing/2014/main" id="{D0521661-EBD3-4E45-B133-9A51D07D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95" y="1968649"/>
            <a:ext cx="10305826" cy="54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음식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문화의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일본 주의 사항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젓가락을 상대방에게 향하게 두는 것도 안됨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공격적인 의도가 있다고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느껴지기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때문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젓가락 끝을 왼쪽으로 하여 가로로 두는 것이 일반적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E9AE05-AB50-4029-AA80-5A0D15DB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28" y="3366352"/>
            <a:ext cx="6572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72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교육 시스템의 차이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대학 입시 제도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649248" y="2247508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대학입시에 수능이 매우 큰 비중을 차지하고 있음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반면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일본에도 센터시험이라는 시험이 존재하지만 수능에 비해 큰 비중을 차지하지 않음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5122" name="Picture 2" descr="수능에 대한 이미지 결과">
            <a:extLst>
              <a:ext uri="{FF2B5EF4-FFF2-40B4-BE49-F238E27FC236}">
                <a16:creationId xmlns:a16="http://schemas.microsoft.com/office/drawing/2014/main" id="{524400CE-7046-4FD7-B71D-F087DDB5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19" y="3877542"/>
            <a:ext cx="6051281" cy="3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센터시험에 대한 이미지 결과">
            <a:extLst>
              <a:ext uri="{FF2B5EF4-FFF2-40B4-BE49-F238E27FC236}">
                <a16:creationId xmlns:a16="http://schemas.microsoft.com/office/drawing/2014/main" id="{2ECDE0CD-4660-4646-9837-1C7D7BCA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3877542"/>
            <a:ext cx="5082275" cy="37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교육 시스템의 차이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대학 진학률</a:t>
            </a: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2247508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대학 진학률이 높은 편임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그러나 일본은 대학 진학률이 한국에 비해 현저히 낮음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</p:txBody>
      </p:sp>
      <p:pic>
        <p:nvPicPr>
          <p:cNvPr id="7170" name="Picture 2" descr="한국 대학 진학률에 대한 이미지 결과">
            <a:extLst>
              <a:ext uri="{FF2B5EF4-FFF2-40B4-BE49-F238E27FC236}">
                <a16:creationId xmlns:a16="http://schemas.microsoft.com/office/drawing/2014/main" id="{7C7F65B6-F259-44C9-A0CA-0BD273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63" y="3961182"/>
            <a:ext cx="5435582" cy="36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일본의 대학진학률이 낮은 이유(펌) | (백업)유머 게시판(2020-2021)">
            <a:extLst>
              <a:ext uri="{FF2B5EF4-FFF2-40B4-BE49-F238E27FC236}">
                <a16:creationId xmlns:a16="http://schemas.microsoft.com/office/drawing/2014/main" id="{B39D07E4-C8F3-4743-9F5D-FE30A15D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60" y="3961181"/>
            <a:ext cx="5889350" cy="36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04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교육 시스템의 차이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 err="1">
                <a:solidFill>
                  <a:srgbClr val="443728"/>
                </a:solidFill>
                <a:latin typeface="Crimson Pro" pitchFamily="34" charset="0"/>
              </a:rPr>
              <a:t>방과후</a:t>
            </a:r>
            <a:r>
              <a:rPr lang="en-US" altLang="ko-KR" sz="2187" b="1" dirty="0">
                <a:solidFill>
                  <a:srgbClr val="443728"/>
                </a:solidFill>
                <a:latin typeface="Crimson Pro" pitchFamily="34" charset="0"/>
              </a:rPr>
              <a:t>(</a:t>
            </a:r>
            <a:r>
              <a:rPr lang="ko-KR" altLang="en-US" b="1" dirty="0"/>
              <a:t>部活</a:t>
            </a:r>
            <a:r>
              <a:rPr lang="en-US" altLang="ko-KR" b="1" dirty="0"/>
              <a:t>)</a:t>
            </a: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2247508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방과후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활동이 꼭 필수적이지 않은 반면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일본은 중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고등학교에서의 부활동이 거의 필수적임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614CDE4-F860-4C10-A780-7902867D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4" y="3086100"/>
            <a:ext cx="7505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버스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한국의 버스는 앞문으로 타고 뒷문으로 내림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탈 때 계산함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구간제가 적용되지 않아 얼마나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멀리가든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금액이 같음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금액보다 많은 돈을 넣으면 거스름돈을 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빠르게 내리기 위해 차가 정차하지 않아도 미리</a:t>
            </a: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일어나 내릴 준비를 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648EEFD-5971-4E08-9A7F-AC06BE39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08" y="2980784"/>
            <a:ext cx="63722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4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버스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일본의 버스는 뒷문으로 타서 앞문으로 내림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내릴 때 계산함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거리가 늘어나면 늘어날수록 요금이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늘어감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안전을 중시해서 완전히 정차한 후 내리라는 </a:t>
            </a: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안내방송을 하고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실제로 확인함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주의사항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거스름돈을 따로 주지 않기 때문에 금액을 맞춰서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넣어야함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en-US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12290" name="Picture 2" descr="한국 버스에 대한 이미지 결과">
            <a:extLst>
              <a:ext uri="{FF2B5EF4-FFF2-40B4-BE49-F238E27FC236}">
                <a16:creationId xmlns:a16="http://schemas.microsoft.com/office/drawing/2014/main" id="{A74A71B8-C7BD-432A-B9EA-8E3F9B8E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46" y="3775211"/>
            <a:ext cx="5949482" cy="39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75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지하철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한국에선 대부분의 전차를 지하철이라 부름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버스와 동일하게 지하철도 구간제를 적용하지 않음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대부분의 지하철역에 스크린도어가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설치되어있음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13314" name="Picture 2" descr="한국 지하철에 대한 이미지 결과">
            <a:extLst>
              <a:ext uri="{FF2B5EF4-FFF2-40B4-BE49-F238E27FC236}">
                <a16:creationId xmlns:a16="http://schemas.microsoft.com/office/drawing/2014/main" id="{E6A9648D-42BD-406B-8337-9EC77677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34" y="3984958"/>
            <a:ext cx="5041016" cy="38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한국 스크린도어에 대한 이미지 결과">
            <a:extLst>
              <a:ext uri="{FF2B5EF4-FFF2-40B4-BE49-F238E27FC236}">
                <a16:creationId xmlns:a16="http://schemas.microsoft.com/office/drawing/2014/main" id="{8C9FD173-9D07-4BBA-BBA8-BA87628B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25" y="3984958"/>
            <a:ext cx="4613569" cy="37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0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2711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지하철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일본에선 지하철과 지상을 달리는 전차를 구별하여 부름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버스와 동일하게 지하철도 구간제를 적용하여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오래 탈 수록 금액이 늘어남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최근에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스트린도어를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설치하고 있지만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아직 그 수가 많지 않음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pic>
        <p:nvPicPr>
          <p:cNvPr id="14338" name="Picture 2" descr="일본 지하철역에 대한 이미지 결과">
            <a:extLst>
              <a:ext uri="{FF2B5EF4-FFF2-40B4-BE49-F238E27FC236}">
                <a16:creationId xmlns:a16="http://schemas.microsoft.com/office/drawing/2014/main" id="{95424EF4-E3E2-4F28-98F1-3C8D1631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34" y="4454389"/>
            <a:ext cx="5398312" cy="32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일본 지하철역에 대한 이미지 결과">
            <a:extLst>
              <a:ext uri="{FF2B5EF4-FFF2-40B4-BE49-F238E27FC236}">
                <a16:creationId xmlns:a16="http://schemas.microsoft.com/office/drawing/2014/main" id="{03AE6897-9B82-4CF2-96DB-0166E4E0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16" y="4250929"/>
            <a:ext cx="4827795" cy="3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5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4297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택시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한국에선 주로 카드로 계산함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택시비가 일본에 비해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싼편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안전벨트를 하지 않는 경우가 많음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pic>
        <p:nvPicPr>
          <p:cNvPr id="16386" name="Picture 2" descr="한국 택시에 대한 이미지 결과">
            <a:extLst>
              <a:ext uri="{FF2B5EF4-FFF2-40B4-BE49-F238E27FC236}">
                <a16:creationId xmlns:a16="http://schemas.microsoft.com/office/drawing/2014/main" id="{5C9F46EC-84A4-478C-96EA-153C22A0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17" y="3558763"/>
            <a:ext cx="5714522" cy="38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18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499650" y="3751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대중 교통의</a:t>
            </a:r>
            <a:r>
              <a:rPr lang="en-US" altLang="ko-KR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altLang="ko-KR" sz="4374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차이</a:t>
            </a:r>
            <a:endParaRPr lang="en-US" altLang="ko-KR" sz="4374" dirty="0"/>
          </a:p>
        </p:txBody>
      </p:sp>
      <p:sp>
        <p:nvSpPr>
          <p:cNvPr id="5" name="Text 3"/>
          <p:cNvSpPr/>
          <p:nvPr/>
        </p:nvSpPr>
        <p:spPr>
          <a:xfrm>
            <a:off x="649248" y="14297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택시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649248" y="199820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altLang="ko-KR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37CF8BD-7848-4700-A515-7F4893599192}"/>
              </a:ext>
            </a:extLst>
          </p:cNvPr>
          <p:cNvSpPr/>
          <p:nvPr/>
        </p:nvSpPr>
        <p:spPr>
          <a:xfrm>
            <a:off x="723095" y="2137157"/>
            <a:ext cx="1081986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일본에선 택시를 탈 때 문을 열지 않아도 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(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반 자동 문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주로 현금으로 계산하며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앞에 트레이에 돈을 놔두면 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택시비가 지역마다 천차만별임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안전벨트를 하는 것이 의무적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endParaRPr lang="en-US" altLang="ko-KR" sz="175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15362" name="Picture 2" descr="일본 택시에 대한 이미지 결과">
            <a:extLst>
              <a:ext uri="{FF2B5EF4-FFF2-40B4-BE49-F238E27FC236}">
                <a16:creationId xmlns:a16="http://schemas.microsoft.com/office/drawing/2014/main" id="{695EB1FF-9679-4E8E-AC9B-1F0FE988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36" y="4114800"/>
            <a:ext cx="5266429" cy="35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일본 택시에 대한 이미지 결과">
            <a:extLst>
              <a:ext uri="{FF2B5EF4-FFF2-40B4-BE49-F238E27FC236}">
                <a16:creationId xmlns:a16="http://schemas.microsoft.com/office/drawing/2014/main" id="{A71F3DB3-A235-4B99-8547-A7291A98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4125432"/>
            <a:ext cx="4524172" cy="33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5" name="Text 2"/>
          <p:cNvSpPr/>
          <p:nvPr/>
        </p:nvSpPr>
        <p:spPr>
          <a:xfrm>
            <a:off x="1128246" y="5741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언어와 문자의 차이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91877" y="2968526"/>
            <a:ext cx="7227718" cy="921860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 4"/>
          <p:cNvSpPr/>
          <p:nvPr/>
        </p:nvSpPr>
        <p:spPr>
          <a:xfrm>
            <a:off x="2365674" y="13779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 체계의 차이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38958" y="3195062"/>
            <a:ext cx="73152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한국어는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문법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구조가 복잡하며,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담화중심적 언어의 형태를 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/>
          </a:p>
        </p:txBody>
      </p:sp>
      <p:pic>
        <p:nvPicPr>
          <p:cNvPr id="2062" name="Picture 14" descr="한국어 알파벳에 대한 이미지 결과">
            <a:extLst>
              <a:ext uri="{FF2B5EF4-FFF2-40B4-BE49-F238E27FC236}">
                <a16:creationId xmlns:a16="http://schemas.microsoft.com/office/drawing/2014/main" id="{9D727FB6-04C7-4DE1-8EA1-C827FC73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06" y="1946320"/>
            <a:ext cx="9590110" cy="58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0157" y="183158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카드로 계산하는 것이 당연할 정도로 보편적임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일본은 아직까지 대부분 현금으로 계산함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8194" name="Picture 2" descr="카드에 대한 이미지 결과">
            <a:extLst>
              <a:ext uri="{FF2B5EF4-FFF2-40B4-BE49-F238E27FC236}">
                <a16:creationId xmlns:a16="http://schemas.microsoft.com/office/drawing/2014/main" id="{4B9B63EE-75DA-49F0-A07F-D5B220DA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7" y="3044788"/>
            <a:ext cx="5314557" cy="40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엔화에 대한 이미지 결과">
            <a:extLst>
              <a:ext uri="{FF2B5EF4-FFF2-40B4-BE49-F238E27FC236}">
                <a16:creationId xmlns:a16="http://schemas.microsoft.com/office/drawing/2014/main" id="{B2C48174-0C11-4E50-963E-9D45A623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19276"/>
            <a:ext cx="5604734" cy="40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47177920-BBC8-43EB-9AA7-4D86362B0594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현금 문화</a:t>
            </a:r>
            <a:endParaRPr lang="en-US" sz="2187" b="1" dirty="0"/>
          </a:p>
        </p:txBody>
      </p:sp>
    </p:spTree>
    <p:extLst>
      <p:ext uri="{BB962C8B-B14F-4D97-AF65-F5344CB8AC3E}">
        <p14:creationId xmlns:p14="http://schemas.microsoft.com/office/powerpoint/2010/main" val="2909345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0157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의 화장실은 욕조와 변기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세면대가 함께 있지만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일본의 화장실은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욕조따로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변기 따로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세면대 따로 있음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9218" name="Picture 2" descr="일본 화장실에 대한 이미지 결과">
            <a:extLst>
              <a:ext uri="{FF2B5EF4-FFF2-40B4-BE49-F238E27FC236}">
                <a16:creationId xmlns:a16="http://schemas.microsoft.com/office/drawing/2014/main" id="{2644D306-EBC6-4E4E-8F09-7DF00A2B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34" y="3426448"/>
            <a:ext cx="6299275" cy="32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한국 화장실에 대한 이미지 결과">
            <a:extLst>
              <a:ext uri="{FF2B5EF4-FFF2-40B4-BE49-F238E27FC236}">
                <a16:creationId xmlns:a16="http://schemas.microsoft.com/office/drawing/2014/main" id="{378514E0-72A4-458A-87A2-31ED94DE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2" y="3086455"/>
            <a:ext cx="3842308" cy="480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F94C6EFC-73D3-43DF-9240-DF6A752A96F5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화장실 문화</a:t>
            </a: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C68B7F9E-933B-4963-97E9-09460003CF5D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4285890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0157" y="2113941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밥을 먹을 때 숟가락과 젓가락을 사용하는 반면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일본은 젓가락만 사용하는 경우가 많음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10242" name="Picture 2" descr="한국 식사에 대한 이미지 결과">
            <a:extLst>
              <a:ext uri="{FF2B5EF4-FFF2-40B4-BE49-F238E27FC236}">
                <a16:creationId xmlns:a16="http://schemas.microsoft.com/office/drawing/2014/main" id="{3D392245-E69D-48C6-8979-FEE3139F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65" y="3357847"/>
            <a:ext cx="5373914" cy="38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일본 식사에 대한 이미지 결과">
            <a:extLst>
              <a:ext uri="{FF2B5EF4-FFF2-40B4-BE49-F238E27FC236}">
                <a16:creationId xmlns:a16="http://schemas.microsoft.com/office/drawing/2014/main" id="{ADA198CC-88DE-466B-B834-C37B5EB2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83" y="3357846"/>
            <a:ext cx="5226008" cy="38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F50BEBBA-EAA7-4A2F-B6F5-CEB69CD2F750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CCB9F42B-73ED-402D-9DA7-2CD82249E408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/>
              <a:t>숟가락 유무</a:t>
            </a:r>
            <a:endParaRPr lang="en-US" sz="2187" b="1" dirty="0"/>
          </a:p>
        </p:txBody>
      </p:sp>
    </p:spTree>
    <p:extLst>
      <p:ext uri="{BB962C8B-B14F-4D97-AF65-F5344CB8AC3E}">
        <p14:creationId xmlns:p14="http://schemas.microsoft.com/office/powerpoint/2010/main" val="1896423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은 아파트 같이 높은 건물이 많다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일본은 한국에 비해 주택이 많은데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지진이 자주 발생하기 때문에 피해를 줄이기</a:t>
            </a:r>
            <a:endParaRPr lang="en-US" altLang="ko-KR" sz="175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위해 낮은 건물의 형태를 고수함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en-US" sz="1750" dirty="0"/>
          </a:p>
        </p:txBody>
      </p:sp>
      <p:pic>
        <p:nvPicPr>
          <p:cNvPr id="11266" name="Picture 2" descr="한국 아파트에 대한 이미지 결과">
            <a:extLst>
              <a:ext uri="{FF2B5EF4-FFF2-40B4-BE49-F238E27FC236}">
                <a16:creationId xmlns:a16="http://schemas.microsoft.com/office/drawing/2014/main" id="{4698A6CA-81A0-4B1B-A819-EE9EEF6A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4" y="3357846"/>
            <a:ext cx="5261665" cy="39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일본 주택가에 대한 이미지 결과">
            <a:extLst>
              <a:ext uri="{FF2B5EF4-FFF2-40B4-BE49-F238E27FC236}">
                <a16:creationId xmlns:a16="http://schemas.microsoft.com/office/drawing/2014/main" id="{34380750-77D0-47D5-96A4-873AD5FF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36" y="3357845"/>
            <a:ext cx="6206672" cy="38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한국 아파트에 대한 이미지 결과">
            <a:extLst>
              <a:ext uri="{FF2B5EF4-FFF2-40B4-BE49-F238E27FC236}">
                <a16:creationId xmlns:a16="http://schemas.microsoft.com/office/drawing/2014/main" id="{B87DF1F6-FD5D-457F-A321-C123737C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4" y="3357845"/>
            <a:ext cx="5261665" cy="39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일본 주택가에 대한 이미지 결과">
            <a:extLst>
              <a:ext uri="{FF2B5EF4-FFF2-40B4-BE49-F238E27FC236}">
                <a16:creationId xmlns:a16="http://schemas.microsoft.com/office/drawing/2014/main" id="{CC0EA099-53BE-4327-8DFD-EC0F4F1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36" y="3357844"/>
            <a:ext cx="6206672" cy="38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주거 형태 차이</a:t>
            </a: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33262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한국은 학교에 수영장이 없는 것이 일반적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수영도 개인의 선택으로 배움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 </a:t>
            </a:r>
          </a:p>
          <a:p>
            <a:pPr marL="0" indent="0" algn="l">
              <a:lnSpc>
                <a:spcPts val="2799"/>
              </a:lnSpc>
              <a:buNone/>
            </a:pPr>
            <a:endParaRPr lang="en-US" sz="175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/>
              <a:t>일본은 학교에 필수적으로 수영장이 배치되어 있음</a:t>
            </a:r>
            <a:r>
              <a:rPr lang="en-US" altLang="ko-KR" sz="1750" dirty="0"/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/>
              <a:t>수영도 필수 과목으로 존재함</a:t>
            </a:r>
            <a:r>
              <a:rPr lang="en-US" altLang="ko-KR" sz="1750" dirty="0"/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/>
              <a:t>마루호라는 사건으로 학생들의 인명피해가 일어났기 때문</a:t>
            </a:r>
            <a:r>
              <a:rPr lang="en-US" altLang="ko-KR" sz="1750" dirty="0"/>
              <a:t>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학교 수영장 유무</a:t>
            </a: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pic>
        <p:nvPicPr>
          <p:cNvPr id="17410" name="Picture 2" descr="한국 학교에 대한 이미지 결과">
            <a:extLst>
              <a:ext uri="{FF2B5EF4-FFF2-40B4-BE49-F238E27FC236}">
                <a16:creationId xmlns:a16="http://schemas.microsoft.com/office/drawing/2014/main" id="{90A88A95-E167-4CF4-9E91-FAC86B11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63" y="4476233"/>
            <a:ext cx="4741770" cy="34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일본 학교 수영장에 대한 이미지 결과">
            <a:extLst>
              <a:ext uri="{FF2B5EF4-FFF2-40B4-BE49-F238E27FC236}">
                <a16:creationId xmlns:a16="http://schemas.microsoft.com/office/drawing/2014/main" id="{606BEA68-B599-4EA0-9CAA-8FD54D1F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98095"/>
            <a:ext cx="5936549" cy="40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68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한국은 보통 우측통행이 일반적임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 한국과 달리 좌측통행을 일반적으로 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114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통행 방향</a:t>
            </a: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pic>
        <p:nvPicPr>
          <p:cNvPr id="18434" name="Picture 2" descr="일본 좌측통행에 대한 이미지 결과. 크기: 139 x 100. 출처: blog.naver.com">
            <a:extLst>
              <a:ext uri="{FF2B5EF4-FFF2-40B4-BE49-F238E27FC236}">
                <a16:creationId xmlns:a16="http://schemas.microsoft.com/office/drawing/2014/main" id="{FD66EB21-E218-4714-BFBB-8DCFE302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31" y="3683931"/>
            <a:ext cx="4953514" cy="35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9A31838-AE2A-42C5-835A-F0316FB7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735" y="3631570"/>
            <a:ext cx="6551799" cy="36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90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한국은 우측통행을 일반적으로 하기에 핸들이 왼쪽에 존재함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 좌측통행을 일반적으로 하기 때문에 핸들이 오른쪽에 있음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416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자동차 핸들 위치</a:t>
            </a: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pic>
        <p:nvPicPr>
          <p:cNvPr id="19458" name="Picture 2" descr="일본 차 핸들  우측에 대한 이미지 결과">
            <a:extLst>
              <a:ext uri="{FF2B5EF4-FFF2-40B4-BE49-F238E27FC236}">
                <a16:creationId xmlns:a16="http://schemas.microsoft.com/office/drawing/2014/main" id="{18404C2C-4867-4A72-8B61-99EB5E5A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50" y="3597265"/>
            <a:ext cx="5504889" cy="36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일본 차 핸들  우측에 대한 이미지 결과">
            <a:extLst>
              <a:ext uri="{FF2B5EF4-FFF2-40B4-BE49-F238E27FC236}">
                <a16:creationId xmlns:a16="http://schemas.microsoft.com/office/drawing/2014/main" id="{82C0DA53-B70C-41C0-B6D7-226E2311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78" y="3425142"/>
            <a:ext cx="5668273" cy="42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96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한국사람들은 대부분 날씨 예보에 비의 소식이 없으면 우산을 들고 다니지 않음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일본사람들은 비 예보가 있지 않아도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비가 자주 오기 때문에 주로 우산을 </a:t>
            </a:r>
            <a:r>
              <a:rPr lang="ko-KR" altLang="en-US" sz="175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들고다님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416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우산</a:t>
            </a:r>
            <a:endParaRPr lang="en-US" altLang="ko-KR" sz="2187" b="1" dirty="0">
              <a:solidFill>
                <a:srgbClr val="443728"/>
              </a:solidFill>
              <a:latin typeface="Crimson Pro" pitchFamily="34" charset="0"/>
            </a:endParaRPr>
          </a:p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pic>
        <p:nvPicPr>
          <p:cNvPr id="20484" name="Picture 4" descr="일본 비에 대한 이미지 결과">
            <a:extLst>
              <a:ext uri="{FF2B5EF4-FFF2-40B4-BE49-F238E27FC236}">
                <a16:creationId xmlns:a16="http://schemas.microsoft.com/office/drawing/2014/main" id="{D681D579-1A2C-4DB8-8473-04CE5204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00" y="3355376"/>
            <a:ext cx="4711737" cy="42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한국 비에 대한 이미지 결과">
            <a:extLst>
              <a:ext uri="{FF2B5EF4-FFF2-40B4-BE49-F238E27FC236}">
                <a16:creationId xmlns:a16="http://schemas.microsoft.com/office/drawing/2014/main" id="{1AB37B00-56F4-4485-BA27-93551ED2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09" y="3667190"/>
            <a:ext cx="5354594" cy="36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71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6" name="Text 3"/>
          <p:cNvSpPr/>
          <p:nvPr/>
        </p:nvSpPr>
        <p:spPr>
          <a:xfrm>
            <a:off x="640157" y="14280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7" name="Text 4"/>
          <p:cNvSpPr/>
          <p:nvPr/>
        </p:nvSpPr>
        <p:spPr>
          <a:xfrm>
            <a:off x="649248" y="1891920"/>
            <a:ext cx="89250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한국은 책을 왼쪽에서부터 오른쪽으로 읽음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일본은 한국과 달리 오른쪽부터 왼쪽으로 읽음</a:t>
            </a:r>
            <a:r>
              <a:rPr lang="en-US" altLang="ko-KR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36728C9F-C88C-4AB1-8B1C-B5F27AE600F3}"/>
              </a:ext>
            </a:extLst>
          </p:cNvPr>
          <p:cNvSpPr/>
          <p:nvPr/>
        </p:nvSpPr>
        <p:spPr>
          <a:xfrm>
            <a:off x="901485" y="13416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</a:rPr>
              <a:t>책 읽는 방향 </a:t>
            </a:r>
            <a:endParaRPr lang="en-US" altLang="ko-KR" sz="2187" b="1" dirty="0">
              <a:solidFill>
                <a:srgbClr val="443728"/>
              </a:solidFill>
              <a:latin typeface="Crimson Pro" pitchFamily="34" charset="0"/>
            </a:endParaRPr>
          </a:p>
          <a:p>
            <a:pPr>
              <a:lnSpc>
                <a:spcPts val="2734"/>
              </a:lnSpc>
            </a:pPr>
            <a:endParaRPr lang="en-US" sz="2187" b="1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7FE3D58-1B78-4C48-A252-DC1A906A0A13}"/>
              </a:ext>
            </a:extLst>
          </p:cNvPr>
          <p:cNvSpPr/>
          <p:nvPr/>
        </p:nvSpPr>
        <p:spPr>
          <a:xfrm>
            <a:off x="649248" y="44410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>
                <a:solidFill>
                  <a:srgbClr val="443728"/>
                </a:solidFill>
                <a:latin typeface="Crimson Pro" pitchFamily="34" charset="0"/>
              </a:rPr>
              <a:t>소소하게 다른 것</a:t>
            </a:r>
            <a:endParaRPr lang="en-US" sz="4374" dirty="0"/>
          </a:p>
        </p:txBody>
      </p:sp>
      <p:pic>
        <p:nvPicPr>
          <p:cNvPr id="21506" name="Picture 2" descr="한국 책 읽는 방향에 대한 이미지 결과">
            <a:extLst>
              <a:ext uri="{FF2B5EF4-FFF2-40B4-BE49-F238E27FC236}">
                <a16:creationId xmlns:a16="http://schemas.microsoft.com/office/drawing/2014/main" id="{7C5FA1A5-E9CB-4D83-AFBB-D38A5738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6" y="3861776"/>
            <a:ext cx="4959947" cy="33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일본 책 읽는 방향에 대한 이미지 결과">
            <a:extLst>
              <a:ext uri="{FF2B5EF4-FFF2-40B4-BE49-F238E27FC236}">
                <a16:creationId xmlns:a16="http://schemas.microsoft.com/office/drawing/2014/main" id="{3299555A-8026-48D8-9027-4EEB4A38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63886"/>
            <a:ext cx="6310144" cy="45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1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pPr marL="0" indent="0">
              <a:lnSpc>
                <a:spcPts val="2799"/>
              </a:lnSpc>
              <a:buNone/>
            </a:pPr>
            <a:endParaRPr lang="en-US" altLang="ko-KR" sz="1800" dirty="0"/>
          </a:p>
        </p:txBody>
      </p:sp>
      <p:sp>
        <p:nvSpPr>
          <p:cNvPr id="7" name="Shape 4"/>
          <p:cNvSpPr/>
          <p:nvPr/>
        </p:nvSpPr>
        <p:spPr>
          <a:xfrm>
            <a:off x="833199" y="5719882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703213"/>
            <a:ext cx="124432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6" name="온라인 미디어 5" title="일본에 오래 살았기 때문에 보이는 한국과 일본의 문화차이 12가지 | 한국과 일본 차이 | 한일 차이점 | 한일 다른점 | 문화차이 | 일본 문화 소개">
            <a:hlinkClick r:id="" action="ppaction://media"/>
            <a:extLst>
              <a:ext uri="{FF2B5EF4-FFF2-40B4-BE49-F238E27FC236}">
                <a16:creationId xmlns:a16="http://schemas.microsoft.com/office/drawing/2014/main" id="{3E6055FE-A9B2-486C-9597-0F424E1442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6376" y="1293661"/>
            <a:ext cx="10771833" cy="60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6041D381-6EFD-4B49-97BC-3F282BF738E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D12E45B2-D762-41D2-B913-66043F2F0101}"/>
              </a:ext>
            </a:extLst>
          </p:cNvPr>
          <p:cNvSpPr/>
          <p:nvPr/>
        </p:nvSpPr>
        <p:spPr>
          <a:xfrm>
            <a:off x="274522" y="2929712"/>
            <a:ext cx="7733329" cy="921860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9DC28-F162-424A-A2EE-DA92DD10E23B}"/>
              </a:ext>
            </a:extLst>
          </p:cNvPr>
          <p:cNvSpPr txBox="1"/>
          <p:nvPr/>
        </p:nvSpPr>
        <p:spPr>
          <a:xfrm>
            <a:off x="364747" y="3220497"/>
            <a:ext cx="7552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일본어는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문법이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상대적으로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altLang="ko-KR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단순하며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혼합문자체계의 형태를 띔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ko-KR" altLang="en-US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04CC9FC-6C4F-4FB9-AC97-E0E578038AD3}"/>
              </a:ext>
            </a:extLst>
          </p:cNvPr>
          <p:cNvSpPr/>
          <p:nvPr/>
        </p:nvSpPr>
        <p:spPr>
          <a:xfrm>
            <a:off x="2365674" y="13779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 체계의 차이</a:t>
            </a:r>
            <a:endParaRPr lang="en-US" sz="2187" dirty="0"/>
          </a:p>
        </p:txBody>
      </p:sp>
      <p:pic>
        <p:nvPicPr>
          <p:cNvPr id="6" name="Picture 8" descr="일본어에 대한 이미지 결과">
            <a:extLst>
              <a:ext uri="{FF2B5EF4-FFF2-40B4-BE49-F238E27FC236}">
                <a16:creationId xmlns:a16="http://schemas.microsoft.com/office/drawing/2014/main" id="{962FCE2C-2BA6-4B40-A61D-FE32D2AF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66" y="1491003"/>
            <a:ext cx="4185740" cy="61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일본어에 대한 이미지 결과">
            <a:extLst>
              <a:ext uri="{FF2B5EF4-FFF2-40B4-BE49-F238E27FC236}">
                <a16:creationId xmlns:a16="http://schemas.microsoft.com/office/drawing/2014/main" id="{0502EE30-6F2F-4E5F-972E-AA4DC08E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65" y="1495724"/>
            <a:ext cx="4185739" cy="61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6F5BEA1-6806-4478-9AAC-BE8474F4A7ED}"/>
              </a:ext>
            </a:extLst>
          </p:cNvPr>
          <p:cNvSpPr/>
          <p:nvPr/>
        </p:nvSpPr>
        <p:spPr>
          <a:xfrm>
            <a:off x="1128246" y="5741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언어와 문자의 차이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37661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  <p:txBody>
          <a:bodyPr/>
          <a:lstStyle/>
          <a:p>
            <a:pPr marL="0" indent="0">
              <a:lnSpc>
                <a:spcPts val="2799"/>
              </a:lnSpc>
              <a:buNone/>
            </a:pPr>
            <a:endParaRPr lang="en-US" altLang="ko-KR" sz="1800" dirty="0"/>
          </a:p>
        </p:txBody>
      </p:sp>
      <p:sp>
        <p:nvSpPr>
          <p:cNvPr id="5" name="Text 2"/>
          <p:cNvSpPr/>
          <p:nvPr/>
        </p:nvSpPr>
        <p:spPr>
          <a:xfrm>
            <a:off x="3014571" y="3223708"/>
            <a:ext cx="8601258" cy="8910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ko-KR" altLang="en-US" sz="60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감사합니다</a:t>
            </a:r>
            <a:endParaRPr lang="en-US" sz="6036" dirty="0"/>
          </a:p>
        </p:txBody>
      </p:sp>
      <p:sp>
        <p:nvSpPr>
          <p:cNvPr id="7" name="Shape 4"/>
          <p:cNvSpPr/>
          <p:nvPr/>
        </p:nvSpPr>
        <p:spPr>
          <a:xfrm>
            <a:off x="833199" y="5719882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703213"/>
            <a:ext cx="124432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77705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6041D381-6EFD-4B49-97BC-3F282BF738E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D12E45B2-D762-41D2-B913-66043F2F0101}"/>
              </a:ext>
            </a:extLst>
          </p:cNvPr>
          <p:cNvSpPr/>
          <p:nvPr/>
        </p:nvSpPr>
        <p:spPr>
          <a:xfrm>
            <a:off x="1145892" y="2101373"/>
            <a:ext cx="4868642" cy="1185088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9DC28-F162-424A-A2EE-DA92DD10E23B}"/>
              </a:ext>
            </a:extLst>
          </p:cNvPr>
          <p:cNvSpPr txBox="1"/>
          <p:nvPr/>
        </p:nvSpPr>
        <p:spPr>
          <a:xfrm>
            <a:off x="1326344" y="2339974"/>
            <a:ext cx="5214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한국은 띄어쓰기를 통해 단어를 구분함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반면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,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일본은 띄어쓰기를 쓰지 않음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ko-KR" altLang="en-US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04CC9FC-6C4F-4FB9-AC97-E0E578038AD3}"/>
              </a:ext>
            </a:extLst>
          </p:cNvPr>
          <p:cNvSpPr/>
          <p:nvPr/>
        </p:nvSpPr>
        <p:spPr>
          <a:xfrm>
            <a:off x="2365674" y="13779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체</a:t>
            </a: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계의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차이</a:t>
            </a:r>
            <a:endParaRPr lang="en-US" sz="2187" dirty="0"/>
          </a:p>
        </p:txBody>
      </p:sp>
      <p:pic>
        <p:nvPicPr>
          <p:cNvPr id="12292" name="Picture 4" descr="띄어쓰기 중요성에 대한 이미지 결과">
            <a:extLst>
              <a:ext uri="{FF2B5EF4-FFF2-40B4-BE49-F238E27FC236}">
                <a16:creationId xmlns:a16="http://schemas.microsoft.com/office/drawing/2014/main" id="{1EC36435-687E-444C-A603-4C8B1F912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5" b="31383"/>
          <a:stretch/>
        </p:blipFill>
        <p:spPr bwMode="auto">
          <a:xfrm>
            <a:off x="1359065" y="3662720"/>
            <a:ext cx="4436128" cy="39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귀여운 일본어 손글씨 폰트 2종 │ NANATI's STORY">
            <a:extLst>
              <a:ext uri="{FF2B5EF4-FFF2-40B4-BE49-F238E27FC236}">
                <a16:creationId xmlns:a16="http://schemas.microsoft.com/office/drawing/2014/main" id="{3DD02D1D-5095-407A-AD96-882454696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5"/>
          <a:stretch/>
        </p:blipFill>
        <p:spPr bwMode="auto">
          <a:xfrm>
            <a:off x="6447221" y="893446"/>
            <a:ext cx="6868389" cy="62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2">
            <a:extLst>
              <a:ext uri="{FF2B5EF4-FFF2-40B4-BE49-F238E27FC236}">
                <a16:creationId xmlns:a16="http://schemas.microsoft.com/office/drawing/2014/main" id="{240F654A-D56A-424C-95CF-71B3AE4BCA1F}"/>
              </a:ext>
            </a:extLst>
          </p:cNvPr>
          <p:cNvSpPr/>
          <p:nvPr/>
        </p:nvSpPr>
        <p:spPr>
          <a:xfrm>
            <a:off x="1128246" y="5741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언어와 문자의 차이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93621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6041D381-6EFD-4B49-97BC-3F282BF738E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D12E45B2-D762-41D2-B913-66043F2F0101}"/>
              </a:ext>
            </a:extLst>
          </p:cNvPr>
          <p:cNvSpPr/>
          <p:nvPr/>
        </p:nvSpPr>
        <p:spPr>
          <a:xfrm>
            <a:off x="1145891" y="2101372"/>
            <a:ext cx="7793713" cy="2718053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9DC28-F162-424A-A2EE-DA92DD10E23B}"/>
              </a:ext>
            </a:extLst>
          </p:cNvPr>
          <p:cNvSpPr txBox="1"/>
          <p:nvPr/>
        </p:nvSpPr>
        <p:spPr>
          <a:xfrm>
            <a:off x="1326344" y="2339974"/>
            <a:ext cx="72797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한국어는 주로 주어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동사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목적어의 어순을 따름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일본어는 주로 주어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-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목적어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- 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동사의 어순을 따름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한국어는 조사를 많이 사용함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일본어는 상대적으로 조사를 적게 사용함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ko-KR" altLang="en-US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04CC9FC-6C4F-4FB9-AC97-E0E578038AD3}"/>
              </a:ext>
            </a:extLst>
          </p:cNvPr>
          <p:cNvSpPr/>
          <p:nvPr/>
        </p:nvSpPr>
        <p:spPr>
          <a:xfrm>
            <a:off x="2365674" y="13779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체</a:t>
            </a: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계의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차이</a:t>
            </a:r>
            <a:endParaRPr lang="en-US" sz="2187" dirty="0"/>
          </a:p>
        </p:txBody>
      </p:sp>
      <p:pic>
        <p:nvPicPr>
          <p:cNvPr id="13314" name="Picture 2" descr="한국어 조사 - YouTube">
            <a:extLst>
              <a:ext uri="{FF2B5EF4-FFF2-40B4-BE49-F238E27FC236}">
                <a16:creationId xmlns:a16="http://schemas.microsoft.com/office/drawing/2014/main" id="{E0579782-CB88-4C7B-90EB-F8D2455E3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917986" y="5057070"/>
            <a:ext cx="6009939" cy="28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9_2_일본어 초급과정_[동사ます형]_조사를 이용한 문장연습 - YouTube">
            <a:extLst>
              <a:ext uri="{FF2B5EF4-FFF2-40B4-BE49-F238E27FC236}">
                <a16:creationId xmlns:a16="http://schemas.microsoft.com/office/drawing/2014/main" id="{A3DC7DCC-B18B-4577-8AD3-5ACA0E59E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 bwMode="auto">
          <a:xfrm>
            <a:off x="7924800" y="5017913"/>
            <a:ext cx="5708725" cy="29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D07C97A7-73D1-4EC6-BEE3-23F317A3E381}"/>
              </a:ext>
            </a:extLst>
          </p:cNvPr>
          <p:cNvSpPr/>
          <p:nvPr/>
        </p:nvSpPr>
        <p:spPr>
          <a:xfrm>
            <a:off x="1128246" y="5741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언어와 문자의 차이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13888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6041D381-6EFD-4B49-97BC-3F282BF738E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D12E45B2-D762-41D2-B913-66043F2F0101}"/>
              </a:ext>
            </a:extLst>
          </p:cNvPr>
          <p:cNvSpPr/>
          <p:nvPr/>
        </p:nvSpPr>
        <p:spPr>
          <a:xfrm>
            <a:off x="1145891" y="2101373"/>
            <a:ext cx="5254909" cy="1071158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9DC28-F162-424A-A2EE-DA92DD10E23B}"/>
              </a:ext>
            </a:extLst>
          </p:cNvPr>
          <p:cNvSpPr txBox="1"/>
          <p:nvPr/>
        </p:nvSpPr>
        <p:spPr>
          <a:xfrm>
            <a:off x="1326344" y="2339974"/>
            <a:ext cx="7279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한국어의 발음은 비교적 간단하고 명확함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모음과 자음이 명료하게 발음됨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04CC9FC-6C4F-4FB9-AC97-E0E578038AD3}"/>
              </a:ext>
            </a:extLst>
          </p:cNvPr>
          <p:cNvSpPr/>
          <p:nvPr/>
        </p:nvSpPr>
        <p:spPr>
          <a:xfrm>
            <a:off x="2365674" y="13779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체</a:t>
            </a:r>
            <a:r>
              <a:rPr lang="ko-KR" alt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계의</a:t>
            </a: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차이</a:t>
            </a:r>
            <a:endParaRPr lang="en-US" sz="2187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DD9A349B-53DE-4201-AC6B-5A554712F105}"/>
              </a:ext>
            </a:extLst>
          </p:cNvPr>
          <p:cNvSpPr/>
          <p:nvPr/>
        </p:nvSpPr>
        <p:spPr>
          <a:xfrm>
            <a:off x="7888146" y="2101373"/>
            <a:ext cx="6268918" cy="1071158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BF193-9141-4908-A659-A50C45A64F42}"/>
              </a:ext>
            </a:extLst>
          </p:cNvPr>
          <p:cNvSpPr txBox="1"/>
          <p:nvPr/>
        </p:nvSpPr>
        <p:spPr>
          <a:xfrm>
            <a:off x="8068599" y="2339974"/>
            <a:ext cx="7279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일본어의 발음은 </a:t>
            </a:r>
            <a:r>
              <a:rPr lang="ko-KR" altLang="en-US" sz="2000" dirty="0" err="1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음절당</a:t>
            </a:r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 모음과 자음의 조합이 많음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r>
              <a:rPr lang="ko-KR" altLang="en-US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발음이 부드럽지만 어려움</a:t>
            </a:r>
            <a:r>
              <a:rPr lang="en-US" altLang="ko-KR" sz="2000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  <a:endParaRPr lang="ko-KR" altLang="en-US" sz="2000" dirty="0"/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  <a:p>
            <a:endParaRPr lang="en-US" altLang="ko-KR" sz="2000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</p:txBody>
      </p:sp>
      <p:pic>
        <p:nvPicPr>
          <p:cNvPr id="14338" name="Picture 2" descr="빠바기와 함께하는 한국어: 한글의 자음과 모음 (consonante y vocal del Jan-gul)">
            <a:extLst>
              <a:ext uri="{FF2B5EF4-FFF2-40B4-BE49-F238E27FC236}">
                <a16:creationId xmlns:a16="http://schemas.microsoft.com/office/drawing/2014/main" id="{4866C10F-8323-47D2-87B3-A6F50112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0" y="3411132"/>
            <a:ext cx="3234914" cy="45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한국어 발음에 대한 이미지 결과">
            <a:extLst>
              <a:ext uri="{FF2B5EF4-FFF2-40B4-BE49-F238E27FC236}">
                <a16:creationId xmlns:a16="http://schemas.microsoft.com/office/drawing/2014/main" id="{F1419539-85AA-46F7-8E11-AD8C37CD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/>
          <a:stretch/>
        </p:blipFill>
        <p:spPr bwMode="auto">
          <a:xfrm>
            <a:off x="439276" y="3411132"/>
            <a:ext cx="3153778" cy="45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일본어 발음에 대한 이미지 결과">
            <a:extLst>
              <a:ext uri="{FF2B5EF4-FFF2-40B4-BE49-F238E27FC236}">
                <a16:creationId xmlns:a16="http://schemas.microsoft.com/office/drawing/2014/main" id="{EA7FD8FA-394D-40E1-B389-5500AEF2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62" y="3518708"/>
            <a:ext cx="4697942" cy="43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3350982F-E79A-46B3-AB28-DD11C41AFF87}"/>
              </a:ext>
            </a:extLst>
          </p:cNvPr>
          <p:cNvSpPr/>
          <p:nvPr/>
        </p:nvSpPr>
        <p:spPr>
          <a:xfrm>
            <a:off x="1128246" y="5741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언어와 문자의 차이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414934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7362DCB8-2C93-4489-AAAC-2A3A142A86F9}"/>
              </a:ext>
            </a:extLst>
          </p:cNvPr>
          <p:cNvSpPr/>
          <p:nvPr/>
        </p:nvSpPr>
        <p:spPr>
          <a:xfrm>
            <a:off x="880110" y="6270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문자의 차이</a:t>
            </a:r>
            <a:endParaRPr lang="en-US" sz="2187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8CA623FF-F948-462D-80D4-7223A2E8275A}"/>
              </a:ext>
            </a:extLst>
          </p:cNvPr>
          <p:cNvSpPr/>
          <p:nvPr/>
        </p:nvSpPr>
        <p:spPr>
          <a:xfrm>
            <a:off x="880110" y="1217744"/>
            <a:ext cx="5562780" cy="921860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 descr="음소문자에 대한 이미지 결과">
            <a:extLst>
              <a:ext uri="{FF2B5EF4-FFF2-40B4-BE49-F238E27FC236}">
                <a16:creationId xmlns:a16="http://schemas.microsoft.com/office/drawing/2014/main" id="{EC5A6C6A-EF22-4172-8008-CC70FC43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6" y="3036403"/>
            <a:ext cx="6224066" cy="33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음절문자에 대한 이미지 결과">
            <a:extLst>
              <a:ext uri="{FF2B5EF4-FFF2-40B4-BE49-F238E27FC236}">
                <a16:creationId xmlns:a16="http://schemas.microsoft.com/office/drawing/2014/main" id="{1FC6505E-F294-481F-8B73-065E25EE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59" y="2991134"/>
            <a:ext cx="5824819" cy="34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0BF280-CBCF-4B07-8C6C-B8678A107E75}"/>
              </a:ext>
            </a:extLst>
          </p:cNvPr>
          <p:cNvSpPr txBox="1"/>
          <p:nvPr/>
        </p:nvSpPr>
        <p:spPr>
          <a:xfrm>
            <a:off x="880110" y="1289465"/>
            <a:ext cx="8573845" cy="7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한국어는 음소문자</a:t>
            </a:r>
            <a:r>
              <a:rPr lang="en-US" altLang="ko-KR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음소문자</a:t>
            </a:r>
            <a:r>
              <a:rPr lang="en-US" altLang="ko-KR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한 글자가 한 개의 낱소리를 나타내는 문자</a:t>
            </a:r>
            <a:endParaRPr lang="en-US" altLang="ko-KR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DF0F4C45-D11C-435F-BBAF-54AE24DDD86D}"/>
              </a:ext>
            </a:extLst>
          </p:cNvPr>
          <p:cNvSpPr/>
          <p:nvPr/>
        </p:nvSpPr>
        <p:spPr>
          <a:xfrm>
            <a:off x="7719059" y="1205214"/>
            <a:ext cx="4781327" cy="921860"/>
          </a:xfrm>
          <a:prstGeom prst="roundRect">
            <a:avLst>
              <a:gd name="adj" fmla="val 368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5D847-B7ED-4810-8095-525E69ACBF3E}"/>
              </a:ext>
            </a:extLst>
          </p:cNvPr>
          <p:cNvSpPr txBox="1"/>
          <p:nvPr/>
        </p:nvSpPr>
        <p:spPr>
          <a:xfrm>
            <a:off x="7719059" y="1289465"/>
            <a:ext cx="8573845" cy="7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일본어는 음절문자</a:t>
            </a:r>
            <a:r>
              <a:rPr lang="en-US" altLang="ko-KR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음절문자</a:t>
            </a:r>
            <a:r>
              <a:rPr lang="en-US" altLang="ko-KR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: </a:t>
            </a:r>
            <a:r>
              <a:rPr lang="ko-KR" altLang="en-US" dirty="0">
                <a:solidFill>
                  <a:srgbClr val="443728"/>
                </a:solidFill>
                <a:latin typeface="Open Sans" pitchFamily="34" charset="0"/>
                <a:cs typeface="Open Sans" pitchFamily="34" charset="-120"/>
              </a:rPr>
              <a:t>한 글자를 한 음절로 나타내는 문자</a:t>
            </a:r>
            <a:endParaRPr lang="en-US" altLang="ko-KR" dirty="0">
              <a:solidFill>
                <a:srgbClr val="443728"/>
              </a:solidFill>
              <a:latin typeface="Open Sans" pitchFamily="34" charset="0"/>
              <a:cs typeface="Open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16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1420</Words>
  <Application>Microsoft Office PowerPoint</Application>
  <PresentationFormat>사용자 지정</PresentationFormat>
  <Paragraphs>335</Paragraphs>
  <Slides>50</Slides>
  <Notes>43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7" baseType="lpstr">
      <vt:lpstr>Crimson Pro</vt:lpstr>
      <vt:lpstr>Noto Sans JP</vt:lpstr>
      <vt:lpstr>맑은 고딕</vt:lpstr>
      <vt:lpstr>Arial</vt:lpstr>
      <vt:lpstr>Calibri</vt:lpstr>
      <vt:lpstr>Open Sans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하 떼</cp:lastModifiedBy>
  <cp:revision>47</cp:revision>
  <dcterms:created xsi:type="dcterms:W3CDTF">2024-05-27T15:14:32Z</dcterms:created>
  <dcterms:modified xsi:type="dcterms:W3CDTF">2024-05-29T17:45:51Z</dcterms:modified>
</cp:coreProperties>
</file>