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FA3CDE-10D2-CB55-EFB4-7C3BBACC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4F2898-7C90-5615-56C1-17D5B62FA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FC4C7-4039-1514-9049-C9B37756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EAF91D-9718-46B9-5B4F-98C2DA4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08A10E-90FB-4410-98FC-B7B65C0B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52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7CFAFC-A208-434A-336D-6C992285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9E5865-FD76-2BAA-5900-760485D57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7E0E76-65B5-2F1E-D4B2-B3578644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B8996C-3124-4B96-0838-52D551BD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A1A6E0-010B-3369-AB2B-4F1DB2BD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6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18081A-0911-13DC-4FFA-17E3F4849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FBD0FE-C5DD-9ECE-24D6-0174FA243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828832-ABFA-7657-E670-98503CBA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AE754B-CE13-C657-9DB7-6B053E4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7AFCEC-7DFF-171C-720B-E1A5AEF1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290853-AEBE-5CFC-22E9-CCDD427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F19FDA-532F-3378-9D05-F5B97D47C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66C2CF-C261-59EA-1022-01AC2E63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F6628B-09B9-813E-504F-4C77E5AF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36BDD-E95C-6EC5-A9A1-0C766BF2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2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75966-78F8-DE93-2B40-36A025C9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2EDEC6-6AC9-478B-D6C3-CE8912BD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003F6-C04E-D380-8B2D-FFD4BB75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55E0F5-4E19-718C-598A-41025696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993F05-4147-F532-F6EB-B144815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8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A5A5E-9ED1-A776-FC5B-04B99610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CB3533-1C9C-5EDC-A836-3F19A634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2866B6-6851-D989-0D42-32ECDB309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234FE6-CA6D-6ACB-23F9-7127484B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01B0EC-AFAE-ED93-B0CA-18371113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9FC354-C486-F1AC-AC7E-72EAAE84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0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884DB-5E13-3547-DEA9-B1677277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084513-1409-2EF5-DA33-109EB8A9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582E38-D36A-8FE1-2677-83A751D0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C9F9EA9-11A6-8D11-51BC-BEBC13BC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D80DDAB-0C03-38B3-3E87-D3A01E072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9E4EB-3208-D925-F70F-AEC90DC6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D840DE1-F993-9ECA-DB1F-F45A6B23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01A526-7527-4DA1-615C-F6A6D03A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470D7-FF0A-1AD7-BE48-9FC133F9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64D259-F4BC-A9FC-9B66-D7F9C56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8A0228-6BD3-9EB0-F6A5-0B1A27D2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AAEA46E-B220-D8B5-92C3-1B767F3D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40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20D3809-3D0C-8618-A780-F4080CB7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F80C97-64D1-E4D3-9C91-4F007FAD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1F27C1-1C66-9B57-FDB8-6704771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0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1A3073-5AA1-AB80-A3A7-E130A009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EECBFB-FD77-0BD5-3A44-6A6268C4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61EC89-B5A2-99CF-0F4F-50A587903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C6FA4E-2A1D-0DD9-92F1-B1BD3F4A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7EF377-544B-D6CC-5610-8A1871B7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5F6402-D6DE-2345-BFF2-E4B61D82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284D2-21DB-9F3F-3815-3B5B6F10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4CB6534-B009-CDE5-826D-83CE5D28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5A844B-65CC-52DD-4F79-0417EB161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350D35-B27C-682E-06F8-374F1BEB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1FA0E9-14D1-8809-C37F-493302FA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92EDC9-D42C-E04B-AC30-5F361558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45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ACB25E-BC90-AE87-E004-FDFC5531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FA4EB3-4938-FC78-2427-93821EA03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F1A5B5-6F1A-3B3C-0A36-FC06D3249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0AD92-6D47-41F7-BE34-F4618B62C78F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84A582-0E8A-CECF-647B-89544320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FB0DD1-B73F-B4EB-93BB-595CEF65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F2B6D-4883-4E47-A5B3-52CB7B9E49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1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4F202-FD68-B223-C60B-22CB85B0B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귀신과 요괴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738CC-1C72-0A51-A275-31F26E67EF6A}"/>
              </a:ext>
            </a:extLst>
          </p:cNvPr>
          <p:cNvSpPr txBox="1"/>
          <p:nvPr/>
        </p:nvSpPr>
        <p:spPr>
          <a:xfrm>
            <a:off x="8970264" y="5832086"/>
            <a:ext cx="293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22409633 </a:t>
            </a:r>
            <a:r>
              <a:rPr lang="ko-KR" altLang="en-US" sz="2400" dirty="0"/>
              <a:t>허병준</a:t>
            </a:r>
          </a:p>
        </p:txBody>
      </p:sp>
    </p:spTree>
    <p:extLst>
      <p:ext uri="{BB962C8B-B14F-4D97-AF65-F5344CB8AC3E}">
        <p14:creationId xmlns:p14="http://schemas.microsoft.com/office/powerpoint/2010/main" val="290206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4AE9251-EA7B-89AF-4D04-3756DA26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로쿠로쿠비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B7215-845A-0D0F-6B50-BF7208B9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1900"/>
              <a:t>로쿠로쿠비는 일본의 전통적인 요괴 중 하나로</a:t>
            </a:r>
            <a:r>
              <a:rPr lang="en-US" altLang="ko-KR" sz="1900"/>
              <a:t>, </a:t>
            </a:r>
            <a:r>
              <a:rPr lang="ko-KR" altLang="en-US" sz="1900"/>
              <a:t>주로 </a:t>
            </a:r>
            <a:r>
              <a:rPr lang="ko-KR" altLang="en-US" sz="1900" b="1"/>
              <a:t>목이 길어지는 특성을 가진</a:t>
            </a:r>
            <a:r>
              <a:rPr lang="ko-KR" altLang="en-US" sz="1900"/>
              <a:t> 괴물로 알려져 있습니다</a:t>
            </a:r>
            <a:r>
              <a:rPr lang="en-US" altLang="ko-KR" sz="1900"/>
              <a:t>. </a:t>
            </a:r>
          </a:p>
          <a:p>
            <a:endParaRPr lang="en-US" altLang="ko-KR" sz="1900"/>
          </a:p>
          <a:p>
            <a:r>
              <a:rPr lang="ko-KR" altLang="en-US" sz="1900"/>
              <a:t>로쿠로쿠비는 </a:t>
            </a:r>
            <a:r>
              <a:rPr lang="ko-KR" altLang="en-US" sz="1900" b="1"/>
              <a:t>일반적으로 인간으로 보이는 모습</a:t>
            </a:r>
            <a:r>
              <a:rPr lang="ko-KR" altLang="en-US" sz="1900"/>
              <a:t>을 하고 있지만</a:t>
            </a:r>
            <a:r>
              <a:rPr lang="en-US" altLang="ko-KR" sz="1900"/>
              <a:t>, </a:t>
            </a:r>
            <a:r>
              <a:rPr lang="ko-KR" altLang="en-US" sz="1900" b="1"/>
              <a:t>밤에 변형되어</a:t>
            </a:r>
            <a:r>
              <a:rPr lang="ko-KR" altLang="en-US" sz="1900"/>
              <a:t> 매우 기괴한 능력을 발휘하는 요괴입니다</a:t>
            </a:r>
            <a:r>
              <a:rPr lang="en-US" altLang="ko-KR" sz="1900"/>
              <a:t>. </a:t>
            </a:r>
          </a:p>
          <a:p>
            <a:endParaRPr lang="en-US" altLang="ko-KR" sz="1900"/>
          </a:p>
          <a:p>
            <a:r>
              <a:rPr lang="ko-KR" altLang="en-US" sz="1900"/>
              <a:t>이 요괴는 </a:t>
            </a:r>
            <a:r>
              <a:rPr lang="ko-KR" altLang="en-US" sz="1900" b="1"/>
              <a:t>목이 길어져서 늘어나는</a:t>
            </a:r>
            <a:r>
              <a:rPr lang="ko-KR" altLang="en-US" sz="1900"/>
              <a:t> 특징으로 잘 알려져 있으며</a:t>
            </a:r>
            <a:r>
              <a:rPr lang="en-US" altLang="ko-KR" sz="1900"/>
              <a:t>, </a:t>
            </a:r>
            <a:r>
              <a:rPr lang="ko-KR" altLang="en-US" sz="1900"/>
              <a:t>때로는 </a:t>
            </a:r>
            <a:r>
              <a:rPr lang="ko-KR" altLang="en-US" sz="1900" b="1"/>
              <a:t>자신의 본성을 숨기고 인간 사회에 섞여 살기도</a:t>
            </a:r>
            <a:r>
              <a:rPr lang="ko-KR" altLang="en-US" sz="1900"/>
              <a:t> 합니다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6E2EAC-EE13-4818-3BA3-44B82206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92" y="2184914"/>
            <a:ext cx="2790654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6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CF1ED4A-5C44-AC51-DDE5-BD0E4590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도모코모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8A9593-DD56-EE93-7888-A8997531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1700"/>
              <a:t>도모코모는 일본 민속에서 등장하는 </a:t>
            </a:r>
            <a:r>
              <a:rPr lang="ko-KR" altLang="en-US" sz="1700" b="1"/>
              <a:t>요괴</a:t>
            </a:r>
            <a:r>
              <a:rPr lang="ko-KR" altLang="en-US" sz="1700"/>
              <a:t> 중 하나로</a:t>
            </a:r>
            <a:r>
              <a:rPr lang="en-US" altLang="ko-KR" sz="1700"/>
              <a:t>, </a:t>
            </a:r>
            <a:r>
              <a:rPr lang="ko-KR" altLang="en-US" sz="1700"/>
              <a:t>주로 </a:t>
            </a:r>
            <a:r>
              <a:rPr lang="ko-KR" altLang="en-US" sz="1700" b="1"/>
              <a:t>악귀</a:t>
            </a:r>
            <a:r>
              <a:rPr lang="ko-KR" altLang="en-US" sz="1700"/>
              <a:t> 또는 </a:t>
            </a:r>
            <a:r>
              <a:rPr lang="ko-KR" altLang="en-US" sz="1700" b="1"/>
              <a:t>정체불명의 존재</a:t>
            </a:r>
            <a:r>
              <a:rPr lang="ko-KR" altLang="en-US" sz="1700"/>
              <a:t>로 묘사됩니다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도모코모는 일본의 고전적인 요괴 이야기나 전설에서 종종 등장하며</a:t>
            </a:r>
            <a:r>
              <a:rPr lang="en-US" altLang="ko-KR" sz="1700"/>
              <a:t>, </a:t>
            </a:r>
            <a:r>
              <a:rPr lang="ko-KR" altLang="en-US" sz="1700"/>
              <a:t>그 이름과 본래 의미는 매우 모호하지만</a:t>
            </a:r>
            <a:r>
              <a:rPr lang="en-US" altLang="ko-KR" sz="1700"/>
              <a:t>, </a:t>
            </a:r>
            <a:r>
              <a:rPr lang="ko-KR" altLang="en-US" sz="1700"/>
              <a:t>일반적으로 </a:t>
            </a:r>
            <a:r>
              <a:rPr lang="ko-KR" altLang="en-US" sz="1700" b="1"/>
              <a:t>괴상한 형태의 요괴</a:t>
            </a:r>
            <a:r>
              <a:rPr lang="ko-KR" altLang="en-US" sz="1700"/>
              <a:t>로 묘사됩니다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일부 전통에서는 이 요괴를 </a:t>
            </a:r>
            <a:r>
              <a:rPr lang="ko-KR" altLang="en-US" sz="1700" b="1"/>
              <a:t>위험한 존재</a:t>
            </a:r>
            <a:r>
              <a:rPr lang="ko-KR" altLang="en-US" sz="1700"/>
              <a:t>로 여겨지고</a:t>
            </a:r>
            <a:r>
              <a:rPr lang="en-US" altLang="ko-KR" sz="1700"/>
              <a:t>, </a:t>
            </a:r>
            <a:r>
              <a:rPr lang="ko-KR" altLang="en-US" sz="1700"/>
              <a:t>다른 전설에서는 </a:t>
            </a:r>
            <a:r>
              <a:rPr lang="ko-KR" altLang="en-US" sz="1700" b="1"/>
              <a:t>특정한 장소나 상황에 따라 다른 능력</a:t>
            </a:r>
            <a:r>
              <a:rPr lang="ko-KR" altLang="en-US" sz="1700"/>
              <a:t>을 발휘하는 존재로 묘사되기도 합니다</a:t>
            </a:r>
            <a:r>
              <a:rPr lang="en-US" altLang="ko-KR" sz="1700"/>
              <a:t>.</a:t>
            </a:r>
            <a:endParaRPr lang="ko-KR" altLang="en-US" sz="1700"/>
          </a:p>
        </p:txBody>
      </p:sp>
      <p:pic>
        <p:nvPicPr>
          <p:cNvPr id="4" name="그림 3" descr="스케치, 일러스트레이션, 원숭이, 아동 미술이(가) 표시된 사진&#10;&#10;자동 생성된 설명">
            <a:extLst>
              <a:ext uri="{FF2B5EF4-FFF2-40B4-BE49-F238E27FC236}">
                <a16:creationId xmlns:a16="http://schemas.microsoft.com/office/drawing/2014/main" id="{56D4A530-D1AE-076E-59EB-0C37804E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06" y="2184914"/>
            <a:ext cx="3857426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DD1C5F-93BB-763C-DBE4-F9CB26B0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유키온나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64D3F3-91B0-F2AB-3659-A8AE45B7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1700"/>
              <a:t>유키온나는 일본의 전통적인 요괴 중 하나로</a:t>
            </a:r>
            <a:r>
              <a:rPr lang="en-US" altLang="ko-KR" sz="1700"/>
              <a:t>, </a:t>
            </a:r>
            <a:r>
              <a:rPr lang="ko-KR" altLang="en-US" sz="1700" b="1"/>
              <a:t>눈의 여인</a:t>
            </a:r>
            <a:r>
              <a:rPr lang="ko-KR" altLang="en-US" sz="1700"/>
              <a:t> 또는 </a:t>
            </a:r>
            <a:r>
              <a:rPr lang="ko-KR" altLang="en-US" sz="1700" b="1"/>
              <a:t>눈의 요괴</a:t>
            </a:r>
            <a:r>
              <a:rPr lang="ko-KR" altLang="en-US" sz="1700"/>
              <a:t>로 번역될 수 있습니다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유키온나는 </a:t>
            </a:r>
            <a:r>
              <a:rPr lang="ko-KR" altLang="en-US" sz="1700" b="1"/>
              <a:t>겨울의 추위</a:t>
            </a:r>
            <a:r>
              <a:rPr lang="ko-KR" altLang="en-US" sz="1700"/>
              <a:t>와 </a:t>
            </a:r>
            <a:r>
              <a:rPr lang="ko-KR" altLang="en-US" sz="1700" b="1"/>
              <a:t>눈</a:t>
            </a:r>
            <a:r>
              <a:rPr lang="ko-KR" altLang="en-US" sz="1700"/>
              <a:t>과 관련된 전설에서 자주 등장하는 여성 형태의 요괴로</a:t>
            </a:r>
            <a:r>
              <a:rPr lang="en-US" altLang="ko-KR" sz="1700"/>
              <a:t>, </a:t>
            </a:r>
            <a:r>
              <a:rPr lang="ko-KR" altLang="en-US" sz="1700"/>
              <a:t>일반적으로 </a:t>
            </a:r>
            <a:r>
              <a:rPr lang="ko-KR" altLang="en-US" sz="1700" b="1"/>
              <a:t>차가운 미모</a:t>
            </a:r>
            <a:r>
              <a:rPr lang="ko-KR" altLang="en-US" sz="1700"/>
              <a:t>와 </a:t>
            </a:r>
            <a:r>
              <a:rPr lang="ko-KR" altLang="en-US" sz="1700" b="1"/>
              <a:t>냉혹한 성격</a:t>
            </a:r>
            <a:r>
              <a:rPr lang="ko-KR" altLang="en-US" sz="1700"/>
              <a:t>을 가진 존재로 묘사됩니다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유키온나는 일본 민속에서 유명한 요괴 중 하나로</a:t>
            </a:r>
            <a:r>
              <a:rPr lang="en-US" altLang="ko-KR" sz="1700"/>
              <a:t>, </a:t>
            </a:r>
            <a:r>
              <a:rPr lang="ko-KR" altLang="en-US" sz="1700"/>
              <a:t>그 모습과 특성은 지역과 전설에 따라 다소 차이가 있지만</a:t>
            </a:r>
            <a:r>
              <a:rPr lang="en-US" altLang="ko-KR" sz="1700"/>
              <a:t>, </a:t>
            </a:r>
            <a:r>
              <a:rPr lang="ko-KR" altLang="en-US" sz="1700"/>
              <a:t>기본적인 특징은 </a:t>
            </a:r>
            <a:r>
              <a:rPr lang="ko-KR" altLang="en-US" sz="1700" b="1"/>
              <a:t>냉기</a:t>
            </a:r>
            <a:r>
              <a:rPr lang="ko-KR" altLang="en-US" sz="1700"/>
              <a:t>와 </a:t>
            </a:r>
            <a:r>
              <a:rPr lang="ko-KR" altLang="en-US" sz="1700" b="1"/>
              <a:t>죽음을 초래하는 존재</a:t>
            </a:r>
            <a:r>
              <a:rPr lang="ko-KR" altLang="en-US" sz="1700"/>
              <a:t>로 나타납니다</a:t>
            </a:r>
            <a:r>
              <a:rPr lang="en-US" altLang="ko-KR" sz="1700"/>
              <a:t>.</a:t>
            </a:r>
            <a:endParaRPr lang="ko-KR" altLang="en-US" sz="17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64BB04B-4B39-AFFE-AA6C-EF71D24D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27" y="2184914"/>
            <a:ext cx="3323984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B5D222C-DA99-5190-7D6E-1C76E0E1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누라리횬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EC5350-FBA4-FD79-4F62-E6DA85DB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1700"/>
              <a:t>누라리횬은 일본 전통 민속에서 등장하는 </a:t>
            </a:r>
            <a:r>
              <a:rPr lang="ko-KR" altLang="en-US" sz="1700" b="1"/>
              <a:t>괴상한 요괴</a:t>
            </a:r>
            <a:r>
              <a:rPr lang="ko-KR" altLang="en-US" sz="1700"/>
              <a:t>로</a:t>
            </a:r>
            <a:r>
              <a:rPr lang="en-US" altLang="ko-KR" sz="1700"/>
              <a:t>, </a:t>
            </a:r>
            <a:r>
              <a:rPr lang="ko-KR" altLang="en-US" sz="1700"/>
              <a:t>주로 </a:t>
            </a:r>
            <a:r>
              <a:rPr lang="ko-KR" altLang="en-US" sz="1700" b="1"/>
              <a:t>사람들 몰래 집에 들어가거나 무례한 행동을 하는 존재</a:t>
            </a:r>
            <a:r>
              <a:rPr lang="ko-KR" altLang="en-US" sz="1700"/>
              <a:t>로 묘사됩니다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그는 일본의 고전적인 요괴들 중에서도 </a:t>
            </a:r>
            <a:r>
              <a:rPr lang="ko-KR" altLang="en-US" sz="1700" b="1"/>
              <a:t>모습과 특성이 독특</a:t>
            </a:r>
            <a:r>
              <a:rPr lang="ko-KR" altLang="en-US" sz="1700"/>
              <a:t>하여 사람들에게 </a:t>
            </a:r>
            <a:r>
              <a:rPr lang="ko-KR" altLang="en-US" sz="1700" b="1"/>
              <a:t>혼란과 불안을 일으키는 존재</a:t>
            </a:r>
            <a:r>
              <a:rPr lang="ko-KR" altLang="en-US" sz="1700"/>
              <a:t>로 알려져 있습니다</a:t>
            </a:r>
            <a:r>
              <a:rPr lang="en-US" altLang="ko-KR" sz="1700"/>
              <a:t>. </a:t>
            </a:r>
          </a:p>
          <a:p>
            <a:endParaRPr lang="en-US" altLang="ko-KR" sz="1700"/>
          </a:p>
          <a:p>
            <a:r>
              <a:rPr lang="ko-KR" altLang="en-US" sz="1700"/>
              <a:t>주로 </a:t>
            </a:r>
            <a:r>
              <a:rPr lang="ko-KR" altLang="en-US" sz="1700" b="1"/>
              <a:t>인간처럼 보이지만</a:t>
            </a:r>
            <a:r>
              <a:rPr lang="ko-KR" altLang="en-US" sz="1700"/>
              <a:t> </a:t>
            </a:r>
            <a:r>
              <a:rPr lang="ko-KR" altLang="en-US" sz="1700" b="1"/>
              <a:t>그 속내는 요괴</a:t>
            </a:r>
            <a:r>
              <a:rPr lang="ko-KR" altLang="en-US" sz="1700"/>
              <a:t>인 누라리횬은 그 행동이 종종 </a:t>
            </a:r>
            <a:r>
              <a:rPr lang="ko-KR" altLang="en-US" sz="1700" b="1"/>
              <a:t>악의적인 의도</a:t>
            </a:r>
            <a:r>
              <a:rPr lang="ko-KR" altLang="en-US" sz="1700"/>
              <a:t>에서 비롯되기도 하지만</a:t>
            </a:r>
            <a:r>
              <a:rPr lang="en-US" altLang="ko-KR" sz="1700"/>
              <a:t>, </a:t>
            </a:r>
            <a:r>
              <a:rPr lang="ko-KR" altLang="en-US" sz="1700"/>
              <a:t>때로는 그가 나타나는 장소에 따라 </a:t>
            </a:r>
            <a:r>
              <a:rPr lang="ko-KR" altLang="en-US" sz="1700" b="1"/>
              <a:t>재미있는 장난</a:t>
            </a:r>
            <a:r>
              <a:rPr lang="ko-KR" altLang="en-US" sz="1700"/>
              <a:t>을 치거나 </a:t>
            </a:r>
            <a:r>
              <a:rPr lang="ko-KR" altLang="en-US" sz="1700" b="1"/>
              <a:t>사회적 혼란</a:t>
            </a:r>
            <a:r>
              <a:rPr lang="ko-KR" altLang="en-US" sz="1700"/>
              <a:t>을 초래하는 경우도 있습니다</a:t>
            </a:r>
            <a:r>
              <a:rPr lang="en-US" altLang="ko-KR" sz="1700"/>
              <a:t>.</a:t>
            </a:r>
            <a:endParaRPr lang="ko-KR" altLang="en-US" sz="1700"/>
          </a:p>
        </p:txBody>
      </p:sp>
      <p:pic>
        <p:nvPicPr>
          <p:cNvPr id="4" name="그림 3" descr="그림, 일러스트레이션, 스케치, 라인 아트이(가) 표시된 사진&#10;&#10;자동 생성된 설명">
            <a:extLst>
              <a:ext uri="{FF2B5EF4-FFF2-40B4-BE49-F238E27FC236}">
                <a16:creationId xmlns:a16="http://schemas.microsoft.com/office/drawing/2014/main" id="{A7FC2DCE-E0AD-BF2A-B7B5-FB039022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186" y="2184914"/>
            <a:ext cx="3248866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9CC250B-8741-DB00-D958-6C223A9D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누레온나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FD6316-FE9C-843A-83FA-6A46150C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누레온나는 일본의 전통적인 요괴 중 하나로</a:t>
            </a:r>
            <a:r>
              <a:rPr lang="en-US" altLang="ko-KR" sz="2000"/>
              <a:t>, </a:t>
            </a:r>
            <a:r>
              <a:rPr lang="ko-KR" altLang="en-US" sz="2000" b="1"/>
              <a:t>젖은 여자</a:t>
            </a:r>
            <a:r>
              <a:rPr lang="ko-KR" altLang="en-US" sz="2000"/>
              <a:t> 또는 </a:t>
            </a:r>
            <a:r>
              <a:rPr lang="ko-KR" altLang="en-US" sz="2000" b="1"/>
              <a:t>비 오는 여자</a:t>
            </a:r>
            <a:r>
              <a:rPr lang="ko-KR" altLang="en-US" sz="2000"/>
              <a:t>로 번역될 수 있습니다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누레온나는 </a:t>
            </a:r>
            <a:r>
              <a:rPr lang="ko-KR" altLang="en-US" sz="2000" b="1"/>
              <a:t>비에 젖은 여성의 모습</a:t>
            </a:r>
            <a:r>
              <a:rPr lang="ko-KR" altLang="en-US" sz="2000"/>
              <a:t>을 하고 있으며</a:t>
            </a:r>
            <a:r>
              <a:rPr lang="en-US" altLang="ko-KR" sz="2000"/>
              <a:t>, </a:t>
            </a:r>
            <a:r>
              <a:rPr lang="ko-KR" altLang="en-US" sz="2000"/>
              <a:t>그 외모와 행동에서 </a:t>
            </a:r>
            <a:r>
              <a:rPr lang="ko-KR" altLang="en-US" sz="2000" b="1"/>
              <a:t>기이하고 위험한 존재</a:t>
            </a:r>
            <a:r>
              <a:rPr lang="ko-KR" altLang="en-US" sz="2000"/>
              <a:t>로 묘사됩니다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주로 </a:t>
            </a:r>
            <a:r>
              <a:rPr lang="ko-KR" altLang="en-US" sz="2000" b="1"/>
              <a:t>여름의 장마철</a:t>
            </a:r>
            <a:r>
              <a:rPr lang="ko-KR" altLang="en-US" sz="2000"/>
              <a:t>이나 </a:t>
            </a:r>
            <a:r>
              <a:rPr lang="ko-KR" altLang="en-US" sz="2000" b="1"/>
              <a:t>비 오는 날씨</a:t>
            </a:r>
            <a:r>
              <a:rPr lang="ko-KR" altLang="en-US" sz="2000"/>
              <a:t>와 연관된 이야기에서 등장하며</a:t>
            </a:r>
            <a:r>
              <a:rPr lang="en-US" altLang="ko-KR" sz="2000"/>
              <a:t>, </a:t>
            </a:r>
            <a:r>
              <a:rPr lang="ko-KR" altLang="en-US" sz="2000" b="1"/>
              <a:t>자연의 불가사의함</a:t>
            </a:r>
            <a:r>
              <a:rPr lang="ko-KR" altLang="en-US" sz="2000"/>
              <a:t>과 </a:t>
            </a:r>
            <a:r>
              <a:rPr lang="ko-KR" altLang="en-US" sz="2000" b="1"/>
              <a:t>위험</a:t>
            </a:r>
            <a:r>
              <a:rPr lang="ko-KR" altLang="en-US" sz="2000"/>
              <a:t>을 상징하는 요괴입니다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스케치, 그림, 페인팅, 일러스트레이션이(가) 표시된 사진&#10;&#10;자동 생성된 설명">
            <a:extLst>
              <a:ext uri="{FF2B5EF4-FFF2-40B4-BE49-F238E27FC236}">
                <a16:creationId xmlns:a16="http://schemas.microsoft.com/office/drawing/2014/main" id="{164AD826-E8DA-B0CE-216D-09C670DF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93" y="2184914"/>
            <a:ext cx="3793853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5F00601-F61F-87F9-E5DD-9770C4AD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텐조사가리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60E8C-44AC-D472-44BB-E69B8F32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텐조사가리는 일본 전통 민속에 등장하는 </a:t>
            </a:r>
            <a:r>
              <a:rPr lang="ko-KR" altLang="en-US" sz="2000" b="1"/>
              <a:t>요괴</a:t>
            </a:r>
            <a:r>
              <a:rPr lang="ko-KR" altLang="en-US" sz="2000"/>
              <a:t>로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천장을 기어다니는 존재</a:t>
            </a:r>
            <a:r>
              <a:rPr lang="ko-KR" altLang="en-US" sz="2000"/>
              <a:t>로 묘사됩니다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이 요괴는 그 이름 그대로</a:t>
            </a:r>
            <a:r>
              <a:rPr lang="en-US" altLang="ko-KR" sz="2000"/>
              <a:t>, </a:t>
            </a:r>
            <a:r>
              <a:rPr lang="ko-KR" altLang="en-US" sz="2000" b="1"/>
              <a:t>천장</a:t>
            </a:r>
            <a:r>
              <a:rPr lang="ko-KR" altLang="en-US" sz="2000"/>
              <a:t>을 따라 </a:t>
            </a:r>
            <a:r>
              <a:rPr lang="ko-KR" altLang="en-US" sz="2000" b="1"/>
              <a:t>기어 다니는 요괴</a:t>
            </a:r>
            <a:r>
              <a:rPr lang="ko-KR" altLang="en-US" sz="2000"/>
              <a:t>를 의미하며</a:t>
            </a:r>
            <a:r>
              <a:rPr lang="en-US" altLang="ko-KR" sz="2000"/>
              <a:t>, </a:t>
            </a:r>
            <a:r>
              <a:rPr lang="ko-KR" altLang="en-US" sz="2000" b="1"/>
              <a:t>괴기한 외형</a:t>
            </a:r>
            <a:r>
              <a:rPr lang="ko-KR" altLang="en-US" sz="2000"/>
              <a:t>과 </a:t>
            </a:r>
            <a:r>
              <a:rPr lang="ko-KR" altLang="en-US" sz="2000" b="1"/>
              <a:t>불안한 분위기</a:t>
            </a:r>
            <a:r>
              <a:rPr lang="ko-KR" altLang="en-US" sz="2000"/>
              <a:t>를 자아냅니다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텐조사가리는 특히 </a:t>
            </a:r>
            <a:r>
              <a:rPr lang="ko-KR" altLang="en-US" sz="2000" b="1"/>
              <a:t>밤에</a:t>
            </a:r>
            <a:r>
              <a:rPr lang="ko-KR" altLang="en-US" sz="2000"/>
              <a:t> 또는 </a:t>
            </a:r>
            <a:r>
              <a:rPr lang="ko-KR" altLang="en-US" sz="2000" b="1"/>
              <a:t>어두운 환경</a:t>
            </a:r>
            <a:r>
              <a:rPr lang="ko-KR" altLang="en-US" sz="2000"/>
              <a:t>에서 나타나며</a:t>
            </a:r>
            <a:r>
              <a:rPr lang="en-US" altLang="ko-KR" sz="2000"/>
              <a:t>, </a:t>
            </a:r>
            <a:r>
              <a:rPr lang="ko-KR" altLang="en-US" sz="2000"/>
              <a:t>그 존재 자체가 </a:t>
            </a:r>
            <a:r>
              <a:rPr lang="ko-KR" altLang="en-US" sz="2000" b="1"/>
              <a:t>기이하고 위협적인 성격</a:t>
            </a:r>
            <a:r>
              <a:rPr lang="ko-KR" altLang="en-US" sz="2000"/>
              <a:t>을 가지고 있습니다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텍스트, 스케치, 일러스트레이션, 포스터이(가) 표시된 사진&#10;&#10;자동 생성된 설명">
            <a:extLst>
              <a:ext uri="{FF2B5EF4-FFF2-40B4-BE49-F238E27FC236}">
                <a16:creationId xmlns:a16="http://schemas.microsoft.com/office/drawing/2014/main" id="{86D45969-4AEB-5F67-0A2E-31D1C0F5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36905"/>
            <a:ext cx="4788505" cy="365193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F127615-7BF1-FC1A-99E9-83D057A3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조로구모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72B6AD-A3A5-B8D6-8322-28A9B52D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조로구모는 일본의 전통적인 요괴 중 하나로</a:t>
            </a:r>
            <a:r>
              <a:rPr lang="en-US" altLang="ko-KR" sz="2000"/>
              <a:t>, </a:t>
            </a:r>
            <a:r>
              <a:rPr lang="ko-KR" altLang="en-US" sz="2000" b="1"/>
              <a:t>거미의 요괴</a:t>
            </a:r>
            <a:r>
              <a:rPr lang="ko-KR" altLang="en-US" sz="2000"/>
              <a:t>로 알려져 있습니다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그녀는 </a:t>
            </a:r>
            <a:r>
              <a:rPr lang="ko-KR" altLang="en-US" sz="2000" b="1"/>
              <a:t>거미와 여성의 형태</a:t>
            </a:r>
            <a:r>
              <a:rPr lang="ko-KR" altLang="en-US" sz="2000"/>
              <a:t>를 결합한 요괴로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아름다운 여성의 모습</a:t>
            </a:r>
            <a:r>
              <a:rPr lang="ko-KR" altLang="en-US" sz="2000"/>
              <a:t>을 하고 있지만</a:t>
            </a:r>
            <a:r>
              <a:rPr lang="en-US" altLang="ko-KR" sz="2000"/>
              <a:t>, </a:t>
            </a:r>
            <a:r>
              <a:rPr lang="ko-KR" altLang="en-US" sz="2000"/>
              <a:t>그 본질은 </a:t>
            </a:r>
            <a:r>
              <a:rPr lang="ko-KR" altLang="en-US" sz="2000" b="1"/>
              <a:t>강력하고 위험한 거미</a:t>
            </a:r>
            <a:r>
              <a:rPr lang="ko-KR" altLang="en-US" sz="2000"/>
              <a:t>로</a:t>
            </a:r>
            <a:r>
              <a:rPr lang="en-US" altLang="ko-KR" sz="2000"/>
              <a:t>, </a:t>
            </a:r>
            <a:r>
              <a:rPr lang="ko-KR" altLang="en-US" sz="2000" b="1"/>
              <a:t>희생자를 유인하여 먹어치우는</a:t>
            </a:r>
            <a:r>
              <a:rPr lang="ko-KR" altLang="en-US" sz="2000"/>
              <a:t> 특성을 가지고 있습니다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조로구모는 일본 민속에서 </a:t>
            </a:r>
            <a:r>
              <a:rPr lang="ko-KR" altLang="en-US" sz="2000" b="1"/>
              <a:t>교활하고 치명적인 존재</a:t>
            </a:r>
            <a:r>
              <a:rPr lang="ko-KR" altLang="en-US" sz="2000"/>
              <a:t>로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인간을 유혹</a:t>
            </a:r>
            <a:r>
              <a:rPr lang="ko-KR" altLang="en-US" sz="2000"/>
              <a:t>하거나 </a:t>
            </a:r>
            <a:r>
              <a:rPr lang="ko-KR" altLang="en-US" sz="2000" b="1"/>
              <a:t>속여서 잡아먹는</a:t>
            </a:r>
            <a:r>
              <a:rPr lang="ko-KR" altLang="en-US" sz="2000"/>
              <a:t> 방법으로 그려집니다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텍스트, 스케치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864E9814-CFB2-511A-ED34-D3DDA666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221" y="2184914"/>
            <a:ext cx="2682796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EADFB-B52D-87E1-A067-6C762F88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1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54320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6B7DD-CA00-3E98-AEC1-D56DE33D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9B7A76-099C-3C7D-0CED-39BA52A6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/>
              <a:t>❶ </a:t>
            </a:r>
            <a:r>
              <a:rPr lang="ko-KR" altLang="en-US" sz="3200" dirty="0"/>
              <a:t>오니                                </a:t>
            </a:r>
            <a:r>
              <a:rPr lang="en-US" altLang="ko-KR" sz="3200" dirty="0"/>
              <a:t>❽ </a:t>
            </a:r>
            <a:r>
              <a:rPr lang="ko-KR" altLang="en-US" sz="3200" dirty="0" err="1"/>
              <a:t>로쿠로구비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❷ </a:t>
            </a:r>
            <a:r>
              <a:rPr lang="ko-KR" altLang="en-US" sz="3200" dirty="0" err="1"/>
              <a:t>우귀</a:t>
            </a:r>
            <a:r>
              <a:rPr lang="en-US" altLang="ko-KR" sz="3200" dirty="0"/>
              <a:t>                                ❾ </a:t>
            </a:r>
            <a:r>
              <a:rPr lang="ko-KR" altLang="en-US" sz="3200" dirty="0" err="1"/>
              <a:t>도모코모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❸ </a:t>
            </a:r>
            <a:r>
              <a:rPr lang="ko-KR" altLang="en-US" sz="3200" dirty="0"/>
              <a:t>우완</a:t>
            </a:r>
            <a:r>
              <a:rPr lang="en-US" altLang="ko-KR" sz="3200" dirty="0"/>
              <a:t>                                ❿ </a:t>
            </a:r>
            <a:r>
              <a:rPr lang="ko-KR" altLang="en-US" sz="3200" dirty="0" err="1"/>
              <a:t>유키온나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❹ </a:t>
            </a:r>
            <a:r>
              <a:rPr lang="ko-KR" altLang="en-US" sz="3200" dirty="0" err="1"/>
              <a:t>갓파</a:t>
            </a:r>
            <a:r>
              <a:rPr lang="en-US" altLang="ko-KR" sz="3200" dirty="0"/>
              <a:t>                                ⓫ </a:t>
            </a:r>
            <a:r>
              <a:rPr lang="ko-KR" altLang="en-US" sz="3200" dirty="0" err="1"/>
              <a:t>누라리횬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❺ </a:t>
            </a:r>
            <a:r>
              <a:rPr lang="ko-KR" altLang="en-US" sz="3200" dirty="0" err="1"/>
              <a:t>텐구</a:t>
            </a:r>
            <a:r>
              <a:rPr lang="en-US" altLang="ko-KR" sz="3200" dirty="0"/>
              <a:t>                                ⓬ </a:t>
            </a:r>
            <a:r>
              <a:rPr lang="ko-KR" altLang="en-US" sz="3200" dirty="0" err="1"/>
              <a:t>누레온나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❻ </a:t>
            </a:r>
            <a:r>
              <a:rPr lang="ko-KR" altLang="en-US" sz="3200" dirty="0"/>
              <a:t>가키</a:t>
            </a:r>
            <a:r>
              <a:rPr lang="en-US" altLang="ko-KR" sz="3200" dirty="0"/>
              <a:t>                                ⓭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텐조사가리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❼ </a:t>
            </a:r>
            <a:r>
              <a:rPr lang="ko-KR" altLang="en-US" sz="3200" dirty="0"/>
              <a:t>여우         </a:t>
            </a:r>
            <a:r>
              <a:rPr lang="en-US" altLang="ko-KR" sz="3200" dirty="0"/>
              <a:t>                       ⓮ </a:t>
            </a:r>
            <a:r>
              <a:rPr lang="ko-KR" altLang="en-US" sz="3200" dirty="0" err="1"/>
              <a:t>죠로구모</a:t>
            </a:r>
            <a:endParaRPr lang="en-US" altLang="ko-KR" sz="32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453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3D88352-1415-3A61-8C70-B4A41A48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오니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DAF0A-D813-8A9A-281B-568EB558910F}"/>
              </a:ext>
            </a:extLst>
          </p:cNvPr>
          <p:cNvSpPr txBox="1"/>
          <p:nvPr/>
        </p:nvSpPr>
        <p:spPr>
          <a:xfrm>
            <a:off x="1137034" y="2198362"/>
            <a:ext cx="4958966" cy="391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/>
              <a:t>오니는 일본 설화에서 </a:t>
            </a:r>
            <a:r>
              <a:rPr lang="ko-KR" altLang="en-US" sz="2000" b="1"/>
              <a:t>악의 화신</a:t>
            </a:r>
            <a:r>
              <a:rPr lang="en-US" altLang="ko-KR" sz="2000"/>
              <a:t>, </a:t>
            </a:r>
            <a:r>
              <a:rPr lang="ko-KR" altLang="en-US" sz="2000" b="1"/>
              <a:t>자연의 두려움</a:t>
            </a:r>
            <a:r>
              <a:rPr lang="en-US" altLang="ko-KR" sz="2000"/>
              <a:t>, </a:t>
            </a:r>
            <a:r>
              <a:rPr lang="ko-KR" altLang="en-US" sz="2000" b="1"/>
              <a:t>도덕적 교훈</a:t>
            </a:r>
            <a:r>
              <a:rPr lang="ko-KR" altLang="en-US" sz="2000"/>
              <a:t>을 상징하는 존재입니다</a:t>
            </a:r>
            <a:r>
              <a:rPr lang="en-US" altLang="ko-KR" sz="2000"/>
              <a:t>. 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/>
              <a:t>인간의 부정적 감정을 투영하거나</a:t>
            </a:r>
            <a:r>
              <a:rPr lang="en-US" altLang="ko-KR" sz="2000"/>
              <a:t>, </a:t>
            </a:r>
            <a:r>
              <a:rPr lang="ko-KR" altLang="en-US" sz="2000"/>
              <a:t>자연의 위험한 힘을 형상화하며</a:t>
            </a:r>
            <a:r>
              <a:rPr lang="en-US" altLang="ko-KR" sz="2000"/>
              <a:t>, </a:t>
            </a:r>
            <a:r>
              <a:rPr lang="ko-KR" altLang="en-US" sz="2000"/>
              <a:t>정의와 용기로 이를 극복하는 이야기가 많습니다</a:t>
            </a:r>
            <a:r>
              <a:rPr lang="en-US" altLang="ko-KR" sz="2000"/>
              <a:t>. 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/>
              <a:t>일부 오니는 감정을 통해 변화하거나 인간과 협력하는 모습도 보여줍니다</a:t>
            </a:r>
            <a:r>
              <a:rPr lang="en-US" altLang="ko-KR" sz="2000"/>
              <a:t>.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E480A01A-46EF-77E6-6CC4-8DE815BDF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4511" y="1940438"/>
            <a:ext cx="5817392" cy="339185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2147373-C1B3-AEDA-3A49-11AA9B91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/>
              <a:t>우귀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9AD2E4-691C-7AA9-13B1-4CB13AB6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/>
              <a:t>우귀는 일본 민속에서 비와 관련된 요괴로</a:t>
            </a:r>
            <a:r>
              <a:rPr lang="en-US" altLang="ko-KR" sz="2000"/>
              <a:t>, </a:t>
            </a:r>
            <a:r>
              <a:rPr lang="ko-KR" altLang="en-US" sz="2000"/>
              <a:t>강한 비를 동반하거나 비를 조종한다고 전해집니다</a:t>
            </a:r>
            <a:r>
              <a:rPr lang="en-US" altLang="ko-KR" sz="2000"/>
              <a:t>. </a:t>
            </a:r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우귀는 주로 인간의 악행이나 원한으로 인해 생성된 존재로 묘사되며</a:t>
            </a:r>
            <a:r>
              <a:rPr lang="en-US" altLang="ko-KR" sz="2000"/>
              <a:t>, </a:t>
            </a:r>
            <a:r>
              <a:rPr lang="ko-KR" altLang="en-US" sz="2000"/>
              <a:t>농경 사회에서 가뭄이나 홍수 같은 자연재해와 연결된 공포의 상징이었습니다</a:t>
            </a:r>
            <a:r>
              <a:rPr lang="en-US" altLang="ko-KR" sz="2000"/>
              <a:t>. </a:t>
            </a:r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종종 울부짖거나 어두운 구름 속에 숨어 있다고 전해지며</a:t>
            </a:r>
            <a:r>
              <a:rPr lang="en-US" altLang="ko-KR" sz="2000"/>
              <a:t>, </a:t>
            </a:r>
            <a:r>
              <a:rPr lang="ko-KR" altLang="en-US" sz="2000"/>
              <a:t>사람들에게 경고의 메시지를 주는 역할을 하기도 합니다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스케치, 페인팅, 그림, 개이(가) 표시된 사진&#10;&#10;자동 생성된 설명">
            <a:extLst>
              <a:ext uri="{FF2B5EF4-FFF2-40B4-BE49-F238E27FC236}">
                <a16:creationId xmlns:a16="http://schemas.microsoft.com/office/drawing/2014/main" id="{5D82C11E-37F8-1208-B66E-02A3F19B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873274"/>
            <a:ext cx="4788505" cy="237919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56FF59-C088-9578-C031-830C3CA7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/>
              <a:t>우완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A1342E-8475-C99C-989C-4E6145C3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079048"/>
            <a:ext cx="5318760" cy="3917773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우완은 일본 요괴 중 하나로</a:t>
            </a:r>
            <a:r>
              <a:rPr lang="en-US" altLang="ko-KR" sz="2000" dirty="0"/>
              <a:t>, </a:t>
            </a:r>
            <a:r>
              <a:rPr lang="ko-KR" altLang="en-US" sz="2000" dirty="0"/>
              <a:t>주로 </a:t>
            </a:r>
            <a:r>
              <a:rPr lang="ko-KR" altLang="en-US" sz="2000" b="1" dirty="0"/>
              <a:t>어두운 폐허나 오래된 건물</a:t>
            </a:r>
            <a:r>
              <a:rPr lang="ko-KR" altLang="en-US" sz="2000" dirty="0"/>
              <a:t>에서 나타나는 소리 요괴입니다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en-US" altLang="ko-KR" sz="2000" dirty="0"/>
              <a:t> </a:t>
            </a:r>
            <a:r>
              <a:rPr lang="ko-KR" altLang="en-US" sz="2000" dirty="0"/>
              <a:t>실제 모습을 가진 </a:t>
            </a:r>
            <a:r>
              <a:rPr lang="ko-KR" altLang="en-US" sz="2000" dirty="0" err="1"/>
              <a:t>요괴라기보다는</a:t>
            </a:r>
            <a:r>
              <a:rPr lang="ko-KR" altLang="en-US" sz="2000" dirty="0"/>
              <a:t> </a:t>
            </a:r>
            <a:r>
              <a:rPr lang="en-US" altLang="ko-KR" sz="2000" dirty="0"/>
              <a:t>"</a:t>
            </a:r>
            <a:r>
              <a:rPr lang="ko-KR" altLang="en-US" sz="2000" dirty="0"/>
              <a:t>우완</a:t>
            </a:r>
            <a:r>
              <a:rPr lang="en-US" altLang="ko-KR" sz="2000" dirty="0"/>
              <a:t>!"</a:t>
            </a:r>
            <a:r>
              <a:rPr lang="ko-KR" altLang="en-US" sz="2000" dirty="0"/>
              <a:t>이라고 외치는 소리로만 존재감을 드러냅니다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ko-KR" altLang="en-US" sz="2000" dirty="0"/>
              <a:t>사람들에게 직접 해를 끼치지는 않지만</a:t>
            </a:r>
            <a:r>
              <a:rPr lang="en-US" altLang="ko-KR" sz="2000" dirty="0"/>
              <a:t>, </a:t>
            </a:r>
            <a:r>
              <a:rPr lang="ko-KR" altLang="en-US" sz="2000" dirty="0"/>
              <a:t>갑작스러운 소리로 공포를 주어 그 자리를 떠나게 만드는 것이 특징입니다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주로 인간의 두려움과 상상력을 자극하는 존재로 묘사됩니다</a:t>
            </a:r>
            <a:r>
              <a:rPr lang="en-US" altLang="ko-KR" sz="2000" dirty="0"/>
              <a:t>.</a:t>
            </a:r>
          </a:p>
          <a:p>
            <a:endParaRPr lang="ko-KR" altLang="en-US" sz="1700" dirty="0"/>
          </a:p>
        </p:txBody>
      </p:sp>
      <p:pic>
        <p:nvPicPr>
          <p:cNvPr id="4" name="그림 3" descr="그림, 스케치, 예술, 일러스트레이션이(가) 표시된 사진&#10;&#10;자동 생성된 설명">
            <a:extLst>
              <a:ext uri="{FF2B5EF4-FFF2-40B4-BE49-F238E27FC236}">
                <a16:creationId xmlns:a16="http://schemas.microsoft.com/office/drawing/2014/main" id="{5625F13F-A42E-3F4E-2907-8CA31C56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712" y="2061836"/>
            <a:ext cx="3810088" cy="28385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A317D5-2AE5-EF33-565A-D44C61C4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/>
              <a:t>갓파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77FC6BF0-0F62-A0C4-16F4-492415EB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5446646" cy="3917773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err="1"/>
              <a:t>갓파는</a:t>
            </a:r>
            <a:r>
              <a:rPr lang="ko-KR" altLang="en-US" sz="2000" dirty="0"/>
              <a:t> 일본 민속에 등장하는 물과 관련된 요괴로</a:t>
            </a:r>
            <a:r>
              <a:rPr lang="en-US" altLang="ko-KR" sz="2000" dirty="0"/>
              <a:t>, </a:t>
            </a:r>
            <a:r>
              <a:rPr lang="ko-KR" altLang="en-US" sz="2000" dirty="0"/>
              <a:t>강이나 연못에 사는 수신</a:t>
            </a:r>
            <a:r>
              <a:rPr lang="en-US" altLang="ko-KR" sz="2000" dirty="0"/>
              <a:t>(</a:t>
            </a:r>
            <a:r>
              <a:rPr lang="ko-KR" altLang="en-US" sz="2000" dirty="0"/>
              <a:t>水神</a:t>
            </a:r>
            <a:r>
              <a:rPr lang="en-US" altLang="ko-KR" sz="2000" dirty="0"/>
              <a:t>) </a:t>
            </a:r>
            <a:r>
              <a:rPr lang="ko-KR" altLang="en-US" sz="2000" dirty="0"/>
              <a:t>같은 존재입니다</a:t>
            </a:r>
            <a:r>
              <a:rPr lang="en-US" altLang="ko-KR" sz="2000" dirty="0"/>
              <a:t>.</a:t>
            </a:r>
          </a:p>
          <a:p>
            <a:br>
              <a:rPr lang="en-US" altLang="ko-KR" sz="2000" dirty="0"/>
            </a:br>
            <a:r>
              <a:rPr lang="ko-KR" altLang="en-US" sz="2000" dirty="0"/>
              <a:t>작은 인간형 외모에 거북 등껍질과 오리발을 가지고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머리 위의 접시</a:t>
            </a:r>
            <a:r>
              <a:rPr lang="en-US" altLang="ko-KR" sz="2000" dirty="0"/>
              <a:t>(</a:t>
            </a:r>
            <a:r>
              <a:rPr lang="ko-KR" altLang="en-US" sz="2000" dirty="0"/>
              <a:t>물그릇</a:t>
            </a:r>
            <a:r>
              <a:rPr lang="en-US" altLang="ko-KR" sz="2000" dirty="0"/>
              <a:t>)</a:t>
            </a:r>
            <a:r>
              <a:rPr lang="ko-KR" altLang="en-US" sz="2000" dirty="0"/>
              <a:t>가 물로 차 있을 때 강한 힘을 발휘합니다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물이 마르면 힘을 잃는 약점도 있습니다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 err="1"/>
              <a:t>갓파는</a:t>
            </a:r>
            <a:r>
              <a:rPr lang="ko-KR" altLang="en-US" sz="2000" dirty="0"/>
              <a:t> 사람을 물속으로 끌어들이거나 장난을 치는 악동처럼 행동하지만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종종 인간과 친해져 농사나 의술을 돕는 모습도 나타납니다</a:t>
            </a:r>
            <a:r>
              <a:rPr lang="en-US" altLang="ko-KR" sz="2000" dirty="0"/>
              <a:t>. </a:t>
            </a:r>
            <a:r>
              <a:rPr lang="ko-KR" altLang="en-US" sz="2000" dirty="0"/>
              <a:t>현대에는 환경 보호와 관련된 상징으로 재해석되기도 합니다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ko-KR" altLang="en-US" sz="1700" dirty="0"/>
          </a:p>
        </p:txBody>
      </p:sp>
      <p:pic>
        <p:nvPicPr>
          <p:cNvPr id="5" name="그림 4" descr="그림, 스케치, 일러스트레이션, 조판이(가) 표시된 사진&#10;&#10;자동 생성된 설명">
            <a:extLst>
              <a:ext uri="{FF2B5EF4-FFF2-40B4-BE49-F238E27FC236}">
                <a16:creationId xmlns:a16="http://schemas.microsoft.com/office/drawing/2014/main" id="{B66B452D-1B1E-85E5-1FB7-23B32400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64" y="2061836"/>
            <a:ext cx="3954880" cy="3272663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9FED10-C6C1-7EEB-65BA-18992587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텐구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ED6743-EB8E-52DE-0350-ECF1F51D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5656958" cy="3917773"/>
          </a:xfrm>
        </p:spPr>
        <p:txBody>
          <a:bodyPr>
            <a:noAutofit/>
          </a:bodyPr>
          <a:lstStyle/>
          <a:p>
            <a:r>
              <a:rPr lang="ko-KR" altLang="en-US" sz="2200" dirty="0" err="1"/>
              <a:t>텐구</a:t>
            </a:r>
            <a:r>
              <a:rPr lang="ko-KR" altLang="en-US" sz="2200" dirty="0"/>
              <a:t> 는 일본 전통 민속에서 등장하는 요괴로</a:t>
            </a:r>
            <a:r>
              <a:rPr lang="en-US" altLang="ko-KR" sz="2200" dirty="0"/>
              <a:t>, </a:t>
            </a:r>
            <a:r>
              <a:rPr lang="ko-KR" altLang="en-US" sz="2200" dirty="0"/>
              <a:t>주로 산속에 거주하는 존재로 알려져 있습니다</a:t>
            </a:r>
            <a:r>
              <a:rPr lang="en-US" altLang="ko-KR" sz="2200" dirty="0"/>
              <a:t>. </a:t>
            </a:r>
          </a:p>
          <a:p>
            <a:endParaRPr lang="en-US" altLang="ko-KR" sz="2200" dirty="0"/>
          </a:p>
          <a:p>
            <a:r>
              <a:rPr lang="ko-KR" altLang="en-US" sz="2200" dirty="0" err="1"/>
              <a:t>텐구는</a:t>
            </a:r>
            <a:r>
              <a:rPr lang="ko-KR" altLang="en-US" sz="2200" dirty="0"/>
              <a:t> 원래 불교에서 악마적인 성격을 가진 존재로 묘사되었으나</a:t>
            </a:r>
            <a:r>
              <a:rPr lang="en-US" altLang="ko-KR" sz="2200" dirty="0"/>
              <a:t>, </a:t>
            </a:r>
            <a:r>
              <a:rPr lang="ko-KR" altLang="en-US" sz="2200" dirty="0"/>
              <a:t>시간이 지나면서 일본의 민간 신앙과 문화에서 다르게 발전했습니다</a:t>
            </a:r>
            <a:r>
              <a:rPr lang="en-US" altLang="ko-KR" sz="2200" dirty="0"/>
              <a:t>. </a:t>
            </a:r>
          </a:p>
          <a:p>
            <a:endParaRPr lang="en-US" altLang="ko-KR" sz="2200" dirty="0"/>
          </a:p>
          <a:p>
            <a:r>
              <a:rPr lang="ko-KR" altLang="en-US" sz="2200" dirty="0" err="1"/>
              <a:t>텐구는</a:t>
            </a:r>
            <a:r>
              <a:rPr lang="ko-KR" altLang="en-US" sz="2200" dirty="0"/>
              <a:t> 다양한 형태로 등장하지만</a:t>
            </a:r>
            <a:r>
              <a:rPr lang="en-US" altLang="ko-KR" sz="2200" dirty="0"/>
              <a:t>, </a:t>
            </a:r>
            <a:r>
              <a:rPr lang="ko-KR" altLang="en-US" sz="2200" dirty="0"/>
              <a:t>가장 잘 알려진 두 가지 형태는 새 인간과 인간 형태입니다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4" name="그림 3" descr="포유류, 만화 영화, 장난감이(가) 표시된 사진&#10;&#10;자동 생성된 설명">
            <a:extLst>
              <a:ext uri="{FF2B5EF4-FFF2-40B4-BE49-F238E27FC236}">
                <a16:creationId xmlns:a16="http://schemas.microsoft.com/office/drawing/2014/main" id="{2D780689-07A7-91B1-29F6-C5F808BD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473" y="2184914"/>
            <a:ext cx="2488293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31F9AE0-75C6-AAE0-7FEB-F08C833F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/>
              <a:t>가키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4D5D1D-390A-0FB2-0D1C-DC91193E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가키는 일본 전통 민속과 불교에서 등장하는 요괴로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굶주린 영혼</a:t>
            </a:r>
            <a:r>
              <a:rPr lang="ko-KR" altLang="en-US" sz="2000"/>
              <a:t> 또는 </a:t>
            </a:r>
            <a:r>
              <a:rPr lang="ko-KR" altLang="en-US" sz="2000" b="1"/>
              <a:t>욕망에 사로잡힌 존재</a:t>
            </a:r>
            <a:r>
              <a:rPr lang="ko-KR" altLang="en-US" sz="2000"/>
              <a:t>로 묘사됩니다</a:t>
            </a:r>
            <a:r>
              <a:rPr lang="en-US" altLang="ko-KR" sz="2000"/>
              <a:t>.</a:t>
            </a:r>
          </a:p>
          <a:p>
            <a:endParaRPr lang="en-US" altLang="ko-KR" sz="2000"/>
          </a:p>
          <a:p>
            <a:r>
              <a:rPr lang="ko-KR" altLang="en-US" sz="2000"/>
              <a:t>가키는 일본의 불교 교리에서 유래한 개념으로</a:t>
            </a:r>
            <a:r>
              <a:rPr lang="en-US" altLang="ko-KR" sz="2000"/>
              <a:t>, </a:t>
            </a:r>
            <a:r>
              <a:rPr lang="ko-KR" altLang="en-US" sz="2000"/>
              <a:t>인간이 죽은 후 죄를 지은 사람이나 지나치게 욕망을 좇은 사람들이 </a:t>
            </a:r>
            <a:r>
              <a:rPr lang="ko-KR" altLang="en-US" sz="2000" b="1"/>
              <a:t>굶주린 상태로 돌아다니는 악귀</a:t>
            </a:r>
            <a:r>
              <a:rPr lang="ko-KR" altLang="en-US" sz="2000"/>
              <a:t>로 나타나는 것으로 이해됩니다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스케치, 그림, 페인팅, 일러스트레이션이(가) 표시된 사진&#10;&#10;자동 생성된 설명">
            <a:extLst>
              <a:ext uri="{FF2B5EF4-FFF2-40B4-BE49-F238E27FC236}">
                <a16:creationId xmlns:a16="http://schemas.microsoft.com/office/drawing/2014/main" id="{02EFE5F1-80FF-663F-2AE9-744BD95C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53262"/>
            <a:ext cx="4788505" cy="36192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900902C-419E-B817-01EC-0B2073E3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 dirty="0"/>
              <a:t>여우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DF35AE-06AC-E136-F407-86764DAA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여우는 일본 민속에서 중요한 역할을 차지하는 요괴로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신비로운 능력을 지닌 존재</a:t>
            </a:r>
            <a:r>
              <a:rPr lang="ko-KR" altLang="en-US" sz="2000"/>
              <a:t>로 묘사됩니다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여우는 일본의 </a:t>
            </a:r>
            <a:r>
              <a:rPr lang="ko-KR" altLang="en-US" sz="2000" b="1"/>
              <a:t>신도</a:t>
            </a:r>
            <a:r>
              <a:rPr lang="ko-KR" altLang="en-US" sz="2000"/>
              <a:t> 신앙과 </a:t>
            </a:r>
            <a:r>
              <a:rPr lang="ko-KR" altLang="en-US" sz="2000" b="1"/>
              <a:t>불교</a:t>
            </a:r>
            <a:r>
              <a:rPr lang="ko-KR" altLang="en-US" sz="2000"/>
              <a:t>의 영향 아래에서 여러 형태로 변형되어 나타나며</a:t>
            </a:r>
            <a:r>
              <a:rPr lang="en-US" altLang="ko-KR" sz="2000"/>
              <a:t>, </a:t>
            </a:r>
            <a:r>
              <a:rPr lang="ko-KR" altLang="en-US" sz="2000"/>
              <a:t>주로 </a:t>
            </a:r>
            <a:r>
              <a:rPr lang="ko-KR" altLang="en-US" sz="2000" b="1"/>
              <a:t>지혜롭고 교활한 존재</a:t>
            </a:r>
            <a:r>
              <a:rPr lang="ko-KR" altLang="en-US" sz="2000"/>
              <a:t>로 알려져 있습니다</a:t>
            </a:r>
            <a:r>
              <a:rPr lang="en-US" altLang="ko-KR" sz="2000"/>
              <a:t>. </a:t>
            </a:r>
          </a:p>
          <a:p>
            <a:endParaRPr lang="en-US" altLang="ko-KR" sz="2000"/>
          </a:p>
          <a:p>
            <a:r>
              <a:rPr lang="ko-KR" altLang="en-US" sz="2000"/>
              <a:t>여우는 특히 </a:t>
            </a:r>
            <a:r>
              <a:rPr lang="ko-KR" altLang="en-US" sz="2000" b="1"/>
              <a:t>천진한 모습</a:t>
            </a:r>
            <a:r>
              <a:rPr lang="ko-KR" altLang="en-US" sz="2000"/>
              <a:t>과 </a:t>
            </a:r>
            <a:r>
              <a:rPr lang="ko-KR" altLang="en-US" sz="2000" b="1"/>
              <a:t>강력한 마법 능력</a:t>
            </a:r>
            <a:r>
              <a:rPr lang="ko-KR" altLang="en-US" sz="2000"/>
              <a:t>을 갖춘 존재로 등장합니다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4" name="그림 3" descr="만화 영화, 포유류, 가상의 캐릭터, 그림이(가) 표시된 사진&#10;&#10;자동 생성된 설명">
            <a:extLst>
              <a:ext uri="{FF2B5EF4-FFF2-40B4-BE49-F238E27FC236}">
                <a16:creationId xmlns:a16="http://schemas.microsoft.com/office/drawing/2014/main" id="{31117CDB-9846-1DA4-B327-E51343BC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56967"/>
            <a:ext cx="4788505" cy="341180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796</Words>
  <Application>Microsoft Office PowerPoint</Application>
  <PresentationFormat>와이드스크린</PresentationFormat>
  <Paragraphs>92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일본의 귀신과 요괴</vt:lpstr>
      <vt:lpstr>차례</vt:lpstr>
      <vt:lpstr>오니</vt:lpstr>
      <vt:lpstr>우귀</vt:lpstr>
      <vt:lpstr>우완</vt:lpstr>
      <vt:lpstr>갓파</vt:lpstr>
      <vt:lpstr>텐구</vt:lpstr>
      <vt:lpstr>가키</vt:lpstr>
      <vt:lpstr>여우</vt:lpstr>
      <vt:lpstr>로쿠로쿠비</vt:lpstr>
      <vt:lpstr>도모코모</vt:lpstr>
      <vt:lpstr>유키온나</vt:lpstr>
      <vt:lpstr>누라리횬</vt:lpstr>
      <vt:lpstr>누레온나</vt:lpstr>
      <vt:lpstr>텐조사가리</vt:lpstr>
      <vt:lpstr>조로구모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혜진 허</dc:creator>
  <cp:lastModifiedBy>혜진 허</cp:lastModifiedBy>
  <cp:revision>3</cp:revision>
  <dcterms:created xsi:type="dcterms:W3CDTF">2024-11-23T11:32:46Z</dcterms:created>
  <dcterms:modified xsi:type="dcterms:W3CDTF">2024-11-26T11:29:41Z</dcterms:modified>
</cp:coreProperties>
</file>