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presProps" Target="presProps.xml"  /><Relationship Id="rId36" Type="http://schemas.openxmlformats.org/officeDocument/2006/relationships/viewProps" Target="viewProps.xml"  /><Relationship Id="rId37" Type="http://schemas.openxmlformats.org/officeDocument/2006/relationships/theme" Target="theme/theme1.xml"  /><Relationship Id="rId38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Relationship Id="rId4" Type="http://schemas.openxmlformats.org/officeDocument/2006/relationships/image" Target="../media/image7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1556123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ko-KR" altLang="en-US">
                <a:latin typeface="한컴 윤체 M"/>
                <a:ea typeface="한컴 윤체 M"/>
              </a:rPr>
              <a:t>영토와 영유권 분쟁</a:t>
            </a:r>
            <a:br>
              <a:rPr lang="ko-KR" altLang="en-US">
                <a:ea typeface="한컴 윤체 M"/>
              </a:rPr>
            </a:br>
            <a:r>
              <a:rPr lang="ko-KR" altLang="en-US">
                <a:latin typeface="한컴 윤체 M"/>
                <a:ea typeface="한컴 윤체 M"/>
              </a:rPr>
              <a:t>그리고 독도</a:t>
            </a:r>
            <a:endParaRPr lang="ko-KR" altLang="en-US">
              <a:latin typeface="한컴 윤체 M"/>
              <a:ea typeface="한컴 윤체 M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sz="2500"/>
              <a:t>미디어커뮤니케이션학부 </a:t>
            </a:r>
            <a:endParaRPr lang="ko-KR" altLang="en-US" sz="2500"/>
          </a:p>
          <a:p>
            <a:pPr>
              <a:defRPr/>
            </a:pPr>
            <a:r>
              <a:rPr lang="en-US" altLang="ko-KR" sz="2500"/>
              <a:t>22528420</a:t>
            </a:r>
            <a:r>
              <a:rPr lang="ko-KR" altLang="en-US" sz="2500"/>
              <a:t> 이가윤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생태계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4000">
                <a:latin typeface="한컴 윤체 M"/>
                <a:ea typeface="한컴 윤체 M"/>
              </a:rPr>
              <a:t>3.</a:t>
            </a:r>
            <a:r>
              <a:rPr lang="ko-KR" altLang="en-US" sz="4000">
                <a:latin typeface="한컴 윤체 M"/>
                <a:ea typeface="한컴 윤체 M"/>
              </a:rPr>
              <a:t> 해양 생태계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수온이 따뜻한 </a:t>
            </a:r>
            <a:r>
              <a:rPr lang="ko-KR" altLang="en-US" b="1"/>
              <a:t>난류</a:t>
            </a:r>
            <a:r>
              <a:rPr lang="ko-KR" altLang="en-US"/>
              <a:t>와 차가운 </a:t>
            </a:r>
            <a:r>
              <a:rPr lang="ko-KR" altLang="en-US" b="1"/>
              <a:t>한류</a:t>
            </a:r>
            <a:r>
              <a:rPr lang="ko-KR" altLang="en-US"/>
              <a:t>가 교차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다양한 어종과 해양생물 서식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바다 밑 해초</a:t>
            </a:r>
            <a:r>
              <a:rPr lang="en-US" altLang="ko-KR" b="1"/>
              <a:t>,</a:t>
            </a:r>
            <a:r>
              <a:rPr lang="ko-KR" altLang="en-US" b="1"/>
              <a:t> 해조류</a:t>
            </a:r>
            <a:r>
              <a:rPr lang="ko-KR" altLang="en-US"/>
              <a:t> 풍부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0283" y="4133732"/>
            <a:ext cx="4114417" cy="2453193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44408" y="4064929"/>
            <a:ext cx="38100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주변의 자원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 sz="3500">
                <a:latin typeface="한컴 윤체 M"/>
                <a:ea typeface="한컴 윤체 M"/>
              </a:rPr>
              <a:t>1.</a:t>
            </a:r>
            <a:r>
              <a:rPr lang="ko-KR" altLang="en-US" sz="3500">
                <a:latin typeface="한컴 윤체 M"/>
                <a:ea typeface="한컴 윤체 M"/>
              </a:rPr>
              <a:t> 풍부한 수산자원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 주변 바다는 </a:t>
            </a:r>
            <a:r>
              <a:rPr lang="ko-KR" altLang="en-US" u="sng"/>
              <a:t>한류</a:t>
            </a:r>
            <a:r>
              <a:rPr lang="en-US" altLang="ko-KR" u="sng"/>
              <a:t>,</a:t>
            </a:r>
            <a:r>
              <a:rPr lang="ko-KR" altLang="en-US" u="sng"/>
              <a:t> 난류가 교차</a:t>
            </a:r>
            <a:r>
              <a:rPr lang="ko-KR" altLang="en-US"/>
              <a:t>하여 어족자원이 풍부하고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ko-KR" altLang="en-US" u="sng"/>
              <a:t>오징어</a:t>
            </a:r>
            <a:r>
              <a:rPr lang="en-US" altLang="ko-KR" u="sng"/>
              <a:t>,</a:t>
            </a:r>
            <a:r>
              <a:rPr lang="ko-KR" altLang="en-US" u="sng"/>
              <a:t> 명태</a:t>
            </a:r>
            <a:r>
              <a:rPr lang="en-US" altLang="ko-KR" u="sng"/>
              <a:t>,</a:t>
            </a:r>
            <a:r>
              <a:rPr lang="ko-KR" altLang="en-US" u="sng"/>
              <a:t> 대구</a:t>
            </a:r>
            <a:r>
              <a:rPr lang="en-US" altLang="ko-KR" u="sng"/>
              <a:t>,</a:t>
            </a:r>
            <a:r>
              <a:rPr lang="ko-KR" altLang="en-US" u="sng"/>
              <a:t> 고등어</a:t>
            </a:r>
            <a:r>
              <a:rPr lang="en-US" altLang="ko-KR" u="sng"/>
              <a:t>,</a:t>
            </a:r>
            <a:r>
              <a:rPr lang="ko-KR" altLang="en-US" u="sng"/>
              <a:t> 독도 새우 </a:t>
            </a:r>
            <a:r>
              <a:rPr lang="ko-KR" altLang="en-US"/>
              <a:t>등이 있음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 sz="3500">
                <a:latin typeface="한컴 윤체 M"/>
                <a:ea typeface="한컴 윤체 M"/>
              </a:rPr>
              <a:t>2.</a:t>
            </a:r>
            <a:r>
              <a:rPr lang="ko-KR" altLang="en-US" sz="3500">
                <a:latin typeface="한컴 윤체 M"/>
                <a:ea typeface="한컴 윤체 M"/>
              </a:rPr>
              <a:t> 해양 광물 자원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해저에 </a:t>
            </a:r>
            <a:r>
              <a:rPr lang="ko-KR" altLang="en-US" u="sng"/>
              <a:t>메탄하이드레이트</a:t>
            </a:r>
            <a:r>
              <a:rPr lang="en-US" altLang="ko-KR" u="sng"/>
              <a:t>(</a:t>
            </a:r>
            <a:r>
              <a:rPr lang="ko-KR" altLang="en-US" u="sng"/>
              <a:t>가스수화물</a:t>
            </a:r>
            <a:r>
              <a:rPr lang="en-US" altLang="ko-KR" u="sng"/>
              <a:t>)</a:t>
            </a:r>
            <a:r>
              <a:rPr lang="ko-KR" altLang="en-US"/>
              <a:t> 매장 가능성 </a:t>
            </a:r>
            <a:r>
              <a:rPr lang="en-US" altLang="ko-KR"/>
              <a:t>-&gt;</a:t>
            </a:r>
            <a:r>
              <a:rPr lang="ko-KR" altLang="en-US"/>
              <a:t> </a:t>
            </a:r>
            <a:r>
              <a:rPr lang="en-US" altLang="ko-KR"/>
              <a:t>21</a:t>
            </a:r>
            <a:r>
              <a:rPr lang="ko-KR" altLang="en-US"/>
              <a:t>세기 청정 에너지로 주목받고 있음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u="sng"/>
              <a:t>망간단괴</a:t>
            </a:r>
            <a:r>
              <a:rPr lang="ko-KR" altLang="en-US"/>
              <a:t> 등 금속 자원도 탐사 보고됨</a:t>
            </a:r>
            <a:r>
              <a:rPr lang="en-US" altLang="ko-KR"/>
              <a:t>(</a:t>
            </a:r>
            <a:r>
              <a:rPr lang="ko-KR" altLang="en-US"/>
              <a:t> 수심깊은 해역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주변의 자원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 sz="3500">
                <a:latin typeface="한컴 윤체 M"/>
                <a:ea typeface="한컴 윤체 M"/>
              </a:rPr>
              <a:t>3.</a:t>
            </a:r>
            <a:r>
              <a:rPr lang="ko-KR" altLang="en-US" sz="3500">
                <a:latin typeface="한컴 윤체 M"/>
                <a:ea typeface="한컴 윤체 M"/>
              </a:rPr>
              <a:t> 에너지 자원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u="sng"/>
              <a:t>해양풍력 및 조류 발전 가능성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독도 인근 해역은 강풍과 조류가 일정해 </a:t>
            </a:r>
            <a:r>
              <a:rPr lang="ko-KR" altLang="en-US" u="sng"/>
              <a:t>해양 에너지 개발에 유리</a:t>
            </a:r>
            <a:r>
              <a:rPr lang="ko-KR" altLang="en-US"/>
              <a:t>함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 sz="3500">
                <a:latin typeface="한컴 윤체 M"/>
                <a:ea typeface="한컴 윤체 M"/>
              </a:rPr>
              <a:t>4.</a:t>
            </a:r>
            <a:r>
              <a:rPr lang="ko-KR" altLang="en-US" sz="3500">
                <a:latin typeface="한컴 윤체 M"/>
                <a:ea typeface="한컴 윤체 M"/>
              </a:rPr>
              <a:t> 전략적 가치와 </a:t>
            </a:r>
            <a:r>
              <a:rPr lang="en-US" altLang="ko-KR" sz="3500">
                <a:latin typeface="한컴 윤체 M"/>
                <a:ea typeface="한컴 윤체 M"/>
              </a:rPr>
              <a:t>EEZ(</a:t>
            </a:r>
            <a:r>
              <a:rPr lang="ko-KR" altLang="en-US" sz="3500">
                <a:latin typeface="한컴 윤체 M"/>
                <a:ea typeface="한컴 윤체 M"/>
              </a:rPr>
              <a:t>배타적 경제 수역</a:t>
            </a:r>
            <a:r>
              <a:rPr lang="en-US" altLang="ko-KR" sz="3500">
                <a:latin typeface="한컴 윤체 M"/>
                <a:ea typeface="한컴 윤체 M"/>
              </a:rPr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독도가 </a:t>
            </a:r>
            <a:r>
              <a:rPr lang="ko-KR" altLang="en-US" u="sng"/>
              <a:t>한국의 동쪽 </a:t>
            </a:r>
            <a:r>
              <a:rPr lang="en-US" altLang="ko-KR" u="sng"/>
              <a:t>EEZ</a:t>
            </a:r>
            <a:r>
              <a:rPr lang="ko-KR" altLang="en-US" u="sng"/>
              <a:t> 기점</a:t>
            </a:r>
            <a:r>
              <a:rPr lang="ko-KR" altLang="en-US"/>
              <a:t>이 되며 </a:t>
            </a:r>
            <a:r>
              <a:rPr lang="en-US" altLang="ko-KR"/>
              <a:t>200</a:t>
            </a:r>
            <a:r>
              <a:rPr lang="ko-KR" altLang="en-US"/>
              <a:t>해리 경제수역 설정시</a:t>
            </a:r>
            <a:r>
              <a:rPr lang="en-US" altLang="ko-KR"/>
              <a:t>,</a:t>
            </a:r>
            <a:r>
              <a:rPr lang="ko-KR" altLang="en-US"/>
              <a:t> 광대한 해양권리 확보 가능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 u="sng"/>
              <a:t>EEZ</a:t>
            </a:r>
            <a:r>
              <a:rPr lang="ko-KR" altLang="en-US" u="sng"/>
              <a:t> 내 자원 채굴</a:t>
            </a:r>
            <a:r>
              <a:rPr lang="en-US" altLang="ko-KR" u="sng"/>
              <a:t>,</a:t>
            </a:r>
            <a:r>
              <a:rPr lang="ko-KR" altLang="en-US" u="sng"/>
              <a:t> 어업</a:t>
            </a:r>
            <a:r>
              <a:rPr lang="en-US" altLang="ko-KR" u="sng"/>
              <a:t>,</a:t>
            </a:r>
            <a:r>
              <a:rPr lang="ko-KR" altLang="en-US" u="sng"/>
              <a:t> 연구</a:t>
            </a:r>
            <a:r>
              <a:rPr lang="en-US" altLang="ko-KR" u="sng"/>
              <a:t>,</a:t>
            </a:r>
            <a:r>
              <a:rPr lang="ko-KR" altLang="en-US" u="sng"/>
              <a:t> 통신망 설치 권리 확보</a:t>
            </a:r>
            <a:endParaRPr lang="ko-KR" altLang="en-US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행정구역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 b="1"/>
              <a:t>대한민국의 공식 행정구역 소속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독도는 경상북도 울릉군 울릉읍 독도리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울릉도에서 약 </a:t>
            </a:r>
            <a:r>
              <a:rPr lang="en-US" altLang="ko-KR"/>
              <a:t>87.4km</a:t>
            </a:r>
            <a:r>
              <a:rPr lang="ko-KR" altLang="en-US"/>
              <a:t> 정도 떨어진 부속 섬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&lt;</a:t>
            </a:r>
            <a:r>
              <a:rPr lang="ko-KR" altLang="en-US"/>
              <a:t>법적 근거</a:t>
            </a:r>
            <a:r>
              <a:rPr lang="en-US" altLang="ko-KR"/>
              <a:t>&gt;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ko-KR" altLang="en-US" b="1">
                <a:latin typeface="굴림"/>
                <a:ea typeface="굴림"/>
              </a:rPr>
              <a:t>대한제국 칙령 제</a:t>
            </a:r>
            <a:r>
              <a:rPr lang="en-US" altLang="ko-KR" b="1">
                <a:latin typeface="굴림"/>
                <a:ea typeface="굴림"/>
              </a:rPr>
              <a:t>41</a:t>
            </a:r>
            <a:r>
              <a:rPr lang="ko-KR" altLang="en-US" b="1">
                <a:latin typeface="굴림"/>
                <a:ea typeface="굴림"/>
              </a:rPr>
              <a:t>호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-</a:t>
            </a:r>
            <a:r>
              <a:rPr lang="ko-KR" altLang="en-US">
                <a:latin typeface="굴림"/>
                <a:ea typeface="굴림"/>
              </a:rPr>
              <a:t> 울릉도의 관할 구역에 독도를 포함한다고 명시</a:t>
            </a:r>
            <a:endParaRPr lang="ko-KR" altLang="en-US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en-US" altLang="ko-KR">
                <a:latin typeface="굴림"/>
                <a:ea typeface="굴림"/>
              </a:rPr>
              <a:t>-</a:t>
            </a:r>
            <a:r>
              <a:rPr lang="ko-KR" altLang="en-US">
                <a:latin typeface="굴림"/>
                <a:ea typeface="굴림"/>
              </a:rPr>
              <a:t> 현재 대한민국의 행정법상으로도 완전히 포함</a:t>
            </a:r>
            <a:endParaRPr lang="ko-KR" altLang="en-US"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실효적 지배 증거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/>
              <a:t>1.</a:t>
            </a:r>
            <a:r>
              <a:rPr lang="ko-KR" altLang="en-US"/>
              <a:t> </a:t>
            </a:r>
            <a:r>
              <a:rPr lang="ko-KR" altLang="en-US">
                <a:latin typeface="한컴 윤체 M"/>
                <a:ea typeface="한컴 윤체 M"/>
              </a:rPr>
              <a:t>행정관리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울릉군청 소속으로 우편</a:t>
            </a:r>
            <a:r>
              <a:rPr lang="en-US" altLang="ko-KR"/>
              <a:t>,</a:t>
            </a:r>
            <a:r>
              <a:rPr lang="ko-KR" altLang="en-US"/>
              <a:t> 민원 서비스 가능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2.</a:t>
            </a:r>
            <a:r>
              <a:rPr lang="ko-KR" altLang="en-US"/>
              <a:t> </a:t>
            </a:r>
            <a:r>
              <a:rPr lang="ko-KR" altLang="en-US">
                <a:latin typeface="한컴 윤체 M"/>
                <a:ea typeface="한컴 윤체 M"/>
              </a:rPr>
              <a:t>독도 주민 등록 주소 보유자 존재 </a:t>
            </a:r>
            <a:r>
              <a:rPr lang="en-US" altLang="ko-KR"/>
              <a:t>:</a:t>
            </a:r>
            <a:r>
              <a:rPr lang="ko-KR" altLang="en-US"/>
              <a:t> 이장으로 등록된 주민 있음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3.</a:t>
            </a:r>
            <a:r>
              <a:rPr lang="ko-KR" altLang="en-US"/>
              <a:t> </a:t>
            </a:r>
            <a:r>
              <a:rPr lang="ko-KR" altLang="en-US">
                <a:latin typeface="한컴 윤체 M"/>
                <a:ea typeface="한컴 윤체 M"/>
              </a:rPr>
              <a:t>경비대 주둔 및 기상청 기상관측소 운영</a:t>
            </a:r>
            <a:endParaRPr lang="ko-KR" altLang="en-US">
              <a:latin typeface="한컴 윤체 M"/>
              <a:ea typeface="한컴 윤체 M"/>
            </a:endParaRPr>
          </a:p>
          <a:p>
            <a:pPr marL="0" indent="0">
              <a:buNone/>
              <a:defRPr/>
            </a:pPr>
            <a:endParaRPr lang="ko-KR" altLang="en-US">
              <a:latin typeface="한컴 윤체 M"/>
              <a:ea typeface="한컴 윤체 M"/>
            </a:endParaRPr>
          </a:p>
          <a:p>
            <a:pPr marL="0" indent="0">
              <a:buNone/>
              <a:defRPr/>
            </a:pPr>
            <a:r>
              <a:rPr lang="en-US" altLang="ko-KR"/>
              <a:t>4.</a:t>
            </a:r>
            <a:r>
              <a:rPr lang="ko-KR" altLang="en-US"/>
              <a:t> </a:t>
            </a:r>
            <a:r>
              <a:rPr lang="ko-KR" altLang="en-US">
                <a:latin typeface="한컴 윤체 M"/>
                <a:ea typeface="한컴 윤체 M"/>
              </a:rPr>
              <a:t>독도 입도 신고제 등 지역 행정 절차 시행 중</a:t>
            </a:r>
            <a:endParaRPr lang="ko-KR" altLang="en-US">
              <a:latin typeface="한컴 윤체 M"/>
              <a:ea typeface="한컴 윤체 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독도의 역사</a:t>
            </a:r>
            <a:br>
              <a:rPr lang="ko-KR" altLang="en-US"/>
            </a:br>
            <a:r>
              <a:rPr lang="en-US" altLang="ko-KR"/>
              <a:t>-</a:t>
            </a:r>
            <a:r>
              <a:rPr lang="ko-KR" altLang="en-US"/>
              <a:t> 우리 영토인 근거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512</a:t>
            </a:r>
            <a:r>
              <a:rPr lang="ko-KR" altLang="en-US">
                <a:latin typeface="한컴 윤체 M"/>
                <a:ea typeface="한컴 윤체 M"/>
              </a:rPr>
              <a:t> 우산국 복속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신라 이사부가 우산국을 정벌함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1454</a:t>
            </a:r>
            <a:r>
              <a:rPr lang="ko-KR" altLang="en-US">
                <a:latin typeface="한컴 윤체 M"/>
                <a:ea typeface="한컴 윤체 M"/>
              </a:rPr>
              <a:t> 세종실록 지리지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조선 초기 관찬서인 세종실록지리지는 울릉도와 독도가 강원도 울진현에 속한 두 섬이라고 기록하고 있음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1625</a:t>
            </a:r>
            <a:r>
              <a:rPr lang="ko-KR" altLang="en-US">
                <a:latin typeface="한컴 윤체 M"/>
                <a:ea typeface="한컴 윤체 M"/>
              </a:rPr>
              <a:t> 다케시마</a:t>
            </a:r>
            <a:r>
              <a:rPr lang="en-US" altLang="ko-KR">
                <a:latin typeface="한컴 윤체 M"/>
                <a:ea typeface="한컴 윤체 M"/>
              </a:rPr>
              <a:t>(</a:t>
            </a:r>
            <a:r>
              <a:rPr lang="ko-KR" altLang="en-US">
                <a:latin typeface="한컴 윤체 M"/>
                <a:ea typeface="한컴 윤체 M"/>
              </a:rPr>
              <a:t>울릉도</a:t>
            </a:r>
            <a:r>
              <a:rPr lang="en-US" altLang="ko-KR">
                <a:latin typeface="한컴 윤체 M"/>
                <a:ea typeface="한컴 윤체 M"/>
              </a:rPr>
              <a:t>)</a:t>
            </a:r>
            <a:r>
              <a:rPr lang="ko-KR" altLang="en-US">
                <a:latin typeface="한컴 윤체 M"/>
                <a:ea typeface="한컴 윤체 M"/>
              </a:rPr>
              <a:t> 도해 면허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 막부가 돗토리번</a:t>
            </a:r>
            <a:r>
              <a:rPr lang="en-US" altLang="ko-KR"/>
              <a:t>(</a:t>
            </a:r>
            <a:r>
              <a:rPr lang="ko-KR" altLang="en-US"/>
              <a:t>지금의 돗토리현</a:t>
            </a:r>
            <a:r>
              <a:rPr lang="en-US" altLang="ko-KR"/>
              <a:t>)</a:t>
            </a:r>
            <a:r>
              <a:rPr lang="ko-KR" altLang="en-US"/>
              <a:t>에 살고있는 오야 무라카와 양가에 다케시마</a:t>
            </a:r>
            <a:r>
              <a:rPr lang="en-US" altLang="ko-KR"/>
              <a:t>(</a:t>
            </a:r>
            <a:r>
              <a:rPr lang="ko-KR" altLang="en-US"/>
              <a:t>울릉도</a:t>
            </a:r>
            <a:r>
              <a:rPr lang="en-US" altLang="ko-KR"/>
              <a:t>)</a:t>
            </a:r>
            <a:r>
              <a:rPr lang="ko-KR" altLang="en-US"/>
              <a:t> 도해를 면허한 것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독도의 역사</a:t>
            </a:r>
            <a:br>
              <a:rPr lang="ko-KR" altLang="en-US"/>
            </a:br>
            <a:r>
              <a:rPr lang="en-US" altLang="ko-KR"/>
              <a:t>-</a:t>
            </a:r>
            <a:r>
              <a:rPr lang="ko-KR" altLang="en-US"/>
              <a:t> 우리 영토인 근거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1693</a:t>
            </a:r>
            <a:r>
              <a:rPr lang="ko-KR" altLang="en-US">
                <a:latin typeface="한컴 윤체 M"/>
                <a:ea typeface="한컴 윤체 M"/>
              </a:rPr>
              <a:t> 안용복 일본 납치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안용복</a:t>
            </a:r>
            <a:r>
              <a:rPr lang="en-US" altLang="ko-KR"/>
              <a:t>,</a:t>
            </a:r>
            <a:r>
              <a:rPr lang="ko-KR" altLang="en-US"/>
              <a:t> 박어둔 두 사람이 울릉도에서 어업을 하다가 울릉도에 온 일본 오야 쿠라카와 양가의 선원들에게 납치당함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1694</a:t>
            </a:r>
            <a:r>
              <a:rPr lang="ko-KR" altLang="en-US">
                <a:latin typeface="한컴 윤체 M"/>
                <a:ea typeface="한컴 윤체 M"/>
              </a:rPr>
              <a:t> 울릉도 수토제도 시행결정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안용복 사건으로 인해 일본과 울릉도 영유권에 대한 분쟁이 발생하자</a:t>
            </a:r>
            <a:r>
              <a:rPr lang="en-US" altLang="ko-KR"/>
              <a:t>,</a:t>
            </a:r>
            <a:r>
              <a:rPr lang="ko-KR" altLang="en-US"/>
              <a:t> 조선 정부는 삼척첨사 장한상을 울릉도에 파견하여 울릉도의 현황을 조사함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독도의 역사</a:t>
            </a:r>
            <a:br>
              <a:rPr lang="ko-KR" altLang="en-US"/>
            </a:br>
            <a:r>
              <a:rPr lang="en-US" altLang="ko-KR"/>
              <a:t>-</a:t>
            </a:r>
            <a:r>
              <a:rPr lang="ko-KR" altLang="en-US"/>
              <a:t> 우리 영토인 근거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1695</a:t>
            </a:r>
            <a:r>
              <a:rPr lang="ko-KR" altLang="en-US">
                <a:latin typeface="한컴 윤체 M"/>
                <a:ea typeface="한컴 윤체 M"/>
              </a:rPr>
              <a:t> 일본 돗토리번 답변서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 막부는 울릉도 영유권에 대해 알아보기 위해 돗토리번에 울릉도의 소속을 질문함</a:t>
            </a:r>
            <a:r>
              <a:rPr lang="en-US" altLang="ko-KR"/>
              <a:t>.</a:t>
            </a:r>
            <a:r>
              <a:rPr lang="ko-KR" altLang="en-US"/>
              <a:t> 이에대해 돗토리번이 막부에 다케시마</a:t>
            </a:r>
            <a:r>
              <a:rPr lang="en-US" altLang="ko-KR"/>
              <a:t>(</a:t>
            </a:r>
            <a:r>
              <a:rPr lang="ko-KR" altLang="en-US"/>
              <a:t>울릉도</a:t>
            </a:r>
            <a:r>
              <a:rPr lang="en-US" altLang="ko-KR"/>
              <a:t>)</a:t>
            </a:r>
            <a:r>
              <a:rPr lang="ko-KR" altLang="en-US"/>
              <a:t>와 마쓰시마</a:t>
            </a:r>
            <a:r>
              <a:rPr lang="en-US" altLang="ko-KR"/>
              <a:t>(</a:t>
            </a:r>
            <a:r>
              <a:rPr lang="ko-KR" altLang="en-US"/>
              <a:t>독도</a:t>
            </a:r>
            <a:r>
              <a:rPr lang="en-US" altLang="ko-KR"/>
              <a:t>)</a:t>
            </a:r>
            <a:r>
              <a:rPr lang="ko-KR" altLang="en-US"/>
              <a:t>가 돗토리번의 소속이 아니라고 답변함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1696</a:t>
            </a:r>
            <a:r>
              <a:rPr lang="ko-KR" altLang="en-US">
                <a:latin typeface="한컴 윤체 M"/>
                <a:ea typeface="한컴 윤체 M"/>
              </a:rPr>
              <a:t> </a:t>
            </a:r>
            <a:r>
              <a:rPr lang="en-US" altLang="ko-KR">
                <a:latin typeface="한컴 윤체 M"/>
                <a:ea typeface="한컴 윤체 M"/>
              </a:rPr>
              <a:t>1</a:t>
            </a:r>
            <a:r>
              <a:rPr lang="ko-KR" altLang="en-US">
                <a:latin typeface="한컴 윤체 M"/>
                <a:ea typeface="한컴 윤체 M"/>
              </a:rPr>
              <a:t>월 다케시마</a:t>
            </a:r>
            <a:r>
              <a:rPr lang="en-US" altLang="ko-KR">
                <a:latin typeface="한컴 윤체 M"/>
                <a:ea typeface="한컴 윤체 M"/>
              </a:rPr>
              <a:t>(</a:t>
            </a:r>
            <a:r>
              <a:rPr lang="ko-KR" altLang="en-US">
                <a:latin typeface="한컴 윤체 M"/>
                <a:ea typeface="한컴 윤체 M"/>
              </a:rPr>
              <a:t>울릉도</a:t>
            </a:r>
            <a:r>
              <a:rPr lang="en-US" altLang="ko-KR">
                <a:latin typeface="한컴 윤체 M"/>
                <a:ea typeface="한컴 윤체 M"/>
              </a:rPr>
              <a:t>)</a:t>
            </a:r>
            <a:r>
              <a:rPr lang="ko-KR" altLang="en-US">
                <a:latin typeface="한컴 윤체 M"/>
                <a:ea typeface="한컴 윤체 M"/>
              </a:rPr>
              <a:t> 도해금지령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 막부는 돗토리번을 통해 울릉도와 독도가 일본령이 아님을 확인하고 다케시마</a:t>
            </a:r>
            <a:r>
              <a:rPr lang="en-US" altLang="ko-KR"/>
              <a:t>(</a:t>
            </a:r>
            <a:r>
              <a:rPr lang="ko-KR" altLang="en-US"/>
              <a:t>울릉도</a:t>
            </a:r>
            <a:r>
              <a:rPr lang="en-US" altLang="ko-KR"/>
              <a:t>)</a:t>
            </a:r>
            <a:r>
              <a:rPr lang="ko-KR" altLang="en-US"/>
              <a:t> 도해금지령을 내림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독도의 역사</a:t>
            </a:r>
            <a:br>
              <a:rPr lang="ko-KR" altLang="en-US"/>
            </a:br>
            <a:r>
              <a:rPr lang="en-US" altLang="ko-KR"/>
              <a:t>-</a:t>
            </a:r>
            <a:r>
              <a:rPr lang="ko-KR" altLang="en-US"/>
              <a:t> 우리 영토인 근거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1696</a:t>
            </a:r>
            <a:r>
              <a:rPr lang="ko-KR" altLang="en-US">
                <a:latin typeface="한컴 윤체 M"/>
                <a:ea typeface="한컴 윤체 M"/>
              </a:rPr>
              <a:t> </a:t>
            </a:r>
            <a:r>
              <a:rPr lang="en-US" altLang="ko-KR">
                <a:latin typeface="한컴 윤체 M"/>
                <a:ea typeface="한컴 윤체 M"/>
              </a:rPr>
              <a:t>5</a:t>
            </a:r>
            <a:r>
              <a:rPr lang="ko-KR" altLang="en-US">
                <a:latin typeface="한컴 윤체 M"/>
                <a:ea typeface="한컴 윤체 M"/>
              </a:rPr>
              <a:t>월 안용복 일본 도해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안용복이 울릉도에 어업 온 일본 어선을 추격하여 독도</a:t>
            </a:r>
            <a:r>
              <a:rPr lang="en-US" altLang="ko-KR"/>
              <a:t>(</a:t>
            </a:r>
            <a:r>
              <a:rPr lang="ko-KR" altLang="en-US"/>
              <a:t>자산도</a:t>
            </a:r>
            <a:r>
              <a:rPr lang="en-US" altLang="ko-KR"/>
              <a:t>)</a:t>
            </a:r>
            <a:r>
              <a:rPr lang="ko-KR" altLang="en-US"/>
              <a:t>에서 쫓아버리고</a:t>
            </a:r>
            <a:r>
              <a:rPr lang="en-US" altLang="ko-KR"/>
              <a:t>,</a:t>
            </a:r>
            <a:r>
              <a:rPr lang="ko-KR" altLang="en-US"/>
              <a:t> 일본에까지 다녀온 사건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1770</a:t>
            </a:r>
            <a:r>
              <a:rPr lang="ko-KR" altLang="en-US">
                <a:latin typeface="한컴 윤체 M"/>
                <a:ea typeface="한컴 윤체 M"/>
              </a:rPr>
              <a:t> 동국문헌비고 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국왕 영조의 명에 의해 조선의 문물제도를 기록한 관찬서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1870</a:t>
            </a:r>
            <a:r>
              <a:rPr lang="ko-KR" altLang="en-US">
                <a:latin typeface="한컴 윤체 M"/>
                <a:ea typeface="한컴 윤체 M"/>
              </a:rPr>
              <a:t> 일 외무성 </a:t>
            </a:r>
            <a:r>
              <a:rPr lang="en-US" altLang="ko-KR">
                <a:latin typeface="한컴 윤체 M"/>
                <a:ea typeface="한컴 윤체 M"/>
              </a:rPr>
              <a:t>‘</a:t>
            </a:r>
            <a:r>
              <a:rPr lang="ko-KR" altLang="en-US">
                <a:latin typeface="한컴 윤체 M"/>
                <a:ea typeface="한컴 윤체 M"/>
              </a:rPr>
              <a:t>조선국교제시말내탐서</a:t>
            </a:r>
            <a:r>
              <a:rPr lang="en-US" altLang="ko-KR">
                <a:latin typeface="한컴 윤체 M"/>
                <a:ea typeface="한컴 윤체 M"/>
              </a:rPr>
              <a:t>’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외무성 관리인 사다 하쿠보 등이 조선을 시찰한 후 외무성에 제출한 보고서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독도의 역사</a:t>
            </a:r>
            <a:br>
              <a:rPr lang="ko-KR" altLang="en-US"/>
            </a:br>
            <a:r>
              <a:rPr lang="en-US" altLang="ko-KR"/>
              <a:t>-</a:t>
            </a:r>
            <a:r>
              <a:rPr lang="ko-KR" altLang="en-US"/>
              <a:t> 우리 영토인 근거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1877</a:t>
            </a:r>
            <a:r>
              <a:rPr lang="ko-KR" altLang="en-US">
                <a:latin typeface="한컴 윤체 M"/>
                <a:ea typeface="한컴 윤체 M"/>
              </a:rPr>
              <a:t> 태정관 지령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 최고 행정기구인 태정관이 내무성에 울릉도와 독도가 일본령이 아니라고 내린 지령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1900</a:t>
            </a:r>
            <a:r>
              <a:rPr lang="ko-KR" altLang="en-US">
                <a:latin typeface="한컴 윤체 M"/>
                <a:ea typeface="한컴 윤체 M"/>
              </a:rPr>
              <a:t> 대한제국 칙령 제 </a:t>
            </a:r>
            <a:r>
              <a:rPr lang="en-US" altLang="ko-KR">
                <a:latin typeface="한컴 윤체 M"/>
                <a:ea typeface="한컴 윤체 M"/>
              </a:rPr>
              <a:t>41</a:t>
            </a:r>
            <a:r>
              <a:rPr lang="ko-KR" altLang="en-US">
                <a:latin typeface="한컴 윤체 M"/>
                <a:ea typeface="한컴 윤체 M"/>
              </a:rPr>
              <a:t>호 반포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고종 황제는 칙령으로 </a:t>
            </a:r>
            <a:r>
              <a:rPr lang="en-US" altLang="ko-KR"/>
              <a:t>‘</a:t>
            </a:r>
            <a:r>
              <a:rPr lang="ko-KR" altLang="en-US"/>
              <a:t>울릉도를 울도로 개칭하고 도감을 군수로 개정한 건</a:t>
            </a:r>
            <a:r>
              <a:rPr lang="en-US" altLang="ko-KR"/>
              <a:t>’</a:t>
            </a:r>
            <a:r>
              <a:rPr lang="ko-KR" altLang="en-US"/>
              <a:t>을 제정 반포함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1906</a:t>
            </a:r>
            <a:r>
              <a:rPr lang="ko-KR" altLang="en-US">
                <a:latin typeface="한컴 윤체 M"/>
                <a:ea typeface="한컴 윤체 M"/>
              </a:rPr>
              <a:t> </a:t>
            </a:r>
            <a:r>
              <a:rPr lang="en-US" altLang="ko-KR">
                <a:latin typeface="한컴 윤체 M"/>
                <a:ea typeface="한컴 윤체 M"/>
              </a:rPr>
              <a:t>3</a:t>
            </a:r>
            <a:r>
              <a:rPr lang="ko-KR" altLang="en-US">
                <a:latin typeface="한컴 윤체 M"/>
                <a:ea typeface="한컴 윤체 M"/>
              </a:rPr>
              <a:t>월 울도군수 심흥택 보고서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심흥택이 울릉도를 방문한 일본 시마네현 관민 조사단으로부터 일본이 독도를 영토 편입했다는 소식을 듣고</a:t>
            </a:r>
            <a:r>
              <a:rPr lang="en-US" altLang="ko-KR"/>
              <a:t>,</a:t>
            </a:r>
            <a:r>
              <a:rPr lang="ko-KR" altLang="en-US"/>
              <a:t> 다음날 강원도 관찰사와 내부에 보고한 문서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대한민국 경상북도 울릉군 울릉읍에 소속된 섬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면적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18만 7,554㎡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울릉도에서 동남쪽으로 </a:t>
            </a:r>
            <a:r>
              <a:rPr lang="en-US" altLang="ko-KR"/>
              <a:t>87.4km</a:t>
            </a:r>
            <a:r>
              <a:rPr lang="ko-KR" altLang="en-US"/>
              <a:t> 정도 떨어진 해상에 있음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동도</a:t>
            </a:r>
            <a:r>
              <a:rPr lang="en-US" altLang="ko-KR"/>
              <a:t>,</a:t>
            </a:r>
            <a:r>
              <a:rPr lang="ko-KR" altLang="en-US"/>
              <a:t> 서도 및 그 주변에 흩어져있는 </a:t>
            </a:r>
            <a:r>
              <a:rPr lang="en-US" altLang="ko-KR"/>
              <a:t>89</a:t>
            </a:r>
            <a:r>
              <a:rPr lang="ko-KR" altLang="en-US"/>
              <a:t>개의 바위섬으로 이루어진 화산섬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/>
              <a:t>독도의 역사</a:t>
            </a:r>
            <a:br>
              <a:rPr lang="ko-KR" altLang="en-US"/>
            </a:br>
            <a:r>
              <a:rPr lang="en-US" altLang="ko-KR"/>
              <a:t>-</a:t>
            </a:r>
            <a:r>
              <a:rPr lang="ko-KR" altLang="en-US"/>
              <a:t> 우리 영토인 근거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1946</a:t>
            </a:r>
            <a:r>
              <a:rPr lang="ko-KR" altLang="en-US">
                <a:latin typeface="한컴 윤체 M"/>
                <a:ea typeface="한컴 윤체 M"/>
              </a:rPr>
              <a:t> </a:t>
            </a:r>
            <a:r>
              <a:rPr lang="en-US" altLang="ko-KR">
                <a:latin typeface="한컴 윤체 M"/>
                <a:ea typeface="한컴 윤체 M"/>
              </a:rPr>
              <a:t>1</a:t>
            </a:r>
            <a:r>
              <a:rPr lang="ko-KR" altLang="en-US">
                <a:latin typeface="한컴 윤체 M"/>
                <a:ea typeface="한컴 윤체 M"/>
              </a:rPr>
              <a:t>월 </a:t>
            </a:r>
            <a:r>
              <a:rPr lang="en-US" altLang="ko-KR">
                <a:latin typeface="한컴 윤체 M"/>
                <a:ea typeface="한컴 윤체 M"/>
              </a:rPr>
              <a:t>29</a:t>
            </a:r>
            <a:r>
              <a:rPr lang="ko-KR" altLang="en-US">
                <a:latin typeface="한컴 윤체 M"/>
                <a:ea typeface="한컴 윤체 M"/>
              </a:rPr>
              <a:t>일 연합국최고사령관 각서</a:t>
            </a:r>
            <a:r>
              <a:rPr lang="en-US" altLang="ko-KR">
                <a:latin typeface="한컴 윤체 M"/>
                <a:ea typeface="한컴 윤체 M"/>
              </a:rPr>
              <a:t>(SCAPIN)</a:t>
            </a:r>
            <a:r>
              <a:rPr lang="ko-KR" altLang="en-US">
                <a:latin typeface="한컴 윤체 M"/>
                <a:ea typeface="한컴 윤체 M"/>
              </a:rPr>
              <a:t>제</a:t>
            </a:r>
            <a:r>
              <a:rPr lang="en-US" altLang="ko-KR">
                <a:latin typeface="한컴 윤체 M"/>
                <a:ea typeface="한컴 윤체 M"/>
              </a:rPr>
              <a:t>677</a:t>
            </a:r>
            <a:r>
              <a:rPr lang="ko-KR" altLang="en-US">
                <a:latin typeface="한컴 윤체 M"/>
                <a:ea typeface="한컴 윤체 M"/>
              </a:rPr>
              <a:t>호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제</a:t>
            </a:r>
            <a:r>
              <a:rPr lang="en-US" altLang="ko-KR"/>
              <a:t>2</a:t>
            </a:r>
            <a:r>
              <a:rPr lang="ko-KR" altLang="en-US"/>
              <a:t>차 세계대전 종전 후 일본의 통치 행정 범위에서 독도를 제외시킨 각서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1951</a:t>
            </a:r>
            <a:r>
              <a:rPr lang="ko-KR" altLang="en-US">
                <a:latin typeface="한컴 윤체 M"/>
                <a:ea typeface="한컴 윤체 M"/>
              </a:rPr>
              <a:t> 샌프란시스코 강화조약 체결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샌프란시스코 강화조약은 제</a:t>
            </a:r>
            <a:r>
              <a:rPr lang="en-US" altLang="ko-KR"/>
              <a:t>2</a:t>
            </a:r>
            <a:r>
              <a:rPr lang="ko-KR" altLang="en-US"/>
              <a:t>차 세계대전을 종결하면서 연합국과 일본이 체결한 조약임</a:t>
            </a:r>
            <a:r>
              <a:rPr lang="en-US" altLang="ko-KR"/>
              <a:t>.</a:t>
            </a:r>
            <a:r>
              <a:rPr lang="ko-KR" altLang="en-US"/>
              <a:t> 이 조약 제</a:t>
            </a:r>
            <a:r>
              <a:rPr lang="en-US" altLang="ko-KR"/>
              <a:t>2</a:t>
            </a:r>
            <a:r>
              <a:rPr lang="ko-KR" altLang="en-US"/>
              <a:t>조에서 </a:t>
            </a:r>
            <a:r>
              <a:rPr lang="en-US" altLang="ko-KR"/>
              <a:t>“</a:t>
            </a:r>
            <a:r>
              <a:rPr lang="ko-KR" altLang="en-US"/>
              <a:t>일본은 한국의 독립을 인정하고 제주도</a:t>
            </a:r>
            <a:r>
              <a:rPr lang="en-US" altLang="ko-KR"/>
              <a:t>,</a:t>
            </a:r>
            <a:r>
              <a:rPr lang="ko-KR" altLang="en-US"/>
              <a:t> 거문도 및 울릉도를 포함한 한국에 대한 모든 권리</a:t>
            </a:r>
            <a:r>
              <a:rPr lang="en-US" altLang="ko-KR"/>
              <a:t>,</a:t>
            </a:r>
            <a:r>
              <a:rPr lang="ko-KR" altLang="en-US"/>
              <a:t> 권원 및 청구권을 포기한다</a:t>
            </a:r>
            <a:r>
              <a:rPr lang="en-US" altLang="ko-KR"/>
              <a:t>”</a:t>
            </a:r>
            <a:r>
              <a:rPr lang="ko-KR" altLang="en-US"/>
              <a:t>라고 규정함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주장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1.</a:t>
            </a:r>
            <a:r>
              <a:rPr lang="ko-KR" altLang="en-US">
                <a:latin typeface="한컴 윤체 M"/>
                <a:ea typeface="한컴 윤체 M"/>
              </a:rPr>
              <a:t> 지리적 접근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일본이 독도와 더 가까움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2.</a:t>
            </a:r>
            <a:r>
              <a:rPr lang="ko-KR" altLang="en-US">
                <a:latin typeface="한컴 윤체 M"/>
                <a:ea typeface="한컴 윤체 M"/>
              </a:rPr>
              <a:t> 국제법적 주장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1905</a:t>
            </a:r>
            <a:r>
              <a:rPr lang="ko-KR" altLang="en-US"/>
              <a:t>년 시마네현 고시 이후 무주지에 선점했다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3.</a:t>
            </a:r>
            <a:r>
              <a:rPr lang="ko-KR" altLang="en-US">
                <a:latin typeface="한컴 윤체 M"/>
                <a:ea typeface="한컴 윤체 M"/>
              </a:rPr>
              <a:t> 실효지배 부정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한국의 독도 지배는 불법 점거이다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4.</a:t>
            </a:r>
            <a:r>
              <a:rPr lang="ko-KR" altLang="en-US">
                <a:latin typeface="한컴 윤체 M"/>
                <a:ea typeface="한컴 윤체 M"/>
              </a:rPr>
              <a:t> 샌프란시스코 강화조약 내용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조약 내용에 일본이 포기해야할 영토 목록 중 독도는 없음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주장의 허구성</a:t>
            </a:r>
            <a:r>
              <a:rPr lang="en-US" altLang="ko-KR"/>
              <a:t>(</a:t>
            </a:r>
            <a:r>
              <a:rPr lang="ko-KR" altLang="en-US"/>
              <a:t>반박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/>
              <a:t>1.</a:t>
            </a:r>
            <a:r>
              <a:rPr lang="ko-KR" altLang="en-US"/>
              <a:t> 일본의 오키섬보다 한국의 울릉도가 독도와 </a:t>
            </a:r>
            <a:r>
              <a:rPr lang="en-US" altLang="ko-KR"/>
              <a:t>2</a:t>
            </a:r>
            <a:r>
              <a:rPr lang="ko-KR" altLang="en-US"/>
              <a:t>배 더 가까움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따라서 거짓된 근거임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2.</a:t>
            </a:r>
            <a:r>
              <a:rPr lang="ko-KR" altLang="en-US"/>
              <a:t> 일본은 당시에 독도를 몰래 편입했으며</a:t>
            </a:r>
            <a:r>
              <a:rPr lang="en-US" altLang="ko-KR"/>
              <a:t>,</a:t>
            </a:r>
            <a:r>
              <a:rPr lang="ko-KR" altLang="en-US"/>
              <a:t> 그 사실을 대한제국 정부에 통보하지 않았으므로 엄연한 불법행위임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3.</a:t>
            </a:r>
            <a:r>
              <a:rPr lang="ko-KR" altLang="en-US"/>
              <a:t> 세종실록지리지</a:t>
            </a:r>
            <a:r>
              <a:rPr lang="en-US" altLang="ko-KR"/>
              <a:t>,</a:t>
            </a:r>
            <a:r>
              <a:rPr lang="ko-KR" altLang="en-US"/>
              <a:t> 동국여지승람</a:t>
            </a:r>
            <a:r>
              <a:rPr lang="en-US" altLang="ko-KR"/>
              <a:t>,</a:t>
            </a:r>
            <a:r>
              <a:rPr lang="ko-KR" altLang="en-US"/>
              <a:t> 대일본전도</a:t>
            </a:r>
            <a:r>
              <a:rPr lang="en-US" altLang="ko-KR"/>
              <a:t>,</a:t>
            </a:r>
            <a:r>
              <a:rPr lang="ko-KR" altLang="en-US"/>
              <a:t> 대한제국칙령 제 </a:t>
            </a:r>
            <a:r>
              <a:rPr lang="en-US" altLang="ko-KR"/>
              <a:t>41</a:t>
            </a:r>
            <a:r>
              <a:rPr lang="ko-KR" altLang="en-US"/>
              <a:t>호 등 다수의 문헌에서 독도를 인식하고 관할한 사실이 명확함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4.</a:t>
            </a:r>
            <a:r>
              <a:rPr lang="ko-KR" altLang="en-US"/>
              <a:t> 독도가 빠진것은 일본의 로비이며</a:t>
            </a:r>
            <a:r>
              <a:rPr lang="en-US" altLang="ko-KR"/>
              <a:t>,</a:t>
            </a:r>
            <a:r>
              <a:rPr lang="ko-KR" altLang="en-US"/>
              <a:t> 연합국점령기 당시에 일본은 독도에 접근금지 상태이기도 했음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실제 거주민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3500">
                <a:latin typeface="한컴 윤체 M"/>
                <a:ea typeface="한컴 윤체 M"/>
              </a:rPr>
              <a:t>1.</a:t>
            </a:r>
            <a:r>
              <a:rPr lang="ko-KR" altLang="en-US" sz="3500">
                <a:latin typeface="한컴 윤체 M"/>
                <a:ea typeface="한컴 윤체 M"/>
              </a:rPr>
              <a:t> 고(故) 김성도 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1955</a:t>
            </a:r>
            <a:r>
              <a:rPr lang="ko-KR" altLang="en-US"/>
              <a:t>년부터 독도에서 생활</a:t>
            </a:r>
            <a:r>
              <a:rPr lang="en-US" altLang="ko-KR"/>
              <a:t>,</a:t>
            </a:r>
            <a:r>
              <a:rPr lang="ko-KR" altLang="en-US"/>
              <a:t> 어업활동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1991</a:t>
            </a:r>
            <a:r>
              <a:rPr lang="ko-KR" altLang="en-US"/>
              <a:t>년 독도 주민으로 주소 이전</a:t>
            </a:r>
            <a:r>
              <a:rPr lang="en-US" altLang="ko-KR"/>
              <a:t>,</a:t>
            </a:r>
            <a:r>
              <a:rPr lang="ko-KR" altLang="en-US"/>
              <a:t> 대한민국 독도 주소 </a:t>
            </a:r>
            <a:r>
              <a:rPr lang="en-US" altLang="ko-KR"/>
              <a:t>1</a:t>
            </a:r>
            <a:r>
              <a:rPr lang="ko-KR" altLang="en-US"/>
              <a:t>호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“</a:t>
            </a:r>
            <a:r>
              <a:rPr lang="ko-KR" altLang="en-US"/>
              <a:t>독도는 조상 대대로 우리 땅</a:t>
            </a:r>
            <a:r>
              <a:rPr lang="en-US" altLang="ko-KR"/>
              <a:t>”</a:t>
            </a:r>
            <a:r>
              <a:rPr lang="ko-KR" altLang="en-US"/>
              <a:t>이라는 말을 남김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부인 김신열 여사와 함께 생활함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실제 거주민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3500">
                <a:latin typeface="한컴 윤체 M"/>
                <a:ea typeface="한컴 윤체 M"/>
              </a:rPr>
              <a:t>2.</a:t>
            </a:r>
            <a:r>
              <a:rPr lang="ko-KR" altLang="en-US" sz="3500">
                <a:latin typeface="한컴 윤체 M"/>
                <a:ea typeface="한컴 윤체 M"/>
              </a:rPr>
              <a:t> 김신열 여사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고(故) 김성도 씨의 부인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독도의 유일한 주민으로 주소를 독도로 등록하고 생활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현재는 간헐적으로 독도에 머무르며 거주상태 유지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행정상 주민등록이 독도리에 있음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정부는 숙소</a:t>
            </a:r>
            <a:r>
              <a:rPr lang="en-US" altLang="ko-KR"/>
              <a:t>,</a:t>
            </a:r>
            <a:r>
              <a:rPr lang="ko-KR" altLang="en-US"/>
              <a:t> 전기</a:t>
            </a:r>
            <a:r>
              <a:rPr lang="en-US" altLang="ko-KR"/>
              <a:t>,</a:t>
            </a:r>
            <a:r>
              <a:rPr lang="ko-KR" altLang="en-US"/>
              <a:t> 통신</a:t>
            </a:r>
            <a:r>
              <a:rPr lang="en-US" altLang="ko-KR"/>
              <a:t>,</a:t>
            </a:r>
            <a:r>
              <a:rPr lang="ko-KR" altLang="en-US"/>
              <a:t> 우편</a:t>
            </a:r>
            <a:r>
              <a:rPr lang="en-US" altLang="ko-KR"/>
              <a:t>,</a:t>
            </a:r>
            <a:r>
              <a:rPr lang="ko-KR" altLang="en-US"/>
              <a:t> 상하수도 등 기본 설비 제공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실제 거주민의 상징적 의미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실질적 거주는 제한적이지만</a:t>
            </a:r>
            <a:r>
              <a:rPr lang="en-US" altLang="ko-KR">
                <a:latin typeface="굴림"/>
                <a:ea typeface="굴림"/>
              </a:rPr>
              <a:t>,</a:t>
            </a:r>
            <a:r>
              <a:rPr lang="ko-KR" altLang="en-US">
                <a:latin typeface="굴림"/>
                <a:ea typeface="굴림"/>
              </a:rPr>
              <a:t> 대한민국의 실효 지배를 보여주는 상징적 존재</a:t>
            </a:r>
            <a:endParaRPr lang="ko-KR" altLang="en-US">
              <a:latin typeface="굴림"/>
              <a:ea typeface="굴림"/>
            </a:endParaRPr>
          </a:p>
          <a:p>
            <a:pPr marL="0" indent="0">
              <a:buNone/>
              <a:defRPr/>
            </a:pPr>
            <a:endParaRPr lang="ko-KR" altLang="en-US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국제 사회에 사람이 사는 땅임을 명확히 알리는 사례</a:t>
            </a:r>
            <a:endParaRPr lang="ko-KR" altLang="en-US">
              <a:latin typeface="굴림"/>
              <a:ea typeface="굴림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38600" y="3863181"/>
            <a:ext cx="4114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 교육 현황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1.</a:t>
            </a:r>
            <a:r>
              <a:rPr lang="ko-KR" altLang="en-US">
                <a:latin typeface="한컴 윤체 M"/>
                <a:ea typeface="한컴 윤체 M"/>
              </a:rPr>
              <a:t> 초</a:t>
            </a:r>
            <a:r>
              <a:rPr lang="en-US" altLang="ko-KR">
                <a:latin typeface="한컴 윤체 M"/>
                <a:ea typeface="한컴 윤체 M"/>
              </a:rPr>
              <a:t>,</a:t>
            </a:r>
            <a:r>
              <a:rPr lang="ko-KR" altLang="en-US">
                <a:latin typeface="한컴 윤체 M"/>
                <a:ea typeface="한컴 윤체 M"/>
              </a:rPr>
              <a:t>중</a:t>
            </a:r>
            <a:r>
              <a:rPr lang="en-US" altLang="ko-KR">
                <a:latin typeface="한컴 윤체 M"/>
                <a:ea typeface="한컴 윤체 M"/>
              </a:rPr>
              <a:t>,</a:t>
            </a:r>
            <a:r>
              <a:rPr lang="ko-KR" altLang="en-US">
                <a:latin typeface="한컴 윤체 M"/>
                <a:ea typeface="한컴 윤체 M"/>
              </a:rPr>
              <a:t>고 교과서에 독도 관련 내용 수록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사회</a:t>
            </a:r>
            <a:r>
              <a:rPr lang="en-US" altLang="ko-KR"/>
              <a:t>,</a:t>
            </a:r>
            <a:r>
              <a:rPr lang="ko-KR" altLang="en-US"/>
              <a:t> 역사</a:t>
            </a:r>
            <a:r>
              <a:rPr lang="en-US" altLang="ko-KR"/>
              <a:t>,</a:t>
            </a:r>
            <a:r>
              <a:rPr lang="ko-KR" altLang="en-US"/>
              <a:t> 지리 과목에서 독도 주권</a:t>
            </a:r>
            <a:r>
              <a:rPr lang="en-US" altLang="ko-KR"/>
              <a:t>,</a:t>
            </a:r>
            <a:r>
              <a:rPr lang="ko-KR" altLang="en-US"/>
              <a:t> 역사</a:t>
            </a:r>
            <a:r>
              <a:rPr lang="en-US" altLang="ko-KR"/>
              <a:t>,</a:t>
            </a:r>
            <a:r>
              <a:rPr lang="ko-KR" altLang="en-US"/>
              <a:t> 위치 등 교육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2022</a:t>
            </a:r>
            <a:r>
              <a:rPr lang="ko-KR" altLang="en-US"/>
              <a:t> 개정 교육과정에서도 독도 관련 내용 포함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2.</a:t>
            </a:r>
            <a:r>
              <a:rPr lang="ko-KR" altLang="en-US">
                <a:latin typeface="한컴 윤체 M"/>
                <a:ea typeface="한컴 윤체 M"/>
              </a:rPr>
              <a:t> 학교 현장 활동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 바로알기 캠페인</a:t>
            </a:r>
            <a:r>
              <a:rPr lang="en-US" altLang="ko-KR"/>
              <a:t>,</a:t>
            </a:r>
            <a:r>
              <a:rPr lang="ko-KR" altLang="en-US"/>
              <a:t> 독도 탐방 프로그램 등 운영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일부 학교는 체험학습으로 울릉도 및 독도 방문 추진 중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3.</a:t>
            </a:r>
            <a:r>
              <a:rPr lang="ko-KR" altLang="en-US">
                <a:latin typeface="한컴 윤체 M"/>
                <a:ea typeface="한컴 윤체 M"/>
              </a:rPr>
              <a:t>  독도 교육주간 운영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 모형 만들기</a:t>
            </a:r>
            <a:r>
              <a:rPr lang="en-US" altLang="ko-KR"/>
              <a:t>,</a:t>
            </a:r>
            <a:r>
              <a:rPr lang="ko-KR" altLang="en-US"/>
              <a:t> 논술 대회</a:t>
            </a:r>
            <a:r>
              <a:rPr lang="en-US" altLang="ko-KR"/>
              <a:t>,</a:t>
            </a:r>
            <a:r>
              <a:rPr lang="ko-KR" altLang="en-US"/>
              <a:t> 독도 골든벨 등 활동 진행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언론의 독도 보도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1.</a:t>
            </a:r>
            <a:r>
              <a:rPr lang="ko-KR" altLang="en-US">
                <a:latin typeface="한컴 윤체 M"/>
                <a:ea typeface="한컴 윤체 M"/>
              </a:rPr>
              <a:t> 정기적 이슈화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매년 </a:t>
            </a:r>
            <a:r>
              <a:rPr lang="en-US" altLang="ko-KR"/>
              <a:t>2</a:t>
            </a:r>
            <a:r>
              <a:rPr lang="ko-KR" altLang="en-US"/>
              <a:t>월 </a:t>
            </a:r>
            <a:r>
              <a:rPr lang="en-US" altLang="ko-KR"/>
              <a:t>22</a:t>
            </a:r>
            <a:r>
              <a:rPr lang="ko-KR" altLang="en-US"/>
              <a:t>일 일본 </a:t>
            </a:r>
            <a:r>
              <a:rPr lang="en-US" altLang="ko-KR"/>
              <a:t>‘</a:t>
            </a:r>
            <a:r>
              <a:rPr lang="ko-KR" altLang="en-US"/>
              <a:t>다케시마의 날</a:t>
            </a:r>
            <a:r>
              <a:rPr lang="en-US" altLang="ko-KR"/>
              <a:t>’</a:t>
            </a:r>
            <a:r>
              <a:rPr lang="ko-KR" altLang="en-US"/>
              <a:t> 전후로 관련 기사 및 비판 보도 집중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독도 관련 갈등이 발생하면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1</a:t>
            </a:r>
            <a:r>
              <a:rPr lang="ko-KR" altLang="en-US"/>
              <a:t>면 보도 및 특집 방송 진행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2.</a:t>
            </a:r>
            <a:r>
              <a:rPr lang="ko-KR" altLang="en-US">
                <a:latin typeface="한컴 윤체 M"/>
                <a:ea typeface="한컴 윤체 M"/>
              </a:rPr>
              <a:t> 독도 관련 콘텐츠 증가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유튜브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SNS</a:t>
            </a:r>
            <a:r>
              <a:rPr lang="ko-KR" altLang="en-US"/>
              <a:t> 등에서 인터뷰</a:t>
            </a:r>
            <a:r>
              <a:rPr lang="en-US" altLang="ko-KR"/>
              <a:t>,</a:t>
            </a:r>
            <a:r>
              <a:rPr lang="ko-KR" altLang="en-US"/>
              <a:t> 다큐멘터리</a:t>
            </a:r>
            <a:r>
              <a:rPr lang="en-US" altLang="ko-KR"/>
              <a:t>,</a:t>
            </a:r>
            <a:r>
              <a:rPr lang="ko-KR" altLang="en-US"/>
              <a:t> 카드뉴스 등으로 확산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정부 기관</a:t>
            </a:r>
            <a:r>
              <a:rPr lang="en-US" altLang="ko-KR"/>
              <a:t>,</a:t>
            </a:r>
            <a:r>
              <a:rPr lang="ko-KR" altLang="en-US"/>
              <a:t> 교육  기관</a:t>
            </a:r>
            <a:r>
              <a:rPr lang="en-US" altLang="ko-KR"/>
              <a:t>,</a:t>
            </a:r>
            <a:r>
              <a:rPr lang="ko-KR" altLang="en-US"/>
              <a:t> 시민단체도 콘텐츠 제작에 참여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한일 문제와 독도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b="1" i="1"/>
              <a:t>독도는 왜 한일 갈등의 상징일까</a:t>
            </a:r>
            <a:r>
              <a:rPr lang="en-US" altLang="ko-KR" b="1" i="1"/>
              <a:t>?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>
                <a:latin typeface="한컴 백제 B"/>
                <a:ea typeface="한컴 백제 B"/>
              </a:rPr>
              <a:t>1.</a:t>
            </a:r>
            <a:r>
              <a:rPr lang="ko-KR" altLang="en-US">
                <a:latin typeface="한컴 백제 B"/>
                <a:ea typeface="한컴 백제 B"/>
              </a:rPr>
              <a:t> 역사 인식 차이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일본은 과거사</a:t>
            </a:r>
            <a:r>
              <a:rPr lang="en-US" altLang="ko-KR"/>
              <a:t>(</a:t>
            </a:r>
            <a:r>
              <a:rPr lang="ko-KR" altLang="en-US"/>
              <a:t>식민지배</a:t>
            </a:r>
            <a:r>
              <a:rPr lang="en-US" altLang="ko-KR"/>
              <a:t>)</a:t>
            </a:r>
            <a:r>
              <a:rPr lang="ko-KR" altLang="en-US"/>
              <a:t> 반성 부족</a:t>
            </a:r>
            <a:r>
              <a:rPr lang="en-US" altLang="ko-KR"/>
              <a:t>,</a:t>
            </a:r>
            <a:r>
              <a:rPr lang="ko-KR" altLang="en-US"/>
              <a:t> 영토 주장 지속</a:t>
            </a:r>
            <a:r>
              <a:rPr lang="en-US" altLang="ko-KR"/>
              <a:t>,</a:t>
            </a:r>
            <a:r>
              <a:rPr lang="ko-KR" altLang="en-US"/>
              <a:t> 한국은 일제의 침탈과 연결된 민감한 문제로 인식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백제 B"/>
                <a:ea typeface="한컴 백제 B"/>
              </a:rPr>
              <a:t>2.</a:t>
            </a:r>
            <a:r>
              <a:rPr lang="ko-KR" altLang="en-US">
                <a:latin typeface="한컴 백제 B"/>
                <a:ea typeface="한컴 백제 B"/>
              </a:rPr>
              <a:t> 양국 외교 갈등의 촉발점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일본 정부가 교과서에 </a:t>
            </a:r>
            <a:r>
              <a:rPr lang="en-US" altLang="ko-KR"/>
              <a:t>“</a:t>
            </a:r>
            <a:r>
              <a:rPr lang="ko-KR" altLang="en-US"/>
              <a:t>다케시마는 일본 땅</a:t>
            </a:r>
            <a:r>
              <a:rPr lang="en-US" altLang="ko-KR"/>
              <a:t>”</a:t>
            </a:r>
            <a:r>
              <a:rPr lang="ko-KR" altLang="en-US"/>
              <a:t> 명시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한일문제와 독도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b="1"/>
              <a:t>독도 문제와 외교 마찰 사례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2005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일본 시마네현 </a:t>
            </a:r>
            <a:r>
              <a:rPr lang="en-US" altLang="ko-KR"/>
              <a:t>‘</a:t>
            </a:r>
            <a:r>
              <a:rPr lang="ko-KR" altLang="en-US"/>
              <a:t>다케시마의 날</a:t>
            </a:r>
            <a:r>
              <a:rPr lang="en-US" altLang="ko-KR"/>
              <a:t>’</a:t>
            </a:r>
            <a:r>
              <a:rPr lang="ko-KR" altLang="en-US"/>
              <a:t>제정 </a:t>
            </a:r>
            <a:r>
              <a:rPr lang="en-US" altLang="ko-KR"/>
              <a:t>-&gt;</a:t>
            </a:r>
            <a:r>
              <a:rPr lang="ko-KR" altLang="en-US"/>
              <a:t> 한일 외교마찰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2012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한국 대통령 최초 독도 방문</a:t>
            </a:r>
            <a:r>
              <a:rPr lang="en-US" altLang="ko-KR"/>
              <a:t>(</a:t>
            </a:r>
            <a:r>
              <a:rPr lang="ko-KR" altLang="en-US"/>
              <a:t>이명박</a:t>
            </a:r>
            <a:r>
              <a:rPr lang="en-US" altLang="ko-KR"/>
              <a:t>)</a:t>
            </a:r>
            <a:r>
              <a:rPr lang="ko-KR" altLang="en-US"/>
              <a:t> </a:t>
            </a:r>
            <a:r>
              <a:rPr lang="en-US" altLang="ko-KR"/>
              <a:t>-&gt;</a:t>
            </a:r>
            <a:r>
              <a:rPr lang="ko-KR" altLang="en-US"/>
              <a:t> 일본 대사 소환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2018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평창올림픽 한반도기 독도 표기 논란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2023~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일본 교과서에 반복적 영유권 주장 명시 </a:t>
            </a:r>
            <a:r>
              <a:rPr lang="en-US" altLang="ko-KR"/>
              <a:t>-&gt;</a:t>
            </a:r>
            <a:r>
              <a:rPr lang="ko-KR" altLang="en-US"/>
              <a:t> 외교부 항의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862623"/>
            <a:ext cx="1097279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/>
              <a:t>동도는 동경 131° 52′ 10.4″, 북위 37° 14′ 26.8″에, 서도는 동경 131° 51′ 54.6″, 북위 37° 14′ 30.6″에 위치한다. 동도·서도간 거리는 151m로 좁은 수도(水道)를 이룬다. 동도는 해발고도 98.6m, 면적 73,297㎡, 둘레 2.8㎞이고, 서도는 해발고도 168.5m, 면적 88,740㎡, 둘레 2.6㎞이며, 부속도서 89개의 면적은 25,517㎡이다. 날씨가 맑은 날에는 울릉도에서 독도를 관찰할 수 있다.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한일 문제와 독도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b="1" i="1">
                <a:latin typeface="굴림"/>
                <a:ea typeface="굴림"/>
              </a:rPr>
              <a:t>외교적 해결방안</a:t>
            </a:r>
            <a:r>
              <a:rPr lang="en-US" altLang="ko-KR" b="1" i="1">
                <a:latin typeface="굴림"/>
                <a:ea typeface="굴림"/>
              </a:rPr>
              <a:t>?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한국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“</a:t>
            </a:r>
            <a:r>
              <a:rPr lang="ko-KR" altLang="en-US"/>
              <a:t>독도는 분쟁 대상이 아니므로 협상</a:t>
            </a:r>
            <a:r>
              <a:rPr lang="en-US" altLang="ko-KR"/>
              <a:t>,</a:t>
            </a:r>
            <a:r>
              <a:rPr lang="ko-KR" altLang="en-US"/>
              <a:t>재판 불가</a:t>
            </a:r>
            <a:r>
              <a:rPr lang="en-US" altLang="ko-KR"/>
              <a:t>”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일본 </a:t>
            </a:r>
            <a:r>
              <a:rPr lang="en-US" altLang="ko-KR"/>
              <a:t>:</a:t>
            </a:r>
            <a:r>
              <a:rPr lang="ko-KR" altLang="en-US"/>
              <a:t> 국제사법재판소 공동 제소 요구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현실 </a:t>
            </a:r>
            <a:r>
              <a:rPr lang="en-US" altLang="ko-KR"/>
              <a:t>:</a:t>
            </a:r>
            <a:r>
              <a:rPr lang="ko-KR" altLang="en-US"/>
              <a:t> 양국 정치적 이용가능성 높고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ko-KR" altLang="en-US" b="1"/>
              <a:t>외교 해결은 난항</a:t>
            </a:r>
            <a:endParaRPr lang="ko-KR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세계 속의 독도 인식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미국 </a:t>
            </a:r>
            <a:r>
              <a:rPr lang="en-US" altLang="ko-KR">
                <a:latin typeface="굴림"/>
                <a:ea typeface="굴림"/>
              </a:rPr>
              <a:t>:</a:t>
            </a:r>
            <a:r>
              <a:rPr lang="ko-KR" altLang="en-US">
                <a:latin typeface="굴림"/>
                <a:ea typeface="굴림"/>
              </a:rPr>
              <a:t> 중립적 표기</a:t>
            </a:r>
            <a:endParaRPr lang="ko-KR" altLang="en-US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중국</a:t>
            </a:r>
            <a:r>
              <a:rPr lang="en-US" altLang="ko-KR">
                <a:latin typeface="굴림"/>
                <a:ea typeface="굴림"/>
              </a:rPr>
              <a:t>,</a:t>
            </a:r>
            <a:r>
              <a:rPr lang="ko-KR" altLang="en-US">
                <a:latin typeface="굴림"/>
                <a:ea typeface="굴림"/>
              </a:rPr>
              <a:t> 유럽 </a:t>
            </a:r>
            <a:r>
              <a:rPr lang="en-US" altLang="ko-KR">
                <a:latin typeface="굴림"/>
                <a:ea typeface="굴림"/>
              </a:rPr>
              <a:t>:</a:t>
            </a:r>
            <a:r>
              <a:rPr lang="ko-KR" altLang="en-US">
                <a:latin typeface="굴림"/>
                <a:ea typeface="굴림"/>
              </a:rPr>
              <a:t> 대부분 중립 표기 또는 한국령으로 기울어짐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&lt;UN</a:t>
            </a:r>
            <a:r>
              <a:rPr lang="ko-KR" altLang="en-US">
                <a:latin typeface="한컴 윤체 M"/>
                <a:ea typeface="한컴 윤체 M"/>
              </a:rPr>
              <a:t> 및 주요 국제기구</a:t>
            </a:r>
            <a:r>
              <a:rPr lang="en-US" altLang="ko-KR">
                <a:latin typeface="한컴 윤체 M"/>
                <a:ea typeface="한컴 윤체 M"/>
              </a:rPr>
              <a:t>&gt;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독도 문제에 직접적인 입장 표명 없음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일반적으로 </a:t>
            </a:r>
            <a:r>
              <a:rPr lang="en-US" altLang="ko-KR"/>
              <a:t>“</a:t>
            </a:r>
            <a:r>
              <a:rPr lang="ko-KR" altLang="en-US"/>
              <a:t>양국 간의 문제</a:t>
            </a:r>
            <a:r>
              <a:rPr lang="en-US" altLang="ko-KR"/>
              <a:t>”</a:t>
            </a:r>
            <a:r>
              <a:rPr lang="ko-KR" altLang="en-US"/>
              <a:t>로 분류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>
                <a:latin typeface="한컴 윤체 M"/>
                <a:ea typeface="한컴 윤체 M"/>
              </a:rPr>
              <a:t>&lt;</a:t>
            </a:r>
            <a:r>
              <a:rPr lang="ko-KR" altLang="en-US">
                <a:latin typeface="한컴 윤체 M"/>
                <a:ea typeface="한컴 윤체 M"/>
              </a:rPr>
              <a:t>미국정부</a:t>
            </a:r>
            <a:r>
              <a:rPr lang="en-US" altLang="ko-KR">
                <a:latin typeface="한컴 윤체 M"/>
                <a:ea typeface="한컴 윤체 M"/>
              </a:rPr>
              <a:t>&gt;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2010</a:t>
            </a:r>
            <a:r>
              <a:rPr lang="ko-KR" altLang="en-US"/>
              <a:t>년대 후반 이후 중립 입장 고수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대한민국의 노력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600200"/>
            <a:ext cx="1097279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ko-KR" sz="3675">
                <a:latin typeface="한컴 윤체 M"/>
                <a:ea typeface="한컴 윤체 M"/>
              </a:rPr>
              <a:t>1.</a:t>
            </a:r>
            <a:r>
              <a:rPr lang="ko-KR" altLang="en-US" sz="3675">
                <a:latin typeface="한컴 윤체 M"/>
                <a:ea typeface="한컴 윤체 M"/>
              </a:rPr>
              <a:t> 정부와 공공기관의 노력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행정적 실효 지배 강화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독도 영토 관리 및 인프라 설치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국제사회 홍보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외교부</a:t>
            </a:r>
            <a:r>
              <a:rPr lang="en-US" altLang="ko-KR"/>
              <a:t>,</a:t>
            </a:r>
            <a:r>
              <a:rPr lang="ko-KR" altLang="en-US"/>
              <a:t> 문화체육관광부 중심의 다국어 자료 제작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교육 강화 </a:t>
            </a:r>
            <a:r>
              <a:rPr lang="en-US" altLang="ko-KR"/>
              <a:t>:</a:t>
            </a:r>
            <a:r>
              <a:rPr lang="ko-KR" altLang="en-US"/>
              <a:t> 교과서 수록</a:t>
            </a:r>
            <a:r>
              <a:rPr lang="en-US" altLang="ko-KR"/>
              <a:t>,</a:t>
            </a:r>
            <a:r>
              <a:rPr lang="ko-KR" altLang="en-US"/>
              <a:t> 독도교육주간 운영</a:t>
            </a:r>
            <a:r>
              <a:rPr lang="en-US" altLang="ko-KR"/>
              <a:t>,</a:t>
            </a:r>
            <a:r>
              <a:rPr lang="ko-KR" altLang="en-US"/>
              <a:t> 체험학습 활성화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 sz="3675">
                <a:latin typeface="한컴 윤체 M"/>
                <a:ea typeface="한컴 윤체 M"/>
              </a:rPr>
              <a:t>2.</a:t>
            </a:r>
            <a:r>
              <a:rPr lang="ko-KR" altLang="en-US" sz="3675">
                <a:latin typeface="한컴 윤체 M"/>
                <a:ea typeface="한컴 윤체 M"/>
              </a:rPr>
              <a:t> 민간과 시민의 참여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문화 콘텐츠로 홍보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플래시몹</a:t>
            </a:r>
            <a:r>
              <a:rPr lang="en-US" altLang="ko-KR"/>
              <a:t>,</a:t>
            </a:r>
            <a:r>
              <a:rPr lang="ko-KR" altLang="en-US"/>
              <a:t> 다큐</a:t>
            </a:r>
            <a:r>
              <a:rPr lang="en-US" altLang="ko-KR"/>
              <a:t>,</a:t>
            </a:r>
            <a:r>
              <a:rPr lang="ko-KR" altLang="en-US"/>
              <a:t> 웹툰</a:t>
            </a:r>
            <a:r>
              <a:rPr lang="en-US" altLang="ko-KR"/>
              <a:t>,</a:t>
            </a:r>
            <a:r>
              <a:rPr lang="ko-KR" altLang="en-US"/>
              <a:t> 영상 등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국내외 캠페인</a:t>
            </a:r>
            <a:r>
              <a:rPr lang="en-US" altLang="ko-KR"/>
              <a:t> :</a:t>
            </a:r>
            <a:r>
              <a:rPr lang="ko-KR" altLang="en-US"/>
              <a:t> 재외동포 단체의 거리 시위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SNS</a:t>
            </a:r>
            <a:r>
              <a:rPr lang="ko-KR" altLang="en-US"/>
              <a:t>챌린지</a:t>
            </a:r>
            <a:r>
              <a:rPr lang="en-US" altLang="ko-KR"/>
              <a:t>,</a:t>
            </a:r>
            <a:r>
              <a:rPr lang="ko-KR" altLang="en-US"/>
              <a:t> 독도 사진전 등</a:t>
            </a:r>
            <a:r>
              <a:rPr lang="en-US" altLang="ko-KR"/>
              <a:t>,</a:t>
            </a:r>
            <a:r>
              <a:rPr lang="ko-KR" altLang="en-US"/>
              <a:t> 청소년</a:t>
            </a:r>
            <a:r>
              <a:rPr lang="en-US" altLang="ko-KR"/>
              <a:t>/</a:t>
            </a:r>
            <a:r>
              <a:rPr lang="ko-KR" altLang="en-US"/>
              <a:t>대학생들의 독도탐방</a:t>
            </a:r>
            <a:r>
              <a:rPr lang="en-US" altLang="ko-KR"/>
              <a:t>,</a:t>
            </a:r>
            <a:r>
              <a:rPr lang="ko-KR" altLang="en-US"/>
              <a:t> 카드뉴스 제작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893041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latin typeface="궁서"/>
                <a:ea typeface="궁서"/>
              </a:rPr>
              <a:t>독도는 역사가 증명하고</a:t>
            </a:r>
            <a:r>
              <a:rPr lang="en-US" altLang="ko-KR">
                <a:latin typeface="궁서"/>
                <a:ea typeface="궁서"/>
              </a:rPr>
              <a:t>,</a:t>
            </a:r>
            <a:r>
              <a:rPr lang="ko-KR" altLang="en-US">
                <a:latin typeface="궁서"/>
                <a:ea typeface="궁서"/>
              </a:rPr>
              <a:t> 법이 인정하며</a:t>
            </a:r>
            <a:r>
              <a:rPr lang="en-US" altLang="ko-KR">
                <a:latin typeface="궁서"/>
                <a:ea typeface="궁서"/>
              </a:rPr>
              <a:t>,</a:t>
            </a:r>
            <a:r>
              <a:rPr lang="ko-KR" altLang="en-US">
                <a:latin typeface="궁서"/>
                <a:ea typeface="궁서"/>
              </a:rPr>
              <a:t> 우리가 지켜야할 대한민국의 땅이다</a:t>
            </a:r>
            <a:r>
              <a:rPr lang="en-US" altLang="ko-KR">
                <a:latin typeface="궁서"/>
                <a:ea typeface="궁서"/>
              </a:rPr>
              <a:t>.</a:t>
            </a:r>
            <a:endParaRPr lang="en-US" altLang="ko-KR">
              <a:latin typeface="궁서"/>
              <a:ea typeface="궁서"/>
            </a:endParaRPr>
          </a:p>
          <a:p>
            <a:pPr marL="0" indent="0">
              <a:buNone/>
              <a:defRPr/>
            </a:pPr>
            <a:r>
              <a:rPr lang="ko-KR" altLang="en-US">
                <a:latin typeface="궁서"/>
                <a:ea typeface="궁서"/>
              </a:rPr>
              <a:t>독도에 대한 우리의 관심과 행동이</a:t>
            </a:r>
            <a:r>
              <a:rPr lang="en-US" altLang="ko-KR">
                <a:latin typeface="궁서"/>
                <a:ea typeface="궁서"/>
              </a:rPr>
              <a:t>,</a:t>
            </a:r>
            <a:r>
              <a:rPr lang="ko-KR" altLang="en-US">
                <a:latin typeface="궁서"/>
                <a:ea typeface="궁서"/>
              </a:rPr>
              <a:t> 곧 우리 주권의 힘이다</a:t>
            </a:r>
            <a:endParaRPr lang="ko-KR" altLang="en-US">
              <a:latin typeface="궁서"/>
              <a:ea typeface="궁서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68980" y="2849765"/>
            <a:ext cx="5654040" cy="3611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</a:t>
            </a:r>
            <a:endParaRPr lang="ko-KR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80195" y="1417638"/>
            <a:ext cx="9991866" cy="4956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위치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417638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2800" b="1"/>
              <a:t>도로명 </a:t>
            </a:r>
            <a:r>
              <a:rPr lang="en-US" altLang="ko-KR" sz="2800"/>
              <a:t>:</a:t>
            </a:r>
            <a:r>
              <a:rPr lang="ko-KR" altLang="en-US" sz="2800"/>
              <a:t> 경북 울릉군 울릉읍 독도안용복길 </a:t>
            </a:r>
            <a:r>
              <a:rPr lang="en-US" altLang="ko-KR" sz="2800"/>
              <a:t>3</a:t>
            </a:r>
            <a:endParaRPr lang="en-US" altLang="ko-KR" sz="2800"/>
          </a:p>
          <a:p>
            <a:pPr marL="0" indent="0">
              <a:buNone/>
              <a:defRPr/>
            </a:pPr>
            <a:r>
              <a:rPr lang="ko-KR" altLang="en-US" sz="2800" b="1"/>
              <a:t>지번</a:t>
            </a:r>
            <a:r>
              <a:rPr lang="ko-KR" altLang="en-US" sz="2800"/>
              <a:t> </a:t>
            </a:r>
            <a:r>
              <a:rPr lang="en-US" altLang="ko-KR" sz="2800"/>
              <a:t>:</a:t>
            </a:r>
            <a:r>
              <a:rPr lang="ko-KR" altLang="en-US" sz="2800"/>
              <a:t> 경북 울릉군 울릉읍 독도리 </a:t>
            </a:r>
            <a:r>
              <a:rPr lang="en-US" altLang="ko-KR" sz="2800"/>
              <a:t>20-2</a:t>
            </a:r>
            <a:endParaRPr lang="en-US" altLang="ko-KR" sz="2800"/>
          </a:p>
          <a:p>
            <a:pPr marL="0" indent="0">
              <a:buNone/>
              <a:defRPr/>
            </a:pPr>
            <a:r>
              <a:rPr lang="ko-KR" altLang="en-US" sz="2800" b="1"/>
              <a:t>우편번호</a:t>
            </a:r>
            <a:r>
              <a:rPr lang="ko-KR" altLang="en-US" sz="2800"/>
              <a:t> </a:t>
            </a:r>
            <a:r>
              <a:rPr lang="en-US" altLang="ko-KR" sz="2800"/>
              <a:t>:</a:t>
            </a:r>
            <a:r>
              <a:rPr lang="ko-KR" altLang="en-US" sz="2800"/>
              <a:t> </a:t>
            </a:r>
            <a:r>
              <a:rPr lang="en-US" altLang="ko-KR" sz="2800"/>
              <a:t>40240</a:t>
            </a:r>
            <a:endParaRPr lang="en-US" altLang="ko-KR" sz="2800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" y="2986066"/>
            <a:ext cx="3327173" cy="295753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58696" y="2981467"/>
            <a:ext cx="3674607" cy="2962133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186355" y="2948708"/>
            <a:ext cx="3543827" cy="3032250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1425638" y="6163829"/>
            <a:ext cx="2511136" cy="3588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일반지도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5054651" y="6163829"/>
            <a:ext cx="3131704" cy="3588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위성지도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8477251" y="6163829"/>
            <a:ext cx="2843068" cy="35889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지형지도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지형 구조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독도는 </a:t>
            </a:r>
            <a:r>
              <a:rPr lang="en-US" altLang="ko-KR"/>
              <a:t>2</a:t>
            </a:r>
            <a:r>
              <a:rPr lang="ko-KR" altLang="en-US"/>
              <a:t>개의 주요 섬인 동도와 서도로 구성됨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 b="1"/>
              <a:t>동도 </a:t>
            </a:r>
            <a:r>
              <a:rPr lang="en-US" altLang="ko-KR"/>
              <a:t>:</a:t>
            </a:r>
            <a:r>
              <a:rPr lang="ko-KR" altLang="en-US"/>
              <a:t> 사람이 거주할 수 있는 큰섬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 b="1"/>
              <a:t>서도 </a:t>
            </a:r>
            <a:r>
              <a:rPr lang="en-US" altLang="ko-KR"/>
              <a:t>:</a:t>
            </a:r>
            <a:r>
              <a:rPr lang="ko-KR" altLang="en-US"/>
              <a:t> 규모가 작고 가파름</a:t>
            </a:r>
            <a:r>
              <a:rPr lang="en-US" altLang="ko-KR"/>
              <a:t>,</a:t>
            </a:r>
            <a:r>
              <a:rPr lang="ko-KR" altLang="en-US"/>
              <a:t> 주로 해양조사 및 환경보존 지역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&lt;</a:t>
            </a:r>
            <a:r>
              <a:rPr lang="ko-KR" altLang="en-US"/>
              <a:t>형성과정</a:t>
            </a:r>
            <a:r>
              <a:rPr lang="en-US" altLang="ko-KR"/>
              <a:t>&gt;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약 </a:t>
            </a:r>
            <a:r>
              <a:rPr lang="en-US" altLang="ko-KR">
                <a:latin typeface="굴림"/>
                <a:ea typeface="굴림"/>
              </a:rPr>
              <a:t>460</a:t>
            </a:r>
            <a:r>
              <a:rPr lang="ko-KR" altLang="en-US">
                <a:latin typeface="굴림"/>
                <a:ea typeface="굴림"/>
              </a:rPr>
              <a:t>만년 전 화산 활동으로 생성됨</a:t>
            </a:r>
            <a:endParaRPr lang="ko-KR" altLang="en-US">
              <a:latin typeface="굴림"/>
              <a:ea typeface="굴림"/>
            </a:endParaRPr>
          </a:p>
          <a:p>
            <a:pPr marL="0" indent="0">
              <a:buNone/>
              <a:defRPr/>
            </a:pPr>
            <a:r>
              <a:rPr lang="ko-KR" altLang="en-US">
                <a:latin typeface="굴림"/>
                <a:ea typeface="굴림"/>
              </a:rPr>
              <a:t>침식 작용으로 현재의 형태가 되었음</a:t>
            </a:r>
            <a:endParaRPr lang="ko-KR" altLang="en-US"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기후</a:t>
            </a:r>
            <a:endParaRPr lang="ko-KR" altLang="en-US"/>
          </a:p>
        </p:txBody>
      </p:sp>
      <p:graphicFrame>
        <p:nvGraphicFramePr>
          <p:cNvPr id="3" name=""/>
          <p:cNvGraphicFramePr>
            <a:graphicFrameLocks noGrp="1"/>
          </p:cNvGraphicFramePr>
          <p:nvPr>
            <p:ph idx="1"/>
          </p:nvPr>
        </p:nvGraphicFramePr>
        <p:xfrm>
          <a:off x="609601" y="1417638"/>
          <a:ext cx="10972798" cy="1828799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3657599"/>
                <a:gridCol w="3657599"/>
                <a:gridCol w="3657599"/>
              </a:tblGrid>
              <a:tr h="914399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3600"/>
                        <a:t>봄 </a:t>
                      </a:r>
                      <a:r>
                        <a:rPr lang="en-US" altLang="ko-KR" sz="3600"/>
                        <a:t>/</a:t>
                      </a:r>
                      <a:r>
                        <a:rPr lang="ko-KR" altLang="en-US" sz="3600"/>
                        <a:t> 가을</a:t>
                      </a:r>
                      <a:endParaRPr lang="ko-KR" altLang="en-US" sz="3600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3600"/>
                        <a:t>여름</a:t>
                      </a:r>
                      <a:endParaRPr lang="ko-KR" altLang="en-US" sz="3600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 sz="3600"/>
                        <a:t>겨울</a:t>
                      </a:r>
                      <a:endParaRPr lang="ko-KR" altLang="en-US" sz="3600"/>
                    </a:p>
                  </a:txBody>
                  <a:tcPr marL="91440" marR="91440"/>
                </a:tc>
              </a:tr>
              <a:tr h="914399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ko-KR" altLang="en-US" sz="2500"/>
                        <a:t>안개 많고</a:t>
                      </a:r>
                      <a:endParaRPr lang="ko-KR" altLang="en-US" sz="2500"/>
                    </a:p>
                    <a:p>
                      <a:pPr>
                        <a:defRPr/>
                      </a:pPr>
                      <a:r>
                        <a:rPr lang="ko-KR" altLang="en-US" sz="2500"/>
                        <a:t>기온 변화 큼</a:t>
                      </a:r>
                      <a:endParaRPr lang="ko-KR" altLang="en-US" sz="2500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ko-KR" altLang="en-US" sz="2500"/>
                        <a:t>고온다습하고</a:t>
                      </a:r>
                      <a:endParaRPr lang="ko-KR" altLang="en-US" sz="2500"/>
                    </a:p>
                    <a:p>
                      <a:pPr>
                        <a:defRPr/>
                      </a:pPr>
                      <a:r>
                        <a:rPr lang="ko-KR" altLang="en-US" sz="2500"/>
                        <a:t>태풍의 영향 있음</a:t>
                      </a:r>
                      <a:endParaRPr lang="ko-KR" altLang="en-US" sz="2500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ko-KR" altLang="en-US" sz="2500"/>
                        <a:t>바람이 매우 강하고</a:t>
                      </a:r>
                      <a:endParaRPr lang="ko-KR" altLang="en-US" sz="2500"/>
                    </a:p>
                    <a:p>
                      <a:pPr>
                        <a:defRPr/>
                      </a:pPr>
                      <a:r>
                        <a:rPr lang="ko-KR" altLang="en-US" sz="2500"/>
                        <a:t>눈도 자주 옴</a:t>
                      </a:r>
                      <a:endParaRPr lang="ko-KR" altLang="en-US" sz="2500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>
            <a:off x="609599" y="3429000"/>
            <a:ext cx="4707083" cy="12744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&lt;</a:t>
            </a:r>
            <a:r>
              <a:rPr lang="ko-KR" altLang="en-US" sz="2600"/>
              <a:t>기후 유형</a:t>
            </a:r>
            <a:r>
              <a:rPr lang="en-US" altLang="ko-KR" sz="2600"/>
              <a:t>&gt;</a:t>
            </a:r>
            <a:endParaRPr lang="en-US" altLang="ko-KR" sz="2600"/>
          </a:p>
          <a:p>
            <a:pPr>
              <a:defRPr/>
            </a:pPr>
            <a:r>
              <a:rPr lang="en-US" altLang="ko-KR" sz="2600">
                <a:latin typeface="굴림"/>
                <a:ea typeface="굴림"/>
              </a:rPr>
              <a:t>-</a:t>
            </a:r>
            <a:r>
              <a:rPr lang="ko-KR" altLang="en-US" sz="2600">
                <a:latin typeface="굴림"/>
                <a:ea typeface="굴림"/>
              </a:rPr>
              <a:t> 해양성 기후</a:t>
            </a:r>
            <a:endParaRPr lang="ko-KR" altLang="en-US" sz="2600">
              <a:latin typeface="굴림"/>
              <a:ea typeface="굴림"/>
            </a:endParaRPr>
          </a:p>
          <a:p>
            <a:pPr>
              <a:defRPr/>
            </a:pPr>
            <a:r>
              <a:rPr lang="en-US" altLang="ko-KR" sz="2600">
                <a:latin typeface="굴림"/>
                <a:ea typeface="굴림"/>
              </a:rPr>
              <a:t>-</a:t>
            </a:r>
            <a:r>
              <a:rPr lang="ko-KR" altLang="en-US" sz="2600">
                <a:latin typeface="굴림"/>
                <a:ea typeface="굴림"/>
              </a:rPr>
              <a:t> 연중 습하고 바람이 강함</a:t>
            </a:r>
            <a:endParaRPr lang="ko-KR" altLang="en-US" sz="2600">
              <a:latin typeface="굴림"/>
              <a:ea typeface="굴림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316682" y="3667125"/>
            <a:ext cx="4228523" cy="3600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/>
          </a:p>
        </p:txBody>
      </p:sp>
      <p:sp>
        <p:nvSpPr>
          <p:cNvPr id="6" name=""/>
          <p:cNvSpPr txBox="1"/>
          <p:nvPr/>
        </p:nvSpPr>
        <p:spPr>
          <a:xfrm>
            <a:off x="4955887" y="3429000"/>
            <a:ext cx="3954318" cy="28555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600"/>
              <a:t>&lt;</a:t>
            </a:r>
            <a:r>
              <a:rPr lang="ko-KR" altLang="en-US" sz="2600"/>
              <a:t>연평균 기온</a:t>
            </a:r>
            <a:r>
              <a:rPr lang="en-US" altLang="ko-KR" sz="2600"/>
              <a:t>&gt;</a:t>
            </a:r>
            <a:endParaRPr lang="en-US" altLang="ko-KR" sz="2600"/>
          </a:p>
          <a:p>
            <a:pPr>
              <a:defRPr/>
            </a:pPr>
            <a:r>
              <a:rPr lang="en-US" altLang="ko-KR" sz="2600">
                <a:latin typeface="굴림"/>
                <a:ea typeface="굴림"/>
              </a:rPr>
              <a:t>-</a:t>
            </a:r>
            <a:r>
              <a:rPr lang="ko-KR" altLang="en-US" sz="2600">
                <a:latin typeface="굴림"/>
                <a:ea typeface="굴림"/>
              </a:rPr>
              <a:t> 약 12℃ 내외</a:t>
            </a:r>
            <a:endParaRPr lang="ko-KR" altLang="en-US" sz="2600"/>
          </a:p>
          <a:p>
            <a:pPr>
              <a:defRPr/>
            </a:pPr>
            <a:endParaRPr lang="ko-KR" altLang="en-US" sz="2600"/>
          </a:p>
          <a:p>
            <a:pPr>
              <a:defRPr/>
            </a:pPr>
            <a:r>
              <a:rPr lang="en-US" altLang="ko-KR" sz="2600"/>
              <a:t>&lt;</a:t>
            </a:r>
            <a:r>
              <a:rPr lang="ko-KR" altLang="en-US" sz="2600"/>
              <a:t>강수량</a:t>
            </a:r>
            <a:r>
              <a:rPr lang="en-US" altLang="ko-KR" sz="2600"/>
              <a:t>&gt;</a:t>
            </a:r>
            <a:endParaRPr lang="en-US" altLang="ko-KR" sz="2600"/>
          </a:p>
          <a:p>
            <a:pPr>
              <a:defRPr/>
            </a:pPr>
            <a:r>
              <a:rPr lang="en-US" altLang="ko-KR" sz="2600">
                <a:latin typeface="굴림"/>
                <a:ea typeface="굴림"/>
              </a:rPr>
              <a:t>-</a:t>
            </a:r>
            <a:r>
              <a:rPr lang="ko-KR" altLang="en-US" sz="2600">
                <a:latin typeface="굴림"/>
                <a:ea typeface="굴림"/>
              </a:rPr>
              <a:t> 연 </a:t>
            </a:r>
            <a:r>
              <a:rPr lang="en-US" altLang="ko-KR" sz="2600">
                <a:latin typeface="굴림"/>
                <a:ea typeface="굴림"/>
              </a:rPr>
              <a:t>1,300</a:t>
            </a:r>
            <a:r>
              <a:rPr lang="ko-KR" altLang="en-US" sz="2600">
                <a:latin typeface="굴림"/>
                <a:ea typeface="굴림"/>
              </a:rPr>
              <a:t> </a:t>
            </a:r>
            <a:r>
              <a:rPr lang="en-US" altLang="ko-KR" sz="2600">
                <a:latin typeface="굴림"/>
                <a:ea typeface="굴림"/>
              </a:rPr>
              <a:t>~</a:t>
            </a:r>
            <a:r>
              <a:rPr lang="ko-KR" altLang="en-US" sz="2600">
                <a:latin typeface="굴림"/>
                <a:ea typeface="굴림"/>
              </a:rPr>
              <a:t> </a:t>
            </a:r>
            <a:r>
              <a:rPr lang="en-US" altLang="ko-KR" sz="2600">
                <a:latin typeface="굴림"/>
                <a:ea typeface="굴림"/>
              </a:rPr>
              <a:t>1,500mm</a:t>
            </a:r>
            <a:r>
              <a:rPr lang="ko-KR" altLang="en-US" sz="2600">
                <a:latin typeface="굴림"/>
                <a:ea typeface="굴림"/>
              </a:rPr>
              <a:t>이상</a:t>
            </a:r>
            <a:endParaRPr lang="ko-KR" altLang="en-US" sz="2600">
              <a:latin typeface="굴림"/>
              <a:ea typeface="굴림"/>
            </a:endParaRPr>
          </a:p>
          <a:p>
            <a:pPr>
              <a:defRPr/>
            </a:pPr>
            <a:r>
              <a:rPr lang="en-US" altLang="ko-KR" sz="2600">
                <a:latin typeface="굴림"/>
                <a:ea typeface="굴림"/>
              </a:rPr>
              <a:t>-</a:t>
            </a:r>
            <a:r>
              <a:rPr lang="ko-KR" altLang="en-US" sz="2600">
                <a:latin typeface="굴림"/>
                <a:ea typeface="굴림"/>
              </a:rPr>
              <a:t> 안개와 강풍이 잦음</a:t>
            </a:r>
            <a:endParaRPr lang="ko-KR" altLang="en-US" sz="2600"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생태계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ko-KR" sz="4000">
                <a:latin typeface="한컴 윤체 M"/>
                <a:ea typeface="한컴 윤체 M"/>
              </a:rPr>
              <a:t>1.</a:t>
            </a:r>
            <a:r>
              <a:rPr lang="ko-KR" altLang="en-US" sz="4000">
                <a:latin typeface="한컴 윤체 M"/>
                <a:ea typeface="한컴 윤체 M"/>
              </a:rPr>
              <a:t> 식물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 b="1"/>
              <a:t>50</a:t>
            </a:r>
            <a:r>
              <a:rPr lang="ko-KR" altLang="en-US" b="1"/>
              <a:t>여 종의 식물</a:t>
            </a:r>
            <a:r>
              <a:rPr lang="ko-KR" altLang="en-US"/>
              <a:t>이 자생함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대표식물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ko-KR" altLang="en-US" b="1"/>
              <a:t>섬초롱꽃</a:t>
            </a:r>
            <a:r>
              <a:rPr lang="en-US" altLang="ko-KR" b="1"/>
              <a:t>,</a:t>
            </a:r>
            <a:r>
              <a:rPr lang="ko-KR" altLang="en-US" b="1"/>
              <a:t> 갯제비쑥</a:t>
            </a:r>
            <a:r>
              <a:rPr lang="en-US" altLang="ko-KR" b="1"/>
              <a:t>,</a:t>
            </a:r>
            <a:r>
              <a:rPr lang="ko-KR" altLang="en-US" b="1"/>
              <a:t> 갯질경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대부분 바닷바람</a:t>
            </a:r>
            <a:r>
              <a:rPr lang="en-US" altLang="ko-KR"/>
              <a:t>,</a:t>
            </a:r>
            <a:r>
              <a:rPr lang="ko-KR" altLang="en-US"/>
              <a:t> 염분</a:t>
            </a:r>
            <a:r>
              <a:rPr lang="en-US" altLang="ko-KR"/>
              <a:t>,</a:t>
            </a:r>
            <a:r>
              <a:rPr lang="ko-KR" altLang="en-US"/>
              <a:t> 척박한 토양에 강한 </a:t>
            </a:r>
            <a:r>
              <a:rPr lang="ko-KR" altLang="en-US" b="1"/>
              <a:t>내염성 식물</a:t>
            </a:r>
            <a:endParaRPr lang="ko-KR" altLang="en-US" b="1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8" y="4149403"/>
            <a:ext cx="3542722" cy="1976760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69805" y="4149402"/>
            <a:ext cx="3586364" cy="1976760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451966" y="4149403"/>
            <a:ext cx="3341024" cy="1976760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609599" y="6351442"/>
            <a:ext cx="3542722" cy="39035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섬초롱꽃</a:t>
            </a:r>
            <a:endParaRPr lang="ko-KR" altLang="en-US" sz="2000"/>
          </a:p>
        </p:txBody>
      </p:sp>
      <p:sp>
        <p:nvSpPr>
          <p:cNvPr id="9" name=""/>
          <p:cNvSpPr txBox="1"/>
          <p:nvPr/>
        </p:nvSpPr>
        <p:spPr>
          <a:xfrm>
            <a:off x="4739410" y="6351442"/>
            <a:ext cx="3001818" cy="39035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갯제비쑥</a:t>
            </a:r>
            <a:endParaRPr lang="ko-KR" altLang="en-US" sz="2000"/>
          </a:p>
        </p:txBody>
      </p:sp>
      <p:sp>
        <p:nvSpPr>
          <p:cNvPr id="10" name=""/>
          <p:cNvSpPr txBox="1"/>
          <p:nvPr/>
        </p:nvSpPr>
        <p:spPr>
          <a:xfrm>
            <a:off x="8650433" y="6351442"/>
            <a:ext cx="2164772" cy="39035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갯질경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독도의 생태계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4000">
                <a:latin typeface="한컴 윤체 M"/>
                <a:ea typeface="한컴 윤체 M"/>
              </a:rPr>
              <a:t>2.</a:t>
            </a:r>
            <a:r>
              <a:rPr lang="ko-KR" altLang="en-US" sz="4000">
                <a:latin typeface="한컴 윤체 M"/>
                <a:ea typeface="한컴 윤체 M"/>
              </a:rPr>
              <a:t> 동물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곤충 </a:t>
            </a:r>
            <a:r>
              <a:rPr lang="en-US" altLang="ko-KR"/>
              <a:t>:</a:t>
            </a:r>
            <a:r>
              <a:rPr lang="ko-KR" altLang="en-US"/>
              <a:t> 약 </a:t>
            </a:r>
            <a:r>
              <a:rPr lang="en-US" altLang="ko-KR"/>
              <a:t>80</a:t>
            </a:r>
            <a:r>
              <a:rPr lang="ko-KR" altLang="en-US"/>
              <a:t>종 이상 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</a:t>
            </a:r>
            <a:r>
              <a:rPr lang="ko-KR" altLang="en-US"/>
              <a:t> 독도풍뎅이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어류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70</a:t>
            </a:r>
            <a:r>
              <a:rPr lang="ko-KR" altLang="en-US"/>
              <a:t>여 종 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</a:t>
            </a:r>
            <a:r>
              <a:rPr lang="ko-KR" altLang="en-US"/>
              <a:t> 독도볼락</a:t>
            </a:r>
            <a:r>
              <a:rPr lang="en-US" altLang="ko-KR"/>
              <a:t>,</a:t>
            </a:r>
            <a:r>
              <a:rPr lang="ko-KR" altLang="en-US"/>
              <a:t> 문어</a:t>
            </a:r>
            <a:r>
              <a:rPr lang="en-US" altLang="ko-KR"/>
              <a:t>,</a:t>
            </a:r>
            <a:r>
              <a:rPr lang="ko-KR" altLang="en-US"/>
              <a:t> 오징어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ko-KR" altLang="en-US" b="1"/>
              <a:t>조류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50</a:t>
            </a:r>
            <a:r>
              <a:rPr lang="ko-KR" altLang="en-US"/>
              <a:t>여 종 이상이 번식 또는 중간 기착 </a:t>
            </a:r>
            <a:r>
              <a:rPr lang="en-US" altLang="ko-KR"/>
              <a:t>(</a:t>
            </a:r>
            <a:r>
              <a:rPr lang="ko-KR" altLang="en-US"/>
              <a:t>예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ko-KR" altLang="en-US" b="1"/>
              <a:t>괭이갈매기</a:t>
            </a:r>
            <a:r>
              <a:rPr lang="en-US" altLang="ko-KR" b="1"/>
              <a:t>,</a:t>
            </a:r>
            <a:r>
              <a:rPr lang="ko-KR" altLang="en-US" b="1"/>
              <a:t> 바다제비</a:t>
            </a:r>
            <a:r>
              <a:rPr lang="en-US" altLang="ko-KR" b="1"/>
              <a:t>,</a:t>
            </a:r>
            <a:r>
              <a:rPr lang="ko-KR" altLang="en-US" b="1"/>
              <a:t> 바다오리</a:t>
            </a:r>
            <a:r>
              <a:rPr lang="en-US" altLang="ko-KR"/>
              <a:t>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1" y="4370878"/>
            <a:ext cx="3124546" cy="1667201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4849" y="3775097"/>
            <a:ext cx="2262981" cy="2262981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65716" y="4090131"/>
            <a:ext cx="3335435" cy="1853469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609601" y="6211261"/>
            <a:ext cx="2903104" cy="38939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괭이갈매기</a:t>
            </a:r>
            <a:endParaRPr lang="ko-KR" altLang="en-US" sz="2000"/>
          </a:p>
        </p:txBody>
      </p:sp>
      <p:sp>
        <p:nvSpPr>
          <p:cNvPr id="8" name=""/>
          <p:cNvSpPr txBox="1"/>
          <p:nvPr/>
        </p:nvSpPr>
        <p:spPr>
          <a:xfrm>
            <a:off x="4075546" y="6211261"/>
            <a:ext cx="2568864" cy="3876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바다제비</a:t>
            </a:r>
            <a:endParaRPr lang="ko-KR" altLang="en-US" sz="2000"/>
          </a:p>
        </p:txBody>
      </p:sp>
      <p:sp>
        <p:nvSpPr>
          <p:cNvPr id="9" name=""/>
          <p:cNvSpPr txBox="1"/>
          <p:nvPr/>
        </p:nvSpPr>
        <p:spPr>
          <a:xfrm>
            <a:off x="8174182" y="6211261"/>
            <a:ext cx="2381248" cy="3876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/>
              <a:t>바다오리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1213</ep:Words>
  <ep:PresentationFormat>화면 슬라이드 쇼(4:3)</ep:PresentationFormat>
  <ep:Paragraphs>198</ep:Paragraphs>
  <ep:Slides>33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ep:HeadingPairs>
  <ep:TitlesOfParts>
    <vt:vector size="34" baseType="lpstr">
      <vt:lpstr>한컴오피스</vt:lpstr>
      <vt:lpstr>영토와 영유권 분쟁 그리고 독도</vt:lpstr>
      <vt:lpstr>독도</vt:lpstr>
      <vt:lpstr>독도</vt:lpstr>
      <vt:lpstr>독도</vt:lpstr>
      <vt:lpstr>독도의 위치</vt:lpstr>
      <vt:lpstr>독도의 지형 구조</vt:lpstr>
      <vt:lpstr>독도의 기후</vt:lpstr>
      <vt:lpstr>독도의 생태계</vt:lpstr>
      <vt:lpstr>독도의 생태계</vt:lpstr>
      <vt:lpstr>독도의 생태계</vt:lpstr>
      <vt:lpstr>독도 주변의 자원</vt:lpstr>
      <vt:lpstr>독도 주변의 자원</vt:lpstr>
      <vt:lpstr>독도의 행정구역</vt:lpstr>
      <vt:lpstr>실효적 지배 증거</vt:lpstr>
      <vt:lpstr>독도의 역사 - 우리 영토인 근거</vt:lpstr>
      <vt:lpstr>독도의 역사 - 우리 영토인 근거</vt:lpstr>
      <vt:lpstr>독도의 역사 - 우리 영토인 근거</vt:lpstr>
      <vt:lpstr>독도의 역사 - 우리 영토인 근거</vt:lpstr>
      <vt:lpstr>독도의 역사 - 우리 영토인 근거</vt:lpstr>
      <vt:lpstr>독도의 역사 - 우리 영토인 근거</vt:lpstr>
      <vt:lpstr>일본의 주장</vt:lpstr>
      <vt:lpstr>일본 주장의 허구성(반박)</vt:lpstr>
      <vt:lpstr>독도 실제 거주민</vt:lpstr>
      <vt:lpstr>독도 실제 거주민</vt:lpstr>
      <vt:lpstr>실제 거주민의 상징적 의미</vt:lpstr>
      <vt:lpstr>독도 교육 현황</vt:lpstr>
      <vt:lpstr>언론의 독도 보도</vt:lpstr>
      <vt:lpstr>한일 문제와 독도</vt:lpstr>
      <vt:lpstr>한일문제와 독도</vt:lpstr>
      <vt:lpstr>한일 문제와 독도</vt:lpstr>
      <vt:lpstr>세계 속의 독도 인식</vt:lpstr>
      <vt:lpstr>대한민국의 노력</vt:lpstr>
      <vt:lpstr>슬라이드 33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2025-04-29T14:48:11.854</dcterms:created>
  <dc:creator>SAMSUNG</dc:creator>
  <cp:lastModifiedBy>SAMSUNG</cp:lastModifiedBy>
  <dcterms:modified xsi:type="dcterms:W3CDTF">2025-04-29T16:54:26.831</dcterms:modified>
  <cp:revision>23</cp:revision>
  <dc:title>영토와 영유권 분쟁 그리고 독도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