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50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403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4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4404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404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유치원"/>
          <p:cNvSpPr>
            <a:spLocks noChangeArrowheads="1"/>
          </p:cNvSpPr>
          <p:nvPr/>
        </p:nvSpPr>
        <p:spPr bwMode="auto">
          <a:xfrm>
            <a:off x="1071538" y="2857496"/>
            <a:ext cx="1371600" cy="1524000"/>
          </a:xfrm>
          <a:prstGeom prst="roundRect">
            <a:avLst>
              <a:gd name="adj" fmla="val 15403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" name="AutoShape 7" descr="한글교실"/>
          <p:cNvSpPr>
            <a:spLocks noChangeArrowheads="1"/>
          </p:cNvSpPr>
          <p:nvPr/>
        </p:nvSpPr>
        <p:spPr bwMode="auto">
          <a:xfrm>
            <a:off x="2143108" y="2357430"/>
            <a:ext cx="1524000" cy="1524000"/>
          </a:xfrm>
          <a:prstGeom prst="roundRect">
            <a:avLst>
              <a:gd name="adj" fmla="val 15403"/>
            </a:avLst>
          </a:prstGeom>
          <a:blipFill dpi="0" rotWithShape="0">
            <a:blip r:embed="rId4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AutoShape 8" descr="대모험"/>
          <p:cNvSpPr>
            <a:spLocks noChangeArrowheads="1"/>
          </p:cNvSpPr>
          <p:nvPr/>
        </p:nvSpPr>
        <p:spPr bwMode="auto">
          <a:xfrm>
            <a:off x="3071802" y="2714620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5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" name="AutoShape 9" descr="쓰기척척"/>
          <p:cNvSpPr>
            <a:spLocks noChangeArrowheads="1"/>
          </p:cNvSpPr>
          <p:nvPr/>
        </p:nvSpPr>
        <p:spPr bwMode="auto">
          <a:xfrm>
            <a:off x="4500562" y="3143248"/>
            <a:ext cx="1524000" cy="1524000"/>
          </a:xfrm>
          <a:prstGeom prst="roundRect">
            <a:avLst>
              <a:gd name="adj" fmla="val 15403"/>
            </a:avLst>
          </a:prstGeom>
          <a:blipFill dpi="0" rotWithShape="0">
            <a:blip r:embed="rId6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" name="AutoShape 10" descr="읽기술술"/>
          <p:cNvSpPr>
            <a:spLocks noChangeArrowheads="1"/>
          </p:cNvSpPr>
          <p:nvPr/>
        </p:nvSpPr>
        <p:spPr bwMode="auto">
          <a:xfrm>
            <a:off x="5572132" y="2500306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7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AutoShape 11" descr="엄마랑"/>
          <p:cNvSpPr>
            <a:spLocks noChangeArrowheads="1"/>
          </p:cNvSpPr>
          <p:nvPr/>
        </p:nvSpPr>
        <p:spPr bwMode="auto">
          <a:xfrm>
            <a:off x="6715140" y="3071810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857620" y="50006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ko-KR" altLang="en-US" sz="2400" b="1" dirty="0" smtClean="0"/>
              <a:t>대구대학교 초등특수교육과</a:t>
            </a:r>
          </a:p>
          <a:p>
            <a:pPr algn="r">
              <a:defRPr/>
            </a:pPr>
            <a:endParaRPr lang="ko-KR" altLang="en-US" sz="2400" b="1" dirty="0" smtClean="0"/>
          </a:p>
          <a:p>
            <a:pPr algn="r">
              <a:defRPr/>
            </a:pPr>
            <a:r>
              <a:rPr lang="ko-KR" altLang="en-US" sz="2400" b="1" dirty="0" smtClean="0"/>
              <a:t>최성규</a:t>
            </a:r>
            <a:endParaRPr lang="ko-KR" altLang="en-US" sz="2400" b="1" dirty="0"/>
          </a:p>
        </p:txBody>
      </p:sp>
      <p:sp>
        <p:nvSpPr>
          <p:cNvPr id="16" name="직사각형 15"/>
          <p:cNvSpPr/>
          <p:nvPr/>
        </p:nvSpPr>
        <p:spPr>
          <a:xfrm>
            <a:off x="1928794" y="571480"/>
            <a:ext cx="58272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6000" dirty="0" smtClean="0">
                <a:solidFill>
                  <a:schemeClr val="tx2">
                    <a:lumMod val="90000"/>
                  </a:schemeClr>
                </a:solidFill>
                <a:latin typeface="HY태백B" pitchFamily="18" charset="-127"/>
                <a:ea typeface="HY태백B" pitchFamily="18" charset="-127"/>
              </a:rPr>
              <a:t>청각장애아 교육</a:t>
            </a:r>
            <a:endParaRPr lang="ko-KR" altLang="en-US" sz="60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00430" y="785794"/>
            <a:ext cx="23118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학습 목표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142976" y="2214554"/>
            <a:ext cx="7143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600" dirty="0" smtClean="0"/>
              <a:t>◈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청각장애와 관련된 용어의 인식       </a:t>
            </a:r>
            <a:endParaRPr lang="en-US" altLang="ko-KR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에 대해 생각한다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endParaRPr lang="en-US" altLang="ko-KR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ko-KR" altLang="en-US" sz="3600" dirty="0" smtClean="0"/>
              <a:t>◈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dB(</a:t>
            </a:r>
            <a:r>
              <a:rPr lang="en-US" altLang="ko-KR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deci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-Bell)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과 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Hz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의 용어에 </a:t>
            </a:r>
            <a:endParaRPr lang="en-US" altLang="ko-KR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대하여 안다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>
              <a:buFontTx/>
              <a:buNone/>
            </a:pP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endParaRPr lang="en-US" altLang="ko-KR" sz="3600" dirty="0">
              <a:solidFill>
                <a:srgbClr val="FFFFFF"/>
              </a:solidFill>
              <a:latin typeface="HY버들M" pitchFamily="18" charset="-127"/>
              <a:ea typeface="HY버들M" pitchFamily="18" charset="-127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571736" y="928670"/>
            <a:ext cx="44390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청각장애 관련 용어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571604" y="2071678"/>
            <a:ext cx="6429420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청각장애</a:t>
            </a:r>
          </a:p>
          <a:p>
            <a:pPr>
              <a:lnSpc>
                <a:spcPct val="90000"/>
              </a:lnSpc>
            </a:pP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농</a:t>
            </a:r>
          </a:p>
          <a:p>
            <a:pPr>
              <a:lnSpc>
                <a:spcPct val="90000"/>
              </a:lnSpc>
            </a:pP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난청</a:t>
            </a:r>
          </a:p>
          <a:p>
            <a:pPr>
              <a:lnSpc>
                <a:spcPct val="90000"/>
              </a:lnSpc>
            </a:pP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벙어리</a:t>
            </a:r>
          </a:p>
          <a:p>
            <a:pPr>
              <a:lnSpc>
                <a:spcPct val="90000"/>
              </a:lnSpc>
            </a:pP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귀머거리</a:t>
            </a:r>
          </a:p>
          <a:p>
            <a:pPr>
              <a:lnSpc>
                <a:spcPct val="90000"/>
              </a:lnSpc>
            </a:pP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수화</a:t>
            </a:r>
          </a:p>
          <a:p>
            <a:pPr>
              <a:lnSpc>
                <a:spcPct val="90000"/>
              </a:lnSpc>
            </a:pP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맹아와 농아</a:t>
            </a:r>
            <a:endParaRPr lang="ko-KR" altLang="en-US" sz="3600" dirty="0">
              <a:solidFill>
                <a:srgbClr val="FFFFFF"/>
              </a:solidFill>
              <a:latin typeface="HY버들M" pitchFamily="18" charset="-127"/>
              <a:ea typeface="HY버들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928926" y="785794"/>
            <a:ext cx="33169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deaf 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와 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Deaf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57224" y="1779687"/>
            <a:ext cx="7000924" cy="457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/>
              <a:t>· </a:t>
            </a:r>
            <a:r>
              <a:rPr lang="en-US" altLang="ko-KR" sz="3600" b="1" dirty="0" smtClean="0">
                <a:solidFill>
                  <a:srgbClr val="FFFFFF"/>
                </a:solidFill>
              </a:rPr>
              <a:t>deaf : </a:t>
            </a:r>
            <a:r>
              <a:rPr lang="ko-KR" altLang="en-US" sz="3600" b="1" dirty="0" smtClean="0">
                <a:solidFill>
                  <a:srgbClr val="FFFFFF"/>
                </a:solidFill>
              </a:rPr>
              <a:t>교육과 의료</a:t>
            </a:r>
          </a:p>
          <a:p>
            <a:pPr>
              <a:lnSpc>
                <a:spcPct val="90000"/>
              </a:lnSpc>
            </a:pPr>
            <a:r>
              <a:rPr lang="en-US" sz="3600" b="1" dirty="0" smtClean="0"/>
              <a:t>· </a:t>
            </a:r>
            <a:r>
              <a:rPr lang="en-US" altLang="ko-KR" sz="3600" b="1" dirty="0" smtClean="0">
                <a:solidFill>
                  <a:srgbClr val="FFFFFF"/>
                </a:solidFill>
              </a:rPr>
              <a:t>Deaf : </a:t>
            </a:r>
            <a:r>
              <a:rPr lang="ko-KR" altLang="en-US" sz="3600" b="1" dirty="0" smtClean="0">
                <a:solidFill>
                  <a:srgbClr val="FFFFFF"/>
                </a:solidFill>
              </a:rPr>
              <a:t>인종과 문화</a:t>
            </a:r>
          </a:p>
          <a:p>
            <a:pPr>
              <a:lnSpc>
                <a:spcPct val="90000"/>
              </a:lnSpc>
            </a:pPr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</a:rPr>
              <a:t>농 </a:t>
            </a:r>
            <a:r>
              <a:rPr lang="en-US" altLang="ko-KR" sz="3600" b="1" dirty="0" smtClean="0">
                <a:solidFill>
                  <a:srgbClr val="FFFFFF"/>
                </a:solidFill>
              </a:rPr>
              <a:t>: </a:t>
            </a:r>
            <a:r>
              <a:rPr lang="ko-KR" altLang="en-US" sz="3600" b="1" dirty="0" smtClean="0">
                <a:solidFill>
                  <a:srgbClr val="FFFFFF"/>
                </a:solidFill>
              </a:rPr>
              <a:t>의학과 문화의 대립</a:t>
            </a:r>
            <a:r>
              <a:rPr lang="ko-KR" altLang="en-US" sz="3600" dirty="0" smtClean="0"/>
              <a:t> </a:t>
            </a:r>
            <a:endParaRPr lang="ko-KR" altLang="en-US" sz="3600" b="1" dirty="0" smtClean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 b="1" dirty="0" smtClean="0"/>
              <a:t>· </a:t>
            </a:r>
            <a:r>
              <a:rPr lang="en-US" altLang="ko-KR" sz="3600" b="1" dirty="0" smtClean="0">
                <a:solidFill>
                  <a:srgbClr val="FFFFFF"/>
                </a:solidFill>
              </a:rPr>
              <a:t>DCDP : DCHP(10:90)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3600" b="1" dirty="0" smtClean="0">
                <a:solidFill>
                  <a:srgbClr val="FFFFFF"/>
                </a:solidFill>
              </a:rPr>
              <a:t> -MLU(</a:t>
            </a:r>
            <a:r>
              <a:rPr lang="ko-KR" altLang="en-US" sz="3600" b="1" dirty="0" smtClean="0">
                <a:solidFill>
                  <a:srgbClr val="FFFFFF"/>
                </a:solidFill>
              </a:rPr>
              <a:t>수화발달</a:t>
            </a:r>
            <a:r>
              <a:rPr lang="en-US" altLang="ko-KR" sz="3600" b="1" dirty="0" smtClean="0">
                <a:solidFill>
                  <a:srgbClr val="FFFFFF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3600" b="1" dirty="0" smtClean="0">
                <a:solidFill>
                  <a:srgbClr val="FFFFFF"/>
                </a:solidFill>
              </a:rPr>
              <a:t> -</a:t>
            </a:r>
            <a:r>
              <a:rPr lang="ko-KR" altLang="en-US" sz="3600" b="1" dirty="0" smtClean="0">
                <a:solidFill>
                  <a:srgbClr val="FFFFFF"/>
                </a:solidFill>
              </a:rPr>
              <a:t>교육</a:t>
            </a:r>
            <a:r>
              <a:rPr lang="en-US" altLang="ko-KR" sz="3600" b="1" dirty="0" smtClean="0">
                <a:solidFill>
                  <a:srgbClr val="FFFFFF"/>
                </a:solidFill>
              </a:rPr>
              <a:t>(Gallaudet University: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3600" b="1" dirty="0" smtClean="0">
                <a:solidFill>
                  <a:srgbClr val="FFFFFF"/>
                </a:solidFill>
              </a:rPr>
              <a:t>          </a:t>
            </a:r>
            <a:r>
              <a:rPr lang="ko-KR" altLang="en-US" sz="3600" b="1" dirty="0" smtClean="0">
                <a:solidFill>
                  <a:srgbClr val="FFFFFF"/>
                </a:solidFill>
              </a:rPr>
              <a:t>세계</a:t>
            </a:r>
            <a:r>
              <a:rPr lang="en-US" altLang="ko-KR" sz="3600" b="1" dirty="0" smtClean="0">
                <a:solidFill>
                  <a:srgbClr val="FFFFFF"/>
                </a:solidFill>
              </a:rPr>
              <a:t> </a:t>
            </a:r>
            <a:r>
              <a:rPr lang="ko-KR" altLang="en-US" sz="3600" b="1" dirty="0" smtClean="0">
                <a:solidFill>
                  <a:srgbClr val="FFFFFF"/>
                </a:solidFill>
              </a:rPr>
              <a:t> 유일의 </a:t>
            </a:r>
            <a:r>
              <a:rPr lang="ko-KR" altLang="en-US" sz="3600" b="1" dirty="0" err="1" smtClean="0">
                <a:solidFill>
                  <a:srgbClr val="FFFFFF"/>
                </a:solidFill>
              </a:rPr>
              <a:t>농종합대학</a:t>
            </a:r>
            <a:r>
              <a:rPr lang="en-US" altLang="ko-KR" sz="3600" b="1" dirty="0" smtClean="0">
                <a:solidFill>
                  <a:srgbClr val="FFFFFF"/>
                </a:solidFill>
              </a:rPr>
              <a:t>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3600" b="1" dirty="0" smtClean="0">
                <a:solidFill>
                  <a:srgbClr val="FFFFFF"/>
                </a:solidFill>
              </a:rPr>
              <a:t> -</a:t>
            </a:r>
            <a:r>
              <a:rPr lang="ko-KR" altLang="en-US" sz="3600" b="1" dirty="0" smtClean="0">
                <a:solidFill>
                  <a:srgbClr val="FFFFFF"/>
                </a:solidFill>
              </a:rPr>
              <a:t>정서 및 심리적 안정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ko-KR" altLang="en-US" sz="3600" b="1" dirty="0" smtClean="0">
                <a:solidFill>
                  <a:srgbClr val="FFFFFF"/>
                </a:solidFill>
              </a:rPr>
              <a:t> </a:t>
            </a:r>
            <a:r>
              <a:rPr lang="en-US" altLang="ko-KR" sz="3600" b="1" dirty="0" smtClean="0">
                <a:solidFill>
                  <a:srgbClr val="FFFFFF"/>
                </a:solidFill>
              </a:rPr>
              <a:t>-</a:t>
            </a:r>
            <a:r>
              <a:rPr lang="ko-KR" altLang="en-US" sz="3600" b="1" dirty="0" smtClean="0">
                <a:solidFill>
                  <a:srgbClr val="FFFFFF"/>
                </a:solidFill>
              </a:rPr>
              <a:t>사회경제적 지위</a:t>
            </a:r>
            <a:endParaRPr lang="ko-KR" altLang="en-US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3214678" y="857232"/>
            <a:ext cx="23118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음의 성질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7" name="Rectangle 1027"/>
          <p:cNvSpPr txBox="1">
            <a:spLocks noChangeArrowheads="1"/>
          </p:cNvSpPr>
          <p:nvPr/>
        </p:nvSpPr>
        <p:spPr bwMode="auto">
          <a:xfrm>
            <a:off x="609600" y="1981200"/>
            <a:ext cx="7962928" cy="4419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63500" dir="3187806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endParaRPr kumimoji="1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휴먼신그래픽" pitchFamily="18" charset="-127"/>
              <a:ea typeface="휴먼신그래픽" pitchFamily="18" charset="-127"/>
              <a:cs typeface="+mn-cs"/>
            </a:endParaRPr>
          </a:p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휴먼신그래픽" pitchFamily="18" charset="-127"/>
                <a:ea typeface="휴먼신그래픽" pitchFamily="18" charset="-127"/>
                <a:cs typeface="+mn-cs"/>
              </a:rPr>
              <a:t>   </a:t>
            </a:r>
            <a:r>
              <a:rPr kumimoji="1" lang="ko-KR" altLang="en-US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휴먼신그래픽" pitchFamily="18" charset="-127"/>
                <a:cs typeface="+mn-cs"/>
              </a:rPr>
              <a:t>음향학          심리 음향학 </a:t>
            </a:r>
          </a:p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ko-KR" altLang="en-US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휴먼신그래픽" pitchFamily="18" charset="-127"/>
                <a:cs typeface="+mn-cs"/>
              </a:rPr>
              <a:t>   주파수          고저</a:t>
            </a:r>
            <a: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휴먼신그래픽" pitchFamily="18" charset="-127"/>
                <a:cs typeface="+mn-cs"/>
              </a:rPr>
              <a:t>(pitch)</a:t>
            </a:r>
          </a:p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휴먼신그래픽" pitchFamily="18" charset="-127"/>
                <a:cs typeface="+mn-cs"/>
              </a:rPr>
              <a:t>   </a:t>
            </a:r>
            <a:r>
              <a:rPr kumimoji="1" lang="ko-KR" altLang="en-US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휴먼신그래픽" pitchFamily="18" charset="-127"/>
                <a:cs typeface="+mn-cs"/>
              </a:rPr>
              <a:t>강도             강약</a:t>
            </a:r>
            <a: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휴먼신그래픽" pitchFamily="18" charset="-127"/>
                <a:cs typeface="+mn-cs"/>
              </a:rPr>
              <a:t>(loudness)</a:t>
            </a:r>
          </a:p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휴먼신그래픽" pitchFamily="18" charset="-127"/>
                <a:cs typeface="+mn-cs"/>
              </a:rPr>
              <a:t>   </a:t>
            </a:r>
            <a:r>
              <a:rPr kumimoji="1" lang="ko-KR" altLang="en-US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휴먼신그래픽" pitchFamily="18" charset="-127"/>
                <a:cs typeface="+mn-cs"/>
              </a:rPr>
              <a:t>시간             장단</a:t>
            </a:r>
            <a: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휴먼신그래픽" pitchFamily="18" charset="-127"/>
                <a:cs typeface="+mn-cs"/>
              </a:rPr>
              <a:t>(duration or rate)</a:t>
            </a:r>
          </a:p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휴먼신그래픽" pitchFamily="18" charset="-127"/>
                <a:cs typeface="+mn-cs"/>
              </a:rPr>
              <a:t>   </a:t>
            </a:r>
            <a:r>
              <a:rPr kumimoji="1" lang="ko-KR" altLang="en-US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휴먼신그래픽" pitchFamily="18" charset="-127"/>
                <a:cs typeface="+mn-cs"/>
              </a:rPr>
              <a:t>복합성          음색</a:t>
            </a:r>
            <a: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휴먼신그래픽" pitchFamily="18" charset="-127"/>
                <a:cs typeface="+mn-cs"/>
              </a:rPr>
              <a:t>/</a:t>
            </a:r>
            <a:r>
              <a:rPr kumimoji="1" lang="ko-KR" altLang="en-US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휴먼신그래픽" pitchFamily="18" charset="-127"/>
                <a:cs typeface="+mn-cs"/>
              </a:rPr>
              <a:t>음질</a:t>
            </a:r>
            <a: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휴먼신그래픽" pitchFamily="18" charset="-127"/>
                <a:cs typeface="+mn-cs"/>
              </a:rPr>
              <a:t>(timbre/quality</a:t>
            </a:r>
            <a: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1" lang="en-US" altLang="ko-KR" sz="3200" b="1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Line 1028"/>
          <p:cNvSpPr>
            <a:spLocks noChangeShapeType="1"/>
          </p:cNvSpPr>
          <p:nvPr/>
        </p:nvSpPr>
        <p:spPr bwMode="auto">
          <a:xfrm>
            <a:off x="1000100" y="2500306"/>
            <a:ext cx="5040313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>
            <a:outerShdw dist="81320" dir="3080412" algn="ctr" rotWithShape="0">
              <a:schemeClr val="tx1"/>
            </a:outerShdw>
          </a:effectLst>
        </p:spPr>
        <p:txBody>
          <a:bodyPr anchor="ctr"/>
          <a:lstStyle/>
          <a:p>
            <a:endParaRPr lang="ko-KR" altLang="en-US"/>
          </a:p>
        </p:txBody>
      </p:sp>
      <p:sp>
        <p:nvSpPr>
          <p:cNvPr id="9" name="Line 1030"/>
          <p:cNvSpPr>
            <a:spLocks noChangeShapeType="1"/>
          </p:cNvSpPr>
          <p:nvPr/>
        </p:nvSpPr>
        <p:spPr bwMode="auto">
          <a:xfrm>
            <a:off x="1000100" y="3143248"/>
            <a:ext cx="5040313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>
            <a:outerShdw dist="81320" dir="3080412" algn="ctr" rotWithShape="0">
              <a:schemeClr val="tx1"/>
            </a:outerShdw>
          </a:effectLst>
        </p:spPr>
        <p:txBody>
          <a:bodyPr anchor="ctr"/>
          <a:lstStyle/>
          <a:p>
            <a:endParaRPr lang="ko-KR" altLang="en-US"/>
          </a:p>
        </p:txBody>
      </p:sp>
      <p:sp>
        <p:nvSpPr>
          <p:cNvPr id="10" name="Line 1033"/>
          <p:cNvSpPr>
            <a:spLocks noChangeShapeType="1"/>
          </p:cNvSpPr>
          <p:nvPr/>
        </p:nvSpPr>
        <p:spPr bwMode="auto">
          <a:xfrm>
            <a:off x="1042988" y="5661025"/>
            <a:ext cx="72009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>
            <a:outerShdw dist="81320" dir="3080412" algn="ctr" rotWithShape="0">
              <a:schemeClr val="tx1"/>
            </a:outerShdw>
          </a:effectLst>
        </p:spPr>
        <p:txBody>
          <a:bodyPr anchor="ctr"/>
          <a:lstStyle/>
          <a:p>
            <a:endParaRPr lang="ko-KR" altLang="en-US"/>
          </a:p>
        </p:txBody>
      </p:sp>
      <p:sp>
        <p:nvSpPr>
          <p:cNvPr id="11" name="Line 1035"/>
          <p:cNvSpPr>
            <a:spLocks noChangeShapeType="1"/>
          </p:cNvSpPr>
          <p:nvPr/>
        </p:nvSpPr>
        <p:spPr bwMode="auto">
          <a:xfrm>
            <a:off x="2843213" y="2636838"/>
            <a:ext cx="0" cy="3024187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>
            <a:outerShdw dist="81320" dir="3080412" algn="ctr" rotWithShape="0">
              <a:schemeClr val="tx1"/>
            </a:outerShdw>
          </a:effectLst>
        </p:spPr>
        <p:txBody>
          <a:bodyPr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75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75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5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75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5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75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86116" y="857232"/>
            <a:ext cx="21339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dB(</a:t>
            </a:r>
            <a:r>
              <a:rPr lang="ko-KR" altLang="en-US" sz="44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음압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)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14348" y="1785926"/>
            <a:ext cx="7786742" cy="457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/>
              <a:t>·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dB :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상용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Log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함수의 비율</a:t>
            </a:r>
          </a:p>
          <a:p>
            <a:pPr>
              <a:lnSpc>
                <a:spcPct val="90000"/>
              </a:lnSpc>
            </a:pPr>
            <a:r>
              <a:rPr lang="en-US" sz="3600" b="1" dirty="0" smtClean="0"/>
              <a:t>· </a:t>
            </a:r>
            <a:r>
              <a:rPr lang="ko-KR" alt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최소가청역치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(threshold) : 0dB</a:t>
            </a:r>
          </a:p>
          <a:p>
            <a:pPr>
              <a:lnSpc>
                <a:spcPct val="90000"/>
              </a:lnSpc>
            </a:pPr>
            <a:r>
              <a:rPr lang="en-US" sz="3600" b="1" dirty="0" smtClean="0"/>
              <a:t>· </a:t>
            </a:r>
            <a:r>
              <a:rPr lang="ko-KR" alt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최대가청역치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130dB</a:t>
            </a:r>
          </a:p>
          <a:p>
            <a:pPr>
              <a:lnSpc>
                <a:spcPct val="90000"/>
              </a:lnSpc>
            </a:pPr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보청기 </a:t>
            </a:r>
            <a:r>
              <a:rPr lang="ko-KR" alt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출력음압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130-5dB = 125dB</a:t>
            </a:r>
          </a:p>
          <a:p>
            <a:pPr>
              <a:lnSpc>
                <a:spcPct val="90000"/>
              </a:lnSpc>
            </a:pPr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농과 난청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(90dB) </a:t>
            </a:r>
          </a:p>
          <a:p>
            <a:pPr>
              <a:lnSpc>
                <a:spcPct val="90000"/>
              </a:lnSpc>
            </a:pPr>
            <a:r>
              <a:rPr lang="en-US" sz="3600" b="1" dirty="0" smtClean="0"/>
              <a:t>·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60dB :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강의 음성</a:t>
            </a:r>
          </a:p>
          <a:p>
            <a:pPr>
              <a:lnSpc>
                <a:spcPct val="90000"/>
              </a:lnSpc>
            </a:pPr>
            <a:r>
              <a:rPr lang="en-US" sz="3600" b="1" dirty="0" smtClean="0"/>
              <a:t>·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90dB : </a:t>
            </a:r>
            <a:r>
              <a:rPr lang="ko-KR" alt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락까페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음악소리</a:t>
            </a:r>
          </a:p>
          <a:p>
            <a:pPr>
              <a:lnSpc>
                <a:spcPct val="90000"/>
              </a:lnSpc>
            </a:pPr>
            <a:r>
              <a:rPr lang="en-US" sz="3600" b="1" dirty="0" smtClean="0"/>
              <a:t>·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90dB = 0dB ; 60dB = 0dB</a:t>
            </a:r>
            <a:endParaRPr lang="en-US" altLang="ko-KR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857488" y="857232"/>
            <a:ext cx="38058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dB(</a:t>
            </a:r>
            <a:r>
              <a:rPr lang="ko-KR" altLang="en-US" sz="44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음압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)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의 단위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57224" y="1928802"/>
            <a:ext cx="68580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·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dB HL</a:t>
            </a:r>
          </a:p>
          <a:p>
            <a:r>
              <a:rPr lang="en-US" sz="3600" b="1" dirty="0" smtClean="0"/>
              <a:t>·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dB SPL = dB IL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보청기 착용 전과 후의 차이</a:t>
            </a:r>
          </a:p>
          <a:p>
            <a:pPr>
              <a:buFontTx/>
              <a:buNone/>
            </a:pP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70dB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의 청력손실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--90dB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의 </a:t>
            </a:r>
            <a:endParaRPr lang="en-US" altLang="ko-KR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소리 인지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20dB SL</a:t>
            </a:r>
          </a:p>
          <a:p>
            <a:pPr>
              <a:buFontTx/>
              <a:buNone/>
            </a:pP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유인물 참조</a:t>
            </a:r>
          </a:p>
          <a:p>
            <a:pPr>
              <a:buFontTx/>
              <a:buNone/>
            </a:pP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-0dB + 0dB = 3dB</a:t>
            </a:r>
          </a:p>
          <a:p>
            <a:pPr>
              <a:buFontTx/>
              <a:buNone/>
            </a:pP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기계의 소음 계산</a:t>
            </a:r>
            <a:endParaRPr lang="ko-KR" altLang="en-US" sz="36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643174" y="928670"/>
            <a:ext cx="44855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Hz(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주파수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) = CPS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000100" y="1857364"/>
            <a:ext cx="73581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</a:rPr>
              <a:t>일초 동안의 진동 회수 </a:t>
            </a:r>
            <a:r>
              <a:rPr lang="en-US" altLang="ko-KR" sz="3600" b="1" dirty="0" smtClean="0">
                <a:solidFill>
                  <a:srgbClr val="FFFFFF"/>
                </a:solidFill>
              </a:rPr>
              <a:t>: </a:t>
            </a:r>
            <a:r>
              <a:rPr lang="ko-KR" altLang="en-US" sz="3600" b="1" dirty="0" err="1" smtClean="0">
                <a:solidFill>
                  <a:srgbClr val="FFFFFF"/>
                </a:solidFill>
              </a:rPr>
              <a:t>정형파</a:t>
            </a:r>
            <a:endParaRPr lang="ko-KR" altLang="en-US" sz="3600" b="1" dirty="0" smtClean="0">
              <a:solidFill>
                <a:srgbClr val="FFFFFF"/>
              </a:solidFill>
            </a:endParaRPr>
          </a:p>
          <a:p>
            <a:r>
              <a:rPr lang="en-US" sz="3600" b="1" dirty="0" smtClean="0"/>
              <a:t>· </a:t>
            </a:r>
            <a:r>
              <a:rPr lang="en-US" altLang="ko-KR" sz="3600" b="1" dirty="0" smtClean="0">
                <a:solidFill>
                  <a:srgbClr val="FFFFFF"/>
                </a:solidFill>
              </a:rPr>
              <a:t>1000Hz = 1</a:t>
            </a:r>
            <a:r>
              <a:rPr lang="ko-KR" altLang="en-US" sz="3600" b="1" dirty="0" smtClean="0">
                <a:solidFill>
                  <a:srgbClr val="FFFFFF"/>
                </a:solidFill>
              </a:rPr>
              <a:t>초에 </a:t>
            </a:r>
            <a:r>
              <a:rPr lang="en-US" altLang="ko-KR" sz="3600" b="1" dirty="0" smtClean="0">
                <a:solidFill>
                  <a:srgbClr val="FFFFFF"/>
                </a:solidFill>
              </a:rPr>
              <a:t>1000</a:t>
            </a:r>
            <a:r>
              <a:rPr lang="ko-KR" altLang="en-US" sz="3600" b="1" dirty="0" smtClean="0">
                <a:solidFill>
                  <a:srgbClr val="FFFFFF"/>
                </a:solidFill>
              </a:rPr>
              <a:t>번의 진동</a:t>
            </a:r>
          </a:p>
          <a:p>
            <a:r>
              <a:rPr lang="en-US" sz="3600" b="1" dirty="0" smtClean="0"/>
              <a:t>· </a:t>
            </a:r>
            <a:r>
              <a:rPr lang="en-US" altLang="ko-KR" sz="3600" b="1" dirty="0" smtClean="0">
                <a:solidFill>
                  <a:srgbClr val="FFFFFF"/>
                </a:solidFill>
              </a:rPr>
              <a:t>1msec = 1/1000 sec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</a:rPr>
              <a:t>가청 주파수 </a:t>
            </a:r>
            <a:r>
              <a:rPr lang="en-US" altLang="ko-KR" sz="3600" b="1" dirty="0" smtClean="0">
                <a:solidFill>
                  <a:srgbClr val="FFFFFF"/>
                </a:solidFill>
              </a:rPr>
              <a:t>: 20-2</a:t>
            </a:r>
            <a:r>
              <a:rPr lang="ko-KR" altLang="en-US" sz="3600" b="1" dirty="0" smtClean="0">
                <a:solidFill>
                  <a:srgbClr val="FFFFFF"/>
                </a:solidFill>
              </a:rPr>
              <a:t>만 </a:t>
            </a:r>
            <a:r>
              <a:rPr lang="en-US" altLang="ko-KR" sz="3600" b="1" dirty="0" smtClean="0">
                <a:solidFill>
                  <a:srgbClr val="FFFFFF"/>
                </a:solidFill>
              </a:rPr>
              <a:t>Hz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</a:rPr>
              <a:t>음성 주파수 </a:t>
            </a:r>
            <a:r>
              <a:rPr lang="en-US" altLang="ko-KR" sz="3600" b="1" dirty="0" smtClean="0">
                <a:solidFill>
                  <a:srgbClr val="FFFFFF"/>
                </a:solidFill>
              </a:rPr>
              <a:t>: 500-4000Hz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</a:rPr>
              <a:t>대역</a:t>
            </a:r>
            <a:r>
              <a:rPr lang="en-US" altLang="ko-KR" sz="3600" b="1" dirty="0" smtClean="0">
                <a:solidFill>
                  <a:srgbClr val="FFFFFF"/>
                </a:solidFill>
              </a:rPr>
              <a:t>(wide band) </a:t>
            </a:r>
            <a:r>
              <a:rPr lang="ko-KR" altLang="en-US" sz="3600" b="1" dirty="0" smtClean="0">
                <a:solidFill>
                  <a:srgbClr val="FFFFFF"/>
                </a:solidFill>
              </a:rPr>
              <a:t>주파수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err="1" smtClean="0">
                <a:solidFill>
                  <a:srgbClr val="FFFFFF"/>
                </a:solidFill>
              </a:rPr>
              <a:t>음압과</a:t>
            </a:r>
            <a:r>
              <a:rPr lang="ko-KR" altLang="en-US" sz="3600" b="1" dirty="0" smtClean="0">
                <a:solidFill>
                  <a:srgbClr val="FFFFFF"/>
                </a:solidFill>
              </a:rPr>
              <a:t> 주파수는 별개의 단위이다 </a:t>
            </a:r>
            <a:endParaRPr lang="ko-KR" altLang="en-US" sz="3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질문입니다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4" name="Picture 4" descr="MCj04042630000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5984" y="1972682"/>
            <a:ext cx="4143404" cy="3670895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층">
  <a:themeElements>
    <a:clrScheme name="층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층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층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층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ppt/theme/themeOverride2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ppt/theme/themeOverride3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ppt/theme/themeOverride4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289</Words>
  <Application>Microsoft Office PowerPoint</Application>
  <PresentationFormat>화면 슬라이드 쇼(4:3)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층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질문입니다.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staff</cp:lastModifiedBy>
  <cp:revision>27</cp:revision>
  <dcterms:created xsi:type="dcterms:W3CDTF">2009-06-15T00:59:29Z</dcterms:created>
  <dcterms:modified xsi:type="dcterms:W3CDTF">2009-06-24T01:14:50Z</dcterms:modified>
</cp:coreProperties>
</file>