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  <p:sldMasterId id="2147483652" r:id="rId4"/>
    <p:sldMasterId id="2147483698" r:id="rId5"/>
  </p:sldMasterIdLst>
  <p:notesMasterIdLst>
    <p:notesMasterId r:id="rId29"/>
  </p:notesMasterIdLst>
  <p:sldIdLst>
    <p:sldId id="256" r:id="rId6"/>
    <p:sldId id="258" r:id="rId7"/>
    <p:sldId id="274" r:id="rId8"/>
    <p:sldId id="275" r:id="rId9"/>
    <p:sldId id="276" r:id="rId10"/>
    <p:sldId id="282" r:id="rId11"/>
    <p:sldId id="263" r:id="rId12"/>
    <p:sldId id="264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304" r:id="rId22"/>
    <p:sldId id="312" r:id="rId23"/>
    <p:sldId id="311" r:id="rId24"/>
    <p:sldId id="307" r:id="rId25"/>
    <p:sldId id="308" r:id="rId26"/>
    <p:sldId id="309" r:id="rId27"/>
    <p:sldId id="297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BED"/>
    <a:srgbClr val="000099"/>
    <a:srgbClr val="3366CC"/>
    <a:srgbClr val="0033CC"/>
    <a:srgbClr val="458F8F"/>
    <a:srgbClr val="CCCC00"/>
    <a:srgbClr val="DDDDDD"/>
    <a:srgbClr val="71BFC5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F1A16-346D-419F-9BBC-BCE35550C0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Rectangle 38" descr="어두운 수평선"/>
          <p:cNvSpPr>
            <a:spLocks noChangeArrowheads="1"/>
          </p:cNvSpPr>
          <p:nvPr userDrawn="1"/>
        </p:nvSpPr>
        <p:spPr bwMode="auto">
          <a:xfrm>
            <a:off x="0" y="0"/>
            <a:ext cx="9144000" cy="2852738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0" name="Picture 2" descr="cpi로고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27091"/>
            <a:ext cx="2089150" cy="938213"/>
          </a:xfrm>
          <a:prstGeom prst="rect">
            <a:avLst/>
          </a:prstGeom>
          <a:noFill/>
        </p:spPr>
      </p:pic>
      <p:sp>
        <p:nvSpPr>
          <p:cNvPr id="32783" name="Line 15"/>
          <p:cNvSpPr>
            <a:spLocks noChangeShapeType="1"/>
          </p:cNvSpPr>
          <p:nvPr userDrawn="1"/>
        </p:nvSpPr>
        <p:spPr bwMode="auto">
          <a:xfrm>
            <a:off x="3924300" y="4570413"/>
            <a:ext cx="5184775" cy="11112"/>
          </a:xfrm>
          <a:prstGeom prst="line">
            <a:avLst/>
          </a:prstGeom>
          <a:noFill/>
          <a:ln w="76200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784" name="Line 16"/>
          <p:cNvSpPr>
            <a:spLocks noChangeShapeType="1"/>
          </p:cNvSpPr>
          <p:nvPr userDrawn="1"/>
        </p:nvSpPr>
        <p:spPr bwMode="auto">
          <a:xfrm flipV="1">
            <a:off x="395288" y="4425950"/>
            <a:ext cx="8713787" cy="1905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786" name="Rectangle 18"/>
          <p:cNvSpPr>
            <a:spLocks noChangeArrowheads="1"/>
          </p:cNvSpPr>
          <p:nvPr userDrawn="1"/>
        </p:nvSpPr>
        <p:spPr bwMode="auto">
          <a:xfrm>
            <a:off x="0" y="3201988"/>
            <a:ext cx="9144000" cy="1125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7" name="Line 19"/>
          <p:cNvSpPr>
            <a:spLocks noChangeShapeType="1"/>
          </p:cNvSpPr>
          <p:nvPr userDrawn="1"/>
        </p:nvSpPr>
        <p:spPr bwMode="auto">
          <a:xfrm>
            <a:off x="0" y="312896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32778" name="Picture 10" descr="여자한복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6938"/>
            <a:ext cx="1655763" cy="2130425"/>
          </a:xfrm>
          <a:prstGeom prst="rect">
            <a:avLst/>
          </a:prstGeom>
          <a:noFill/>
        </p:spPr>
      </p:pic>
      <p:pic>
        <p:nvPicPr>
          <p:cNvPr id="32779" name="Picture 11" descr="n508200917_1087088_499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966788"/>
            <a:ext cx="1584325" cy="1189037"/>
          </a:xfrm>
          <a:prstGeom prst="rect">
            <a:avLst/>
          </a:prstGeom>
          <a:noFill/>
        </p:spPr>
      </p:pic>
      <p:pic>
        <p:nvPicPr>
          <p:cNvPr id="32780" name="Picture 12" descr="안우손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830388"/>
            <a:ext cx="1584325" cy="1225550"/>
          </a:xfrm>
          <a:prstGeom prst="rect">
            <a:avLst/>
          </a:prstGeom>
          <a:noFill/>
        </p:spPr>
      </p:pic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1619250" y="2119313"/>
            <a:ext cx="1584325" cy="936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89" name="Picture 21" descr="IMG_400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1303338"/>
            <a:ext cx="2627312" cy="1751012"/>
          </a:xfrm>
          <a:prstGeom prst="rect">
            <a:avLst/>
          </a:prstGeom>
          <a:noFill/>
        </p:spPr>
      </p:pic>
      <p:sp>
        <p:nvSpPr>
          <p:cNvPr id="32790" name="Rectangle 22"/>
          <p:cNvSpPr>
            <a:spLocks noChangeArrowheads="1"/>
          </p:cNvSpPr>
          <p:nvPr userDrawn="1"/>
        </p:nvSpPr>
        <p:spPr bwMode="auto">
          <a:xfrm>
            <a:off x="6516688" y="966788"/>
            <a:ext cx="2627312" cy="360362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92" name="Picture 24" descr="부채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966788"/>
            <a:ext cx="1727200" cy="1195387"/>
          </a:xfrm>
          <a:prstGeom prst="rect">
            <a:avLst/>
          </a:prstGeom>
          <a:noFill/>
        </p:spPr>
      </p:pic>
      <p:sp>
        <p:nvSpPr>
          <p:cNvPr id="32793" name="Rectangle 25"/>
          <p:cNvSpPr>
            <a:spLocks noChangeArrowheads="1"/>
          </p:cNvSpPr>
          <p:nvPr userDrawn="1"/>
        </p:nvSpPr>
        <p:spPr bwMode="auto">
          <a:xfrm>
            <a:off x="4787900" y="2119313"/>
            <a:ext cx="1727200" cy="9350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32794" name="Rectangle 26"/>
          <p:cNvSpPr>
            <a:spLocks noChangeArrowheads="1"/>
          </p:cNvSpPr>
          <p:nvPr userDrawn="1"/>
        </p:nvSpPr>
        <p:spPr bwMode="auto">
          <a:xfrm>
            <a:off x="3203575" y="966788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32782" name="Rectangle 14"/>
          <p:cNvSpPr>
            <a:spLocks noChangeArrowheads="1"/>
          </p:cNvSpPr>
          <p:nvPr userDrawn="1"/>
        </p:nvSpPr>
        <p:spPr bwMode="gray">
          <a:xfrm>
            <a:off x="3347864" y="3284984"/>
            <a:ext cx="56166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4400" dirty="0" smtClean="0">
                <a:solidFill>
                  <a:srgbClr val="FF9933"/>
                </a:solidFill>
                <a:latin typeface="휴먼모음T" pitchFamily="18" charset="-127"/>
                <a:ea typeface="휴먼모음T" pitchFamily="18" charset="-127"/>
              </a:rPr>
              <a:t>문화동반자사업</a:t>
            </a:r>
            <a:r>
              <a:rPr lang="ko-KR" altLang="en-US" sz="1200" dirty="0" smtClean="0">
                <a:solidFill>
                  <a:srgbClr val="FF9933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(CPI)</a:t>
            </a:r>
            <a:endParaRPr lang="ko-KR" altLang="en-US" sz="44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803" name="Line 35"/>
          <p:cNvSpPr>
            <a:spLocks noChangeShapeType="1"/>
          </p:cNvSpPr>
          <p:nvPr userDrawn="1"/>
        </p:nvSpPr>
        <p:spPr bwMode="auto">
          <a:xfrm>
            <a:off x="36513" y="9080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21" name="Picture 4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5413375"/>
            <a:ext cx="1800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FE73D-A1A4-4BA0-A63E-6BE0EFF03E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4E51A9-655F-4ABF-8DC8-79BAD4425A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416800" y="6381750"/>
            <a:ext cx="1476375" cy="476250"/>
          </a:xfrm>
        </p:spPr>
        <p:txBody>
          <a:bodyPr/>
          <a:lstStyle>
            <a:lvl1pPr>
              <a:defRPr/>
            </a:lvl1pPr>
          </a:lstStyle>
          <a:p>
            <a:fld id="{2B573158-76C2-4E72-8106-756E347D2E5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9B8F9C-2F97-4584-A424-AA96C4E5EB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3DFFC-C0F2-4118-AFB0-A2AFB1FAF9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FB00-BD59-4F51-B270-5EFC796159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56F04-4BE4-4E92-820D-00FC1441D5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0349-A8EC-4A85-8D66-4D04CFC4B9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F2718-85AE-447A-AFE8-D70F71EF51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90F12-DD40-4D77-AC86-7866578BD40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244105-09F8-4162-8A90-3C0778BFC89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648E1-B6A8-4B26-8841-53B070B37AD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F9AE6-6831-40CC-A161-9155B3619E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BF47-6472-4EEB-86B1-3E7D47F7C6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2D09-9DAD-4A15-8757-DE6C0C42C1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0160E-1346-451C-BE71-996F3E78A41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416800" y="6381750"/>
            <a:ext cx="1476375" cy="476250"/>
          </a:xfrm>
        </p:spPr>
        <p:txBody>
          <a:bodyPr/>
          <a:lstStyle>
            <a:lvl1pPr>
              <a:defRPr/>
            </a:lvl1pPr>
          </a:lstStyle>
          <a:p>
            <a:fld id="{5FE5B37E-6414-4276-AF0C-6E93768505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B9309-D9CA-4FD1-A2B3-42C46548E2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BAD5-7A21-4F6F-9BAC-79211F0752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34244-41CD-44F5-BE73-BC316886447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64B94-FBB1-4BA2-A56D-F2FB84175A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9725-DB81-4833-BC1F-5822C1CC9D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C9D66-921E-4F60-A0BB-BD38F0D74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ADB4F-453D-453D-AD28-65956F944B2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6911-DE57-4BF5-9517-93374C8F9B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9AE41-646E-45EF-927E-6BA47F277CE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C36BD-0190-49A4-95BE-7DFAFB90F8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5CE4-0C32-41B0-B8E8-089149C0C7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94B5-9382-4551-83DE-FCAC83F1538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 descr="어두운 수평선"/>
          <p:cNvSpPr>
            <a:spLocks noChangeArrowheads="1"/>
          </p:cNvSpPr>
          <p:nvPr userDrawn="1"/>
        </p:nvSpPr>
        <p:spPr bwMode="auto">
          <a:xfrm>
            <a:off x="0" y="0"/>
            <a:ext cx="9144000" cy="2852738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3" name="Picture 2" descr="cpi로고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8" y="5227638"/>
            <a:ext cx="2089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3924300" y="4570413"/>
            <a:ext cx="5184775" cy="11112"/>
          </a:xfrm>
          <a:prstGeom prst="line">
            <a:avLst/>
          </a:prstGeom>
          <a:noFill/>
          <a:ln w="76200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 flipV="1">
            <a:off x="395288" y="4425950"/>
            <a:ext cx="8713787" cy="1905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3201988"/>
            <a:ext cx="9144000" cy="1125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0" y="312896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8" name="Picture 10" descr="여자한복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6938"/>
            <a:ext cx="16557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n508200917_1087088_499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966788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안우손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830388"/>
            <a:ext cx="1584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1619250" y="2119313"/>
            <a:ext cx="1584325" cy="936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12" name="Picture 21" descr="IMG_400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1303338"/>
            <a:ext cx="262731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6516688" y="966788"/>
            <a:ext cx="2627312" cy="360362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14" name="Picture 24" descr="부채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966788"/>
            <a:ext cx="17272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4787900" y="2119313"/>
            <a:ext cx="1727200" cy="9350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 userDrawn="1"/>
        </p:nvSpPr>
        <p:spPr bwMode="auto">
          <a:xfrm>
            <a:off x="3203575" y="966788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323850" y="3376613"/>
            <a:ext cx="8559800" cy="762000"/>
            <a:chOff x="527" y="2251"/>
            <a:chExt cx="3487" cy="480"/>
          </a:xfrm>
        </p:grpSpPr>
        <p:sp>
          <p:nvSpPr>
            <p:cNvPr id="18" name="Rectangle 14"/>
            <p:cNvSpPr>
              <a:spLocks noChangeArrowheads="1"/>
            </p:cNvSpPr>
            <p:nvPr userDrawn="1"/>
          </p:nvSpPr>
          <p:spPr bwMode="gray">
            <a:xfrm>
              <a:off x="527" y="2251"/>
              <a:ext cx="348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4000">
                  <a:solidFill>
                    <a:srgbClr val="FF9933"/>
                  </a:solidFill>
                  <a:latin typeface="HY견고딕" pitchFamily="18" charset="-127"/>
                  <a:ea typeface="HY견고딕" pitchFamily="18" charset="-127"/>
                </a:rPr>
                <a:t>Cultural Partnership Initiative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3239" y="2251"/>
              <a:ext cx="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ko-KR" altLang="ko-KR" sz="44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0" name="Line 35"/>
          <p:cNvSpPr>
            <a:spLocks noChangeShapeType="1"/>
          </p:cNvSpPr>
          <p:nvPr userDrawn="1"/>
        </p:nvSpPr>
        <p:spPr bwMode="auto">
          <a:xfrm>
            <a:off x="36513" y="9080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21" name="Picture 4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5413375"/>
            <a:ext cx="1800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A0D0-60D7-4A87-AE56-C3228A02FFA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3922-7FA6-40ED-8112-25043EFADB3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0008B-2BE7-4B07-8302-F377613D60A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3324-6F89-43DB-AF4C-AE822BFE7EB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13EA-BA61-4BF8-82EF-E5501536527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628B-68BA-42D9-8B74-29609C3570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15F70-EDA4-4927-BECD-A28A201480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F8B9-8822-4D0C-ADB0-A2D8AD6763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EEF1-34D7-4493-AFA3-AE547E1DC2A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C70A8-BB2E-476F-ACA3-2D1C7D6E849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58AF-E74A-401B-89F9-75E8DB3B539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90E1A7-4853-4B26-BE87-2CDA2CED12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D1957E-9CF2-4E8E-82C9-EC598FBC39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B09FC-75B2-40F8-A184-9C30296535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3D6C5-51EE-4584-B27A-772D551C74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pi로고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6308725"/>
            <a:ext cx="1223962" cy="5492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ltGray">
          <a:xfrm>
            <a:off x="8223250" y="981075"/>
            <a:ext cx="920750" cy="5876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95288" y="63087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5651500" y="0"/>
            <a:ext cx="879475" cy="5318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036" name="Picture 12" descr="여자한복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688" y="0"/>
            <a:ext cx="842962" cy="1125538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7308850" y="0"/>
            <a:ext cx="935038" cy="4905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8185150" y="595313"/>
            <a:ext cx="958850" cy="530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/>
          </a:p>
        </p:txBody>
      </p:sp>
      <p:pic>
        <p:nvPicPr>
          <p:cNvPr id="1042" name="Picture 18" descr="부채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850" y="488950"/>
            <a:ext cx="900113" cy="636588"/>
          </a:xfrm>
          <a:prstGeom prst="rect">
            <a:avLst/>
          </a:prstGeom>
          <a:noFill/>
        </p:spPr>
      </p:pic>
      <p:pic>
        <p:nvPicPr>
          <p:cNvPr id="1038" name="Picture 14" descr="안우손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08963" y="0"/>
            <a:ext cx="935037" cy="73818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6800" y="6381750"/>
            <a:ext cx="147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Verdana" pitchFamily="34" charset="0"/>
              </a:defRPr>
            </a:lvl1pPr>
          </a:lstStyle>
          <a:p>
            <a:fld id="{5F38FDBA-F8EE-41C6-A58D-7E90481BCE6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 flipV="1">
            <a:off x="0" y="1196975"/>
            <a:ext cx="92519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1046" name="Picture 22" descr="n508200917_1087088_4996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51500" y="530225"/>
            <a:ext cx="865188" cy="595313"/>
          </a:xfrm>
          <a:prstGeom prst="rect">
            <a:avLst/>
          </a:prstGeom>
          <a:noFill/>
        </p:spPr>
      </p:pic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3995738" y="1330325"/>
            <a:ext cx="5184775" cy="11113"/>
          </a:xfrm>
          <a:prstGeom prst="line">
            <a:avLst/>
          </a:prstGeom>
          <a:noFill/>
          <a:ln w="76200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4" grpId="0" animBg="1"/>
    </p:bld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 userDrawn="1"/>
        </p:nvSpPr>
        <p:spPr bwMode="ltGray">
          <a:xfrm>
            <a:off x="8223250" y="981075"/>
            <a:ext cx="920750" cy="5876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35848" name="Line 8"/>
          <p:cNvSpPr>
            <a:spLocks noChangeShapeType="1"/>
          </p:cNvSpPr>
          <p:nvPr userDrawn="1"/>
        </p:nvSpPr>
        <p:spPr bwMode="auto">
          <a:xfrm>
            <a:off x="8208963" y="90805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5849" name="Line 9"/>
          <p:cNvSpPr>
            <a:spLocks noChangeShapeType="1"/>
          </p:cNvSpPr>
          <p:nvPr userDrawn="1"/>
        </p:nvSpPr>
        <p:spPr bwMode="auto">
          <a:xfrm>
            <a:off x="8316913" y="765175"/>
            <a:ext cx="827087" cy="11113"/>
          </a:xfrm>
          <a:prstGeom prst="line">
            <a:avLst/>
          </a:prstGeom>
          <a:noFill/>
          <a:ln w="76200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5850" name="Line 10"/>
          <p:cNvSpPr>
            <a:spLocks noChangeShapeType="1"/>
          </p:cNvSpPr>
          <p:nvPr userDrawn="1"/>
        </p:nvSpPr>
        <p:spPr bwMode="auto">
          <a:xfrm flipV="1">
            <a:off x="8315325" y="620713"/>
            <a:ext cx="865188" cy="11112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6800" y="6381750"/>
            <a:ext cx="147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Verdana" pitchFamily="34" charset="0"/>
              </a:defRPr>
            </a:lvl1pPr>
          </a:lstStyle>
          <a:p>
            <a:fld id="{B9D27709-B54F-4347-8255-B5A13F5B316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표지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01ED1-2521-4753-B43F-11CFB07786D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pi로고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223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ltGray">
          <a:xfrm>
            <a:off x="8223250" y="981075"/>
            <a:ext cx="920750" cy="5876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95288" y="63087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5651500" y="0"/>
            <a:ext cx="879475" cy="5318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2" name="Picture 12" descr="여자한복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0"/>
            <a:ext cx="842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7308850" y="0"/>
            <a:ext cx="935038" cy="4905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8185150" y="595313"/>
            <a:ext cx="958850" cy="530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</a:endParaRPr>
          </a:p>
        </p:txBody>
      </p:sp>
      <p:pic>
        <p:nvPicPr>
          <p:cNvPr id="1035" name="Picture 18" descr="부채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488950"/>
            <a:ext cx="9001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4" descr="안우손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8963" y="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6800" y="6381750"/>
            <a:ext cx="147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Verdana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42D5E545-8954-4AC3-B62C-6A0444B88D9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 flipV="1">
            <a:off x="0" y="1196975"/>
            <a:ext cx="92519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3" name="Picture 22" descr="n508200917_1087088_4996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530225"/>
            <a:ext cx="8651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3995738" y="1330325"/>
            <a:ext cx="5184775" cy="11113"/>
          </a:xfrm>
          <a:prstGeom prst="line">
            <a:avLst/>
          </a:prstGeom>
          <a:noFill/>
          <a:ln w="76200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4" grpId="0" animBg="1"/>
    </p:bld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5813BD-6B5C-446E-B54C-9DBA22E550E7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10</a:t>
            </a:fld>
            <a:endParaRPr lang="en-US" altLang="ko-KR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6516216" y="4437112"/>
            <a:ext cx="2088231" cy="863551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아시아 전통예술인 초청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국악 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4427539" y="4437063"/>
            <a:ext cx="1944662" cy="893762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현대미술 관련 전문가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연수 프로그램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2123728" y="4437112"/>
            <a:ext cx="2087562" cy="86409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아시아 도서관 사서연수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179388" y="4437062"/>
            <a:ext cx="1728316" cy="936154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박물관 네트워크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구축 사업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gray">
          <a:xfrm rot="3419336">
            <a:off x="440532" y="2736056"/>
            <a:ext cx="1295400" cy="138588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63713" y="2997200"/>
            <a:ext cx="1285875" cy="184150"/>
            <a:chOff x="2003" y="3439"/>
            <a:chExt cx="468" cy="244"/>
          </a:xfrm>
        </p:grpSpPr>
        <p:sp>
          <p:nvSpPr>
            <p:cNvPr id="77832" name="Oval 8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7" name="Rectangle 12"/>
          <p:cNvSpPr>
            <a:spLocks noChangeArrowheads="1"/>
          </p:cNvSpPr>
          <p:nvPr/>
        </p:nvSpPr>
        <p:spPr bwMode="gray">
          <a:xfrm rot="3419336">
            <a:off x="2488407" y="2663031"/>
            <a:ext cx="1295400" cy="13858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00488" y="2986088"/>
            <a:ext cx="1285875" cy="184150"/>
            <a:chOff x="2003" y="3439"/>
            <a:chExt cx="468" cy="244"/>
          </a:xfrm>
        </p:grpSpPr>
        <p:sp>
          <p:nvSpPr>
            <p:cNvPr id="77838" name="Oval 14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40" name="Oval 16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41" name="Oval 17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Rectangle 18"/>
          <p:cNvSpPr>
            <a:spLocks noChangeArrowheads="1"/>
          </p:cNvSpPr>
          <p:nvPr/>
        </p:nvSpPr>
        <p:spPr bwMode="gray">
          <a:xfrm rot="3419336">
            <a:off x="4528344" y="2663031"/>
            <a:ext cx="1295400" cy="1385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40438" y="2986088"/>
            <a:ext cx="1682750" cy="184150"/>
            <a:chOff x="2003" y="3439"/>
            <a:chExt cx="468" cy="244"/>
          </a:xfrm>
        </p:grpSpPr>
        <p:sp>
          <p:nvSpPr>
            <p:cNvPr id="77844" name="Oval 2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7847" name="Oval 2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01" name="Rectangle 24"/>
          <p:cNvSpPr>
            <a:spLocks noChangeArrowheads="1"/>
          </p:cNvSpPr>
          <p:nvPr/>
        </p:nvSpPr>
        <p:spPr bwMode="gray">
          <a:xfrm rot="3419336">
            <a:off x="6669882" y="2663031"/>
            <a:ext cx="1295400" cy="13858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302" name="AutoShape 25"/>
          <p:cNvSpPr>
            <a:spLocks noChangeArrowheads="1"/>
          </p:cNvSpPr>
          <p:nvPr/>
        </p:nvSpPr>
        <p:spPr bwMode="white">
          <a:xfrm>
            <a:off x="251520" y="3119329"/>
            <a:ext cx="1758950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국립중앙박물관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2303" name="AutoShape 26"/>
          <p:cNvSpPr>
            <a:spLocks noChangeArrowheads="1"/>
          </p:cNvSpPr>
          <p:nvPr/>
        </p:nvSpPr>
        <p:spPr bwMode="white">
          <a:xfrm>
            <a:off x="2339752" y="3119329"/>
            <a:ext cx="1660525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국립중앙도서관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304" name="AutoShape 27"/>
          <p:cNvSpPr>
            <a:spLocks noChangeArrowheads="1"/>
          </p:cNvSpPr>
          <p:nvPr/>
        </p:nvSpPr>
        <p:spPr bwMode="white">
          <a:xfrm>
            <a:off x="4230688" y="3079840"/>
            <a:ext cx="1958975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국립현대미술관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305" name="AutoShape 28"/>
          <p:cNvSpPr>
            <a:spLocks noChangeArrowheads="1"/>
          </p:cNvSpPr>
          <p:nvPr/>
        </p:nvSpPr>
        <p:spPr bwMode="white">
          <a:xfrm>
            <a:off x="6500813" y="3121438"/>
            <a:ext cx="1599579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latinLnBrk="0" hangingPunct="0"/>
            <a:r>
              <a:rPr kumimoji="0" lang="ko-KR" altLang="en-US" sz="1600" b="1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국립국악원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308" name="Rectangle 37"/>
          <p:cNvSpPr>
            <a:spLocks noChangeArrowheads="1"/>
          </p:cNvSpPr>
          <p:nvPr/>
        </p:nvSpPr>
        <p:spPr bwMode="auto">
          <a:xfrm>
            <a:off x="323850" y="1557338"/>
            <a:ext cx="3785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문화 예술 프로그램 </a:t>
            </a: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(II)</a:t>
            </a:r>
            <a:r>
              <a:rPr lang="en-US" altLang="ko-KR" sz="2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</a:p>
        </p:txBody>
      </p:sp>
      <p:grpSp>
        <p:nvGrpSpPr>
          <p:cNvPr id="70" name="그룹 69"/>
          <p:cNvGrpSpPr/>
          <p:nvPr/>
        </p:nvGrpSpPr>
        <p:grpSpPr>
          <a:xfrm>
            <a:off x="179388" y="115888"/>
            <a:ext cx="4392612" cy="369332"/>
            <a:chOff x="179388" y="115888"/>
            <a:chExt cx="4392612" cy="369332"/>
          </a:xfrm>
        </p:grpSpPr>
        <p:sp>
          <p:nvSpPr>
            <p:cNvPr id="71" name="AutoShape 231"/>
            <p:cNvSpPr>
              <a:spLocks noChangeArrowheads="1"/>
            </p:cNvSpPr>
            <p:nvPr/>
          </p:nvSpPr>
          <p:spPr bwMode="auto">
            <a:xfrm>
              <a:off x="27717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Rectangle 229"/>
            <p:cNvSpPr>
              <a:spLocks noChangeArrowheads="1"/>
            </p:cNvSpPr>
            <p:nvPr/>
          </p:nvSpPr>
          <p:spPr bwMode="auto">
            <a:xfrm>
              <a:off x="179388" y="115888"/>
              <a:ext cx="2492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2010 </a:t>
              </a:r>
              <a:r>
                <a:rPr lang="ko-KR" altLang="en-US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문화동반자 사업</a:t>
              </a:r>
              <a:endPara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" name="AutoShape 232"/>
            <p:cNvSpPr>
              <a:spLocks noChangeArrowheads="1"/>
            </p:cNvSpPr>
            <p:nvPr/>
          </p:nvSpPr>
          <p:spPr bwMode="auto">
            <a:xfrm>
              <a:off x="29876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AutoShape 233"/>
            <p:cNvSpPr>
              <a:spLocks noChangeArrowheads="1"/>
            </p:cNvSpPr>
            <p:nvPr/>
          </p:nvSpPr>
          <p:spPr bwMode="auto">
            <a:xfrm>
              <a:off x="32051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" name="AutoShape 234"/>
            <p:cNvSpPr>
              <a:spLocks noChangeArrowheads="1"/>
            </p:cNvSpPr>
            <p:nvPr/>
          </p:nvSpPr>
          <p:spPr bwMode="auto">
            <a:xfrm>
              <a:off x="34210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AutoShape 236"/>
            <p:cNvSpPr>
              <a:spLocks noChangeArrowheads="1"/>
            </p:cNvSpPr>
            <p:nvPr/>
          </p:nvSpPr>
          <p:spPr bwMode="auto">
            <a:xfrm>
              <a:off x="38528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" name="AutoShape 237"/>
            <p:cNvSpPr>
              <a:spLocks noChangeArrowheads="1"/>
            </p:cNvSpPr>
            <p:nvPr/>
          </p:nvSpPr>
          <p:spPr bwMode="auto">
            <a:xfrm>
              <a:off x="36353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" name="AutoShape 238"/>
            <p:cNvSpPr>
              <a:spLocks noChangeArrowheads="1"/>
            </p:cNvSpPr>
            <p:nvPr/>
          </p:nvSpPr>
          <p:spPr bwMode="auto">
            <a:xfrm>
              <a:off x="4067175" y="260350"/>
              <a:ext cx="69850" cy="1444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AutoShape 315"/>
            <p:cNvSpPr>
              <a:spLocks noChangeArrowheads="1"/>
            </p:cNvSpPr>
            <p:nvPr/>
          </p:nvSpPr>
          <p:spPr bwMode="auto">
            <a:xfrm>
              <a:off x="45005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" name="AutoShape 316"/>
            <p:cNvSpPr>
              <a:spLocks noChangeArrowheads="1"/>
            </p:cNvSpPr>
            <p:nvPr/>
          </p:nvSpPr>
          <p:spPr bwMode="auto">
            <a:xfrm>
              <a:off x="42846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5E35F7-BDBE-4B5B-A8F9-8D46E76D77E6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11</a:t>
            </a:fld>
            <a:endParaRPr lang="en-US" altLang="ko-KR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786313" y="4500563"/>
            <a:ext cx="2003425" cy="785812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전통예술인 초청연수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767012" y="4509119"/>
            <a:ext cx="1876995" cy="792089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AMA </a:t>
            </a:r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예술계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거점대학 교수연수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44525" y="4508500"/>
            <a:ext cx="1908175" cy="792163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박물관 전문가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연수 프로그램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gray">
          <a:xfrm rot="3419336">
            <a:off x="869157" y="2736056"/>
            <a:ext cx="1295400" cy="138588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2338" y="2997200"/>
            <a:ext cx="1285875" cy="184150"/>
            <a:chOff x="2003" y="3439"/>
            <a:chExt cx="468" cy="244"/>
          </a:xfrm>
        </p:grpSpPr>
        <p:sp>
          <p:nvSpPr>
            <p:cNvPr id="78856" name="Oval 8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8858" name="Oval 10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20" name="Rectangle 12"/>
          <p:cNvSpPr>
            <a:spLocks noChangeArrowheads="1"/>
          </p:cNvSpPr>
          <p:nvPr/>
        </p:nvSpPr>
        <p:spPr bwMode="gray">
          <a:xfrm rot="3419336">
            <a:off x="2917032" y="2663031"/>
            <a:ext cx="1295400" cy="13858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29113" y="2986088"/>
            <a:ext cx="1285875" cy="184150"/>
            <a:chOff x="2003" y="3439"/>
            <a:chExt cx="468" cy="244"/>
          </a:xfrm>
        </p:grpSpPr>
        <p:sp>
          <p:nvSpPr>
            <p:cNvPr id="78862" name="Oval 14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16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17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22" name="Rectangle 18"/>
          <p:cNvSpPr>
            <a:spLocks noChangeArrowheads="1"/>
          </p:cNvSpPr>
          <p:nvPr/>
        </p:nvSpPr>
        <p:spPr bwMode="gray">
          <a:xfrm rot="3419336">
            <a:off x="4956969" y="2663031"/>
            <a:ext cx="1295400" cy="1385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323" name="AutoShape 25"/>
          <p:cNvSpPr>
            <a:spLocks noChangeArrowheads="1"/>
          </p:cNvSpPr>
          <p:nvPr/>
        </p:nvSpPr>
        <p:spPr bwMode="white">
          <a:xfrm>
            <a:off x="652810" y="3118585"/>
            <a:ext cx="1758950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국립민속박물관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3324" name="AutoShape 26"/>
          <p:cNvSpPr>
            <a:spLocks noChangeArrowheads="1"/>
          </p:cNvSpPr>
          <p:nvPr/>
        </p:nvSpPr>
        <p:spPr bwMode="white">
          <a:xfrm>
            <a:off x="2767013" y="2966735"/>
            <a:ext cx="1660525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한국 예술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종합학교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5" name="AutoShape 27"/>
          <p:cNvSpPr>
            <a:spLocks noChangeArrowheads="1"/>
          </p:cNvSpPr>
          <p:nvPr/>
        </p:nvSpPr>
        <p:spPr bwMode="white">
          <a:xfrm>
            <a:off x="4714875" y="3138577"/>
            <a:ext cx="1870075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국립극장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28" name="Rectangle 37"/>
          <p:cNvSpPr>
            <a:spLocks noChangeArrowheads="1"/>
          </p:cNvSpPr>
          <p:nvPr/>
        </p:nvSpPr>
        <p:spPr bwMode="auto">
          <a:xfrm>
            <a:off x="323850" y="1557338"/>
            <a:ext cx="3785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문화예술 프로그램 </a:t>
            </a: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(III)</a:t>
            </a:r>
            <a:r>
              <a:rPr lang="en-US" altLang="ko-KR" sz="2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179388" y="115888"/>
            <a:ext cx="4392612" cy="369332"/>
            <a:chOff x="179388" y="115888"/>
            <a:chExt cx="4392612" cy="369332"/>
          </a:xfrm>
        </p:grpSpPr>
        <p:sp>
          <p:nvSpPr>
            <p:cNvPr id="43" name="AutoShape 231"/>
            <p:cNvSpPr>
              <a:spLocks noChangeArrowheads="1"/>
            </p:cNvSpPr>
            <p:nvPr/>
          </p:nvSpPr>
          <p:spPr bwMode="auto">
            <a:xfrm>
              <a:off x="27717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Rectangle 229"/>
            <p:cNvSpPr>
              <a:spLocks noChangeArrowheads="1"/>
            </p:cNvSpPr>
            <p:nvPr/>
          </p:nvSpPr>
          <p:spPr bwMode="auto">
            <a:xfrm>
              <a:off x="179388" y="115888"/>
              <a:ext cx="2492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2010 </a:t>
              </a:r>
              <a:r>
                <a:rPr lang="ko-KR" altLang="en-US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문화동반자 사업</a:t>
              </a:r>
              <a:endPara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5" name="AutoShape 232"/>
            <p:cNvSpPr>
              <a:spLocks noChangeArrowheads="1"/>
            </p:cNvSpPr>
            <p:nvPr/>
          </p:nvSpPr>
          <p:spPr bwMode="auto">
            <a:xfrm>
              <a:off x="29876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AutoShape 233"/>
            <p:cNvSpPr>
              <a:spLocks noChangeArrowheads="1"/>
            </p:cNvSpPr>
            <p:nvPr/>
          </p:nvSpPr>
          <p:spPr bwMode="auto">
            <a:xfrm>
              <a:off x="32051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AutoShape 234"/>
            <p:cNvSpPr>
              <a:spLocks noChangeArrowheads="1"/>
            </p:cNvSpPr>
            <p:nvPr/>
          </p:nvSpPr>
          <p:spPr bwMode="auto">
            <a:xfrm>
              <a:off x="34210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AutoShape 236"/>
            <p:cNvSpPr>
              <a:spLocks noChangeArrowheads="1"/>
            </p:cNvSpPr>
            <p:nvPr/>
          </p:nvSpPr>
          <p:spPr bwMode="auto">
            <a:xfrm>
              <a:off x="38528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AutoShape 237"/>
            <p:cNvSpPr>
              <a:spLocks noChangeArrowheads="1"/>
            </p:cNvSpPr>
            <p:nvPr/>
          </p:nvSpPr>
          <p:spPr bwMode="auto">
            <a:xfrm>
              <a:off x="36353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AutoShape 238"/>
            <p:cNvSpPr>
              <a:spLocks noChangeArrowheads="1"/>
            </p:cNvSpPr>
            <p:nvPr/>
          </p:nvSpPr>
          <p:spPr bwMode="auto">
            <a:xfrm>
              <a:off x="4067175" y="260350"/>
              <a:ext cx="69850" cy="1444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AutoShape 315"/>
            <p:cNvSpPr>
              <a:spLocks noChangeArrowheads="1"/>
            </p:cNvSpPr>
            <p:nvPr/>
          </p:nvSpPr>
          <p:spPr bwMode="auto">
            <a:xfrm>
              <a:off x="45005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AutoShape 316"/>
            <p:cNvSpPr>
              <a:spLocks noChangeArrowheads="1"/>
            </p:cNvSpPr>
            <p:nvPr/>
          </p:nvSpPr>
          <p:spPr bwMode="auto">
            <a:xfrm>
              <a:off x="42846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8A3BDC-6750-45DB-B17E-73D3A8B32E31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12</a:t>
            </a:fld>
            <a:endParaRPr lang="en-US" altLang="ko-KR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4989513" y="4492625"/>
            <a:ext cx="2143125" cy="792163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디지털 복원과정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현장체험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843808" y="4509120"/>
            <a:ext cx="1800200" cy="79208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아리랑</a:t>
            </a:r>
            <a:r>
              <a:rPr lang="en-US" altLang="ko-KR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TV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68338" y="4500563"/>
            <a:ext cx="1887438" cy="792162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게임물</a:t>
            </a:r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등급 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심의 제도 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gray">
          <a:xfrm rot="3419336">
            <a:off x="858044" y="2728119"/>
            <a:ext cx="1295400" cy="1385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81225" y="2989263"/>
            <a:ext cx="1285875" cy="184150"/>
            <a:chOff x="2003" y="3439"/>
            <a:chExt cx="468" cy="244"/>
          </a:xfrm>
        </p:grpSpPr>
        <p:sp>
          <p:nvSpPr>
            <p:cNvPr id="79880" name="Oval 8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4" name="Rectangle 12"/>
          <p:cNvSpPr>
            <a:spLocks noChangeArrowheads="1"/>
          </p:cNvSpPr>
          <p:nvPr/>
        </p:nvSpPr>
        <p:spPr bwMode="gray">
          <a:xfrm rot="3419336">
            <a:off x="2905919" y="2655094"/>
            <a:ext cx="1295400" cy="13858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18000" y="2978150"/>
            <a:ext cx="1285875" cy="184150"/>
            <a:chOff x="2003" y="3439"/>
            <a:chExt cx="468" cy="244"/>
          </a:xfrm>
        </p:grpSpPr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9889" name="Oval 17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6" name="Rectangle 18"/>
          <p:cNvSpPr>
            <a:spLocks noChangeArrowheads="1"/>
          </p:cNvSpPr>
          <p:nvPr/>
        </p:nvSpPr>
        <p:spPr bwMode="gray">
          <a:xfrm rot="3419336">
            <a:off x="4945857" y="2655094"/>
            <a:ext cx="1295400" cy="138588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4347" name="AutoShape 25"/>
          <p:cNvSpPr>
            <a:spLocks noChangeArrowheads="1"/>
          </p:cNvSpPr>
          <p:nvPr/>
        </p:nvSpPr>
        <p:spPr bwMode="white">
          <a:xfrm>
            <a:off x="683568" y="2953673"/>
            <a:ext cx="1671638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게임물</a:t>
            </a:r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등급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위원회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4348" name="AutoShape 26"/>
          <p:cNvSpPr>
            <a:spLocks noChangeArrowheads="1"/>
          </p:cNvSpPr>
          <p:nvPr/>
        </p:nvSpPr>
        <p:spPr bwMode="white">
          <a:xfrm>
            <a:off x="2555776" y="2953673"/>
            <a:ext cx="2071688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국제 방송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교류재단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349" name="AutoShape 28"/>
          <p:cNvSpPr>
            <a:spLocks noChangeArrowheads="1"/>
          </p:cNvSpPr>
          <p:nvPr/>
        </p:nvSpPr>
        <p:spPr bwMode="white">
          <a:xfrm>
            <a:off x="4788024" y="2953673"/>
            <a:ext cx="1697037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한국 과학기술원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en-US" altLang="ko-KR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CT </a:t>
            </a:r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대학원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352" name="Rectangle 37"/>
          <p:cNvSpPr>
            <a:spLocks noChangeArrowheads="1"/>
          </p:cNvSpPr>
          <p:nvPr/>
        </p:nvSpPr>
        <p:spPr bwMode="auto">
          <a:xfrm>
            <a:off x="323850" y="1557338"/>
            <a:ext cx="4297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문화 사업</a:t>
            </a: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미디어 프로그램</a:t>
            </a:r>
            <a:endParaRPr lang="en-US" altLang="ko-KR" sz="28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79388" y="115888"/>
            <a:ext cx="4392612" cy="369332"/>
            <a:chOff x="179388" y="115888"/>
            <a:chExt cx="4392612" cy="369332"/>
          </a:xfrm>
        </p:grpSpPr>
        <p:sp>
          <p:nvSpPr>
            <p:cNvPr id="43" name="AutoShape 231"/>
            <p:cNvSpPr>
              <a:spLocks noChangeArrowheads="1"/>
            </p:cNvSpPr>
            <p:nvPr/>
          </p:nvSpPr>
          <p:spPr bwMode="auto">
            <a:xfrm>
              <a:off x="27717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Rectangle 229"/>
            <p:cNvSpPr>
              <a:spLocks noChangeArrowheads="1"/>
            </p:cNvSpPr>
            <p:nvPr/>
          </p:nvSpPr>
          <p:spPr bwMode="auto">
            <a:xfrm>
              <a:off x="179388" y="115888"/>
              <a:ext cx="2492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2010 </a:t>
              </a:r>
              <a:r>
                <a:rPr lang="ko-KR" altLang="en-US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문화동반자 사업</a:t>
              </a:r>
              <a:endPara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5" name="AutoShape 232"/>
            <p:cNvSpPr>
              <a:spLocks noChangeArrowheads="1"/>
            </p:cNvSpPr>
            <p:nvPr/>
          </p:nvSpPr>
          <p:spPr bwMode="auto">
            <a:xfrm>
              <a:off x="29876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AutoShape 233"/>
            <p:cNvSpPr>
              <a:spLocks noChangeArrowheads="1"/>
            </p:cNvSpPr>
            <p:nvPr/>
          </p:nvSpPr>
          <p:spPr bwMode="auto">
            <a:xfrm>
              <a:off x="32051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AutoShape 234"/>
            <p:cNvSpPr>
              <a:spLocks noChangeArrowheads="1"/>
            </p:cNvSpPr>
            <p:nvPr/>
          </p:nvSpPr>
          <p:spPr bwMode="auto">
            <a:xfrm>
              <a:off x="34210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AutoShape 236"/>
            <p:cNvSpPr>
              <a:spLocks noChangeArrowheads="1"/>
            </p:cNvSpPr>
            <p:nvPr/>
          </p:nvSpPr>
          <p:spPr bwMode="auto">
            <a:xfrm>
              <a:off x="38528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AutoShape 237"/>
            <p:cNvSpPr>
              <a:spLocks noChangeArrowheads="1"/>
            </p:cNvSpPr>
            <p:nvPr/>
          </p:nvSpPr>
          <p:spPr bwMode="auto">
            <a:xfrm>
              <a:off x="36353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AutoShape 238"/>
            <p:cNvSpPr>
              <a:spLocks noChangeArrowheads="1"/>
            </p:cNvSpPr>
            <p:nvPr/>
          </p:nvSpPr>
          <p:spPr bwMode="auto">
            <a:xfrm>
              <a:off x="4067175" y="260350"/>
              <a:ext cx="69850" cy="1444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AutoShape 315"/>
            <p:cNvSpPr>
              <a:spLocks noChangeArrowheads="1"/>
            </p:cNvSpPr>
            <p:nvPr/>
          </p:nvSpPr>
          <p:spPr bwMode="auto">
            <a:xfrm>
              <a:off x="45005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AutoShape 316"/>
            <p:cNvSpPr>
              <a:spLocks noChangeArrowheads="1"/>
            </p:cNvSpPr>
            <p:nvPr/>
          </p:nvSpPr>
          <p:spPr bwMode="auto">
            <a:xfrm>
              <a:off x="42846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7DB37B-EA4D-4CFC-AAFF-A03AA90DEFBB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13</a:t>
            </a:fld>
            <a:endParaRPr lang="en-US" altLang="ko-KR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6804248" y="4509120"/>
            <a:ext cx="1872680" cy="792162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태권도 친선연수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프로그램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716015" y="4516439"/>
            <a:ext cx="1808609" cy="784770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스포츠과학 관계자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3528" y="4511675"/>
            <a:ext cx="1633860" cy="792163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해외 </a:t>
            </a:r>
            <a:r>
              <a:rPr lang="en-US" altLang="ko-KR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NTO </a:t>
            </a:r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직원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초청연수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gray">
          <a:xfrm rot="3419336">
            <a:off x="489744" y="2739231"/>
            <a:ext cx="1295400" cy="1385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gray">
          <a:xfrm rot="3419336">
            <a:off x="4858544" y="2728119"/>
            <a:ext cx="1295400" cy="1385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160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43625" y="3071813"/>
            <a:ext cx="1682750" cy="184150"/>
            <a:chOff x="2003" y="3439"/>
            <a:chExt cx="468" cy="244"/>
          </a:xfrm>
        </p:grpSpPr>
        <p:sp>
          <p:nvSpPr>
            <p:cNvPr id="80916" name="Oval 2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0917" name="Rectangle 2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369" name="Rectangle 24"/>
          <p:cNvSpPr>
            <a:spLocks noChangeArrowheads="1"/>
          </p:cNvSpPr>
          <p:nvPr/>
        </p:nvSpPr>
        <p:spPr bwMode="gray">
          <a:xfrm rot="3419336">
            <a:off x="7001669" y="2728119"/>
            <a:ext cx="1295400" cy="13858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5370" name="AutoShape 25"/>
          <p:cNvSpPr>
            <a:spLocks noChangeArrowheads="1"/>
          </p:cNvSpPr>
          <p:nvPr/>
        </p:nvSpPr>
        <p:spPr bwMode="white">
          <a:xfrm>
            <a:off x="285750" y="3180646"/>
            <a:ext cx="1671638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한국관광공사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5371" name="AutoShape 27"/>
          <p:cNvSpPr>
            <a:spLocks noChangeArrowheads="1"/>
          </p:cNvSpPr>
          <p:nvPr/>
        </p:nvSpPr>
        <p:spPr bwMode="white">
          <a:xfrm>
            <a:off x="4572000" y="3187790"/>
            <a:ext cx="1870075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체육과학연구원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372" name="AutoShape 28"/>
          <p:cNvSpPr>
            <a:spLocks noChangeArrowheads="1"/>
          </p:cNvSpPr>
          <p:nvPr/>
        </p:nvSpPr>
        <p:spPr bwMode="white">
          <a:xfrm>
            <a:off x="6797675" y="3137784"/>
            <a:ext cx="1697038" cy="476071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국기원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375" name="Rectangle 37"/>
          <p:cNvSpPr>
            <a:spLocks noChangeArrowheads="1"/>
          </p:cNvSpPr>
          <p:nvPr/>
        </p:nvSpPr>
        <p:spPr bwMode="auto">
          <a:xfrm>
            <a:off x="323850" y="1557338"/>
            <a:ext cx="2504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관광 프로그램</a:t>
            </a:r>
            <a:endParaRPr lang="en-US" altLang="ko-KR" sz="28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15377" name="Rectangle 40"/>
          <p:cNvSpPr>
            <a:spLocks noChangeArrowheads="1"/>
          </p:cNvSpPr>
          <p:nvPr/>
        </p:nvSpPr>
        <p:spPr bwMode="auto">
          <a:xfrm>
            <a:off x="4787900" y="1557338"/>
            <a:ext cx="2504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체육 프로그램</a:t>
            </a:r>
            <a:endParaRPr lang="en-US" altLang="ko-KR" sz="28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57375" y="3071813"/>
            <a:ext cx="1682750" cy="184150"/>
            <a:chOff x="2003" y="3439"/>
            <a:chExt cx="468" cy="244"/>
          </a:xfrm>
        </p:grpSpPr>
        <p:sp>
          <p:nvSpPr>
            <p:cNvPr id="30" name="Oval 2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379" name="Rectangle 24"/>
          <p:cNvSpPr>
            <a:spLocks noChangeArrowheads="1"/>
          </p:cNvSpPr>
          <p:nvPr/>
        </p:nvSpPr>
        <p:spPr bwMode="gray">
          <a:xfrm rot="3419336">
            <a:off x="2715419" y="2799556"/>
            <a:ext cx="1295400" cy="13858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5380" name="AutoShape 28"/>
          <p:cNvSpPr>
            <a:spLocks noChangeArrowheads="1"/>
          </p:cNvSpPr>
          <p:nvPr/>
        </p:nvSpPr>
        <p:spPr bwMode="white">
          <a:xfrm>
            <a:off x="2571750" y="3125798"/>
            <a:ext cx="1697038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en-US" altLang="ko-KR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UN WTO STEP </a:t>
            </a:r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재단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381" name="AutoShape 5"/>
          <p:cNvSpPr>
            <a:spLocks noChangeArrowheads="1"/>
          </p:cNvSpPr>
          <p:nvPr/>
        </p:nvSpPr>
        <p:spPr bwMode="auto">
          <a:xfrm>
            <a:off x="2195736" y="4509120"/>
            <a:ext cx="2162522" cy="792162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지속가능관광발전을</a:t>
            </a:r>
            <a:r>
              <a:rPr lang="en-US" altLang="ko-KR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</a:t>
            </a:r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위한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관광전문가 초청연수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79388" y="115888"/>
            <a:ext cx="4392612" cy="369332"/>
            <a:chOff x="179388" y="115888"/>
            <a:chExt cx="4392612" cy="369332"/>
          </a:xfrm>
        </p:grpSpPr>
        <p:sp>
          <p:nvSpPr>
            <p:cNvPr id="39" name="AutoShape 231"/>
            <p:cNvSpPr>
              <a:spLocks noChangeArrowheads="1"/>
            </p:cNvSpPr>
            <p:nvPr/>
          </p:nvSpPr>
          <p:spPr bwMode="auto">
            <a:xfrm>
              <a:off x="27717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Rectangle 229"/>
            <p:cNvSpPr>
              <a:spLocks noChangeArrowheads="1"/>
            </p:cNvSpPr>
            <p:nvPr/>
          </p:nvSpPr>
          <p:spPr bwMode="auto">
            <a:xfrm>
              <a:off x="179388" y="115888"/>
              <a:ext cx="2492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2010 </a:t>
              </a:r>
              <a:r>
                <a:rPr lang="ko-KR" altLang="en-US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문화동반자 사업</a:t>
              </a:r>
              <a:endPara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" name="AutoShape 232"/>
            <p:cNvSpPr>
              <a:spLocks noChangeArrowheads="1"/>
            </p:cNvSpPr>
            <p:nvPr/>
          </p:nvSpPr>
          <p:spPr bwMode="auto">
            <a:xfrm>
              <a:off x="29876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AutoShape 233"/>
            <p:cNvSpPr>
              <a:spLocks noChangeArrowheads="1"/>
            </p:cNvSpPr>
            <p:nvPr/>
          </p:nvSpPr>
          <p:spPr bwMode="auto">
            <a:xfrm>
              <a:off x="32051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AutoShape 234"/>
            <p:cNvSpPr>
              <a:spLocks noChangeArrowheads="1"/>
            </p:cNvSpPr>
            <p:nvPr/>
          </p:nvSpPr>
          <p:spPr bwMode="auto">
            <a:xfrm>
              <a:off x="34210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AutoShape 236"/>
            <p:cNvSpPr>
              <a:spLocks noChangeArrowheads="1"/>
            </p:cNvSpPr>
            <p:nvPr/>
          </p:nvSpPr>
          <p:spPr bwMode="auto">
            <a:xfrm>
              <a:off x="38528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AutoShape 237"/>
            <p:cNvSpPr>
              <a:spLocks noChangeArrowheads="1"/>
            </p:cNvSpPr>
            <p:nvPr/>
          </p:nvSpPr>
          <p:spPr bwMode="auto">
            <a:xfrm>
              <a:off x="36353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AutoShape 238"/>
            <p:cNvSpPr>
              <a:spLocks noChangeArrowheads="1"/>
            </p:cNvSpPr>
            <p:nvPr/>
          </p:nvSpPr>
          <p:spPr bwMode="auto">
            <a:xfrm>
              <a:off x="4067175" y="260350"/>
              <a:ext cx="69850" cy="1444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AutoShape 315"/>
            <p:cNvSpPr>
              <a:spLocks noChangeArrowheads="1"/>
            </p:cNvSpPr>
            <p:nvPr/>
          </p:nvSpPr>
          <p:spPr bwMode="auto">
            <a:xfrm>
              <a:off x="45005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AutoShape 316"/>
            <p:cNvSpPr>
              <a:spLocks noChangeArrowheads="1"/>
            </p:cNvSpPr>
            <p:nvPr/>
          </p:nvSpPr>
          <p:spPr bwMode="auto">
            <a:xfrm>
              <a:off x="42846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94923B-8256-417B-9254-6555D8ADE331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14</a:t>
            </a:fld>
            <a:endParaRPr lang="en-US" altLang="ko-KR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6387" name="AutoShape 8"/>
          <p:cNvSpPr>
            <a:spLocks noChangeArrowheads="1"/>
          </p:cNvSpPr>
          <p:nvPr/>
        </p:nvSpPr>
        <p:spPr bwMode="auto">
          <a:xfrm>
            <a:off x="5076825" y="2276475"/>
            <a:ext cx="3168650" cy="3095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mtClean="0">
              <a:solidFill>
                <a:srgbClr val="458F8F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16390" name="Rectangle 34"/>
          <p:cNvSpPr>
            <a:spLocks noChangeArrowheads="1"/>
          </p:cNvSpPr>
          <p:nvPr/>
        </p:nvSpPr>
        <p:spPr bwMode="auto">
          <a:xfrm>
            <a:off x="468313" y="1676400"/>
            <a:ext cx="2488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C.P.I </a:t>
            </a:r>
            <a:r>
              <a:rPr lang="ko-KR" altLang="en-US" sz="2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홈페이지</a:t>
            </a:r>
            <a:endParaRPr lang="en-US" altLang="ko-KR" sz="28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44067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3773487" cy="272573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92" name="Freeform 36"/>
          <p:cNvSpPr>
            <a:spLocks/>
          </p:cNvSpPr>
          <p:nvPr/>
        </p:nvSpPr>
        <p:spPr bwMode="gray">
          <a:xfrm rot="21103716" flipH="1">
            <a:off x="4284663" y="2924175"/>
            <a:ext cx="903287" cy="1241425"/>
          </a:xfrm>
          <a:custGeom>
            <a:avLst/>
            <a:gdLst>
              <a:gd name="T0" fmla="*/ 903287 w 580"/>
              <a:gd name="T1" fmla="*/ 0 h 798"/>
              <a:gd name="T2" fmla="*/ 900172 w 580"/>
              <a:gd name="T3" fmla="*/ 140010 h 798"/>
              <a:gd name="T4" fmla="*/ 884598 w 580"/>
              <a:gd name="T5" fmla="*/ 270687 h 798"/>
              <a:gd name="T6" fmla="*/ 859680 w 580"/>
              <a:gd name="T7" fmla="*/ 392029 h 798"/>
              <a:gd name="T8" fmla="*/ 819188 w 580"/>
              <a:gd name="T9" fmla="*/ 504037 h 798"/>
              <a:gd name="T10" fmla="*/ 769351 w 580"/>
              <a:gd name="T11" fmla="*/ 606711 h 798"/>
              <a:gd name="T12" fmla="*/ 703941 w 580"/>
              <a:gd name="T13" fmla="*/ 700052 h 798"/>
              <a:gd name="T14" fmla="*/ 626071 w 580"/>
              <a:gd name="T15" fmla="*/ 790281 h 798"/>
              <a:gd name="T16" fmla="*/ 532628 w 580"/>
              <a:gd name="T17" fmla="*/ 871176 h 798"/>
              <a:gd name="T18" fmla="*/ 420496 w 580"/>
              <a:gd name="T19" fmla="*/ 948959 h 798"/>
              <a:gd name="T20" fmla="*/ 292790 w 580"/>
              <a:gd name="T21" fmla="*/ 1020520 h 798"/>
              <a:gd name="T22" fmla="*/ 292790 w 580"/>
              <a:gd name="T23" fmla="*/ 1241425 h 798"/>
              <a:gd name="T24" fmla="*/ 0 w 580"/>
              <a:gd name="T25" fmla="*/ 799615 h 798"/>
              <a:gd name="T26" fmla="*/ 292790 w 580"/>
              <a:gd name="T27" fmla="*/ 357804 h 798"/>
              <a:gd name="T28" fmla="*/ 292790 w 580"/>
              <a:gd name="T29" fmla="*/ 578709 h 798"/>
              <a:gd name="T30" fmla="*/ 348856 w 580"/>
              <a:gd name="T31" fmla="*/ 572487 h 798"/>
              <a:gd name="T32" fmla="*/ 411151 w 580"/>
              <a:gd name="T33" fmla="*/ 553819 h 798"/>
              <a:gd name="T34" fmla="*/ 476562 w 580"/>
              <a:gd name="T35" fmla="*/ 522705 h 798"/>
              <a:gd name="T36" fmla="*/ 541972 w 580"/>
              <a:gd name="T37" fmla="*/ 482258 h 798"/>
              <a:gd name="T38" fmla="*/ 610497 w 580"/>
              <a:gd name="T39" fmla="*/ 435588 h 798"/>
              <a:gd name="T40" fmla="*/ 672793 w 580"/>
              <a:gd name="T41" fmla="*/ 382695 h 798"/>
              <a:gd name="T42" fmla="*/ 735089 w 580"/>
              <a:gd name="T43" fmla="*/ 323579 h 798"/>
              <a:gd name="T44" fmla="*/ 788040 w 580"/>
              <a:gd name="T45" fmla="*/ 258241 h 798"/>
              <a:gd name="T46" fmla="*/ 834762 w 580"/>
              <a:gd name="T47" fmla="*/ 192903 h 798"/>
              <a:gd name="T48" fmla="*/ 869024 w 580"/>
              <a:gd name="T49" fmla="*/ 127565 h 798"/>
              <a:gd name="T50" fmla="*/ 893943 w 580"/>
              <a:gd name="T51" fmla="*/ 62227 h 798"/>
              <a:gd name="T52" fmla="*/ 900172 w 580"/>
              <a:gd name="T53" fmla="*/ 0 h 798"/>
              <a:gd name="T54" fmla="*/ 90328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3" name="Text Box 37"/>
          <p:cNvSpPr txBox="1">
            <a:spLocks noChangeArrowheads="1"/>
          </p:cNvSpPr>
          <p:nvPr/>
        </p:nvSpPr>
        <p:spPr bwMode="auto">
          <a:xfrm>
            <a:off x="5148263" y="26368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smtClean="0">
                <a:solidFill>
                  <a:srgbClr val="FF6600"/>
                </a:solidFill>
                <a:latin typeface="Candara" pitchFamily="34" charset="0"/>
                <a:ea typeface="MS UI Gothic" pitchFamily="34" charset="-128"/>
                <a:cs typeface="Arial" charset="0"/>
              </a:rPr>
              <a:t>www.culturefriends.or.kr</a:t>
            </a:r>
          </a:p>
        </p:txBody>
      </p:sp>
      <p:sp>
        <p:nvSpPr>
          <p:cNvPr id="16394" name="Text Box 38"/>
          <p:cNvSpPr txBox="1">
            <a:spLocks noChangeArrowheads="1"/>
          </p:cNvSpPr>
          <p:nvPr/>
        </p:nvSpPr>
        <p:spPr bwMode="auto">
          <a:xfrm>
            <a:off x="5651500" y="3500438"/>
            <a:ext cx="30241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다양한 정보</a:t>
            </a: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v"/>
            </a:pP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커뮤니티</a:t>
            </a: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7" name="Rectangle 229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18" name="AutoShape 231"/>
          <p:cNvSpPr>
            <a:spLocks noChangeArrowheads="1"/>
          </p:cNvSpPr>
          <p:nvPr/>
        </p:nvSpPr>
        <p:spPr bwMode="auto">
          <a:xfrm>
            <a:off x="27717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AutoShape 232"/>
          <p:cNvSpPr>
            <a:spLocks noChangeArrowheads="1"/>
          </p:cNvSpPr>
          <p:nvPr/>
        </p:nvSpPr>
        <p:spPr bwMode="auto">
          <a:xfrm>
            <a:off x="29876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AutoShape 233"/>
          <p:cNvSpPr>
            <a:spLocks noChangeArrowheads="1"/>
          </p:cNvSpPr>
          <p:nvPr/>
        </p:nvSpPr>
        <p:spPr bwMode="auto">
          <a:xfrm>
            <a:off x="32051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AutoShape 234"/>
          <p:cNvSpPr>
            <a:spLocks noChangeArrowheads="1"/>
          </p:cNvSpPr>
          <p:nvPr/>
        </p:nvSpPr>
        <p:spPr bwMode="auto">
          <a:xfrm>
            <a:off x="34210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AutoShape 235"/>
          <p:cNvSpPr>
            <a:spLocks noChangeArrowheads="1"/>
          </p:cNvSpPr>
          <p:nvPr/>
        </p:nvSpPr>
        <p:spPr bwMode="auto">
          <a:xfrm>
            <a:off x="25558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AutoShape 236"/>
          <p:cNvSpPr>
            <a:spLocks noChangeArrowheads="1"/>
          </p:cNvSpPr>
          <p:nvPr/>
        </p:nvSpPr>
        <p:spPr bwMode="auto">
          <a:xfrm>
            <a:off x="38528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AutoShape 237"/>
          <p:cNvSpPr>
            <a:spLocks noChangeArrowheads="1"/>
          </p:cNvSpPr>
          <p:nvPr/>
        </p:nvSpPr>
        <p:spPr bwMode="auto">
          <a:xfrm>
            <a:off x="36353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AutoShape 238"/>
          <p:cNvSpPr>
            <a:spLocks noChangeArrowheads="1"/>
          </p:cNvSpPr>
          <p:nvPr/>
        </p:nvSpPr>
        <p:spPr bwMode="auto">
          <a:xfrm>
            <a:off x="40671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315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AutoShape 316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7339A8-78A1-4A84-ACEF-FF0F39CEBFC1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15</a:t>
            </a:fld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5724525" y="2276475"/>
            <a:ext cx="2736850" cy="3384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458F8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mtClean="0">
              <a:solidFill>
                <a:srgbClr val="458F8F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68313" y="1676400"/>
            <a:ext cx="1872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C.P.I </a:t>
            </a:r>
            <a:r>
              <a:rPr lang="ko-KR" altLang="en-US" sz="2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웹진</a:t>
            </a:r>
            <a:endParaRPr lang="en-US" altLang="ko-KR" sz="28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81933" name="Freeform 13"/>
          <p:cNvSpPr>
            <a:spLocks/>
          </p:cNvSpPr>
          <p:nvPr/>
        </p:nvSpPr>
        <p:spPr bwMode="gray">
          <a:xfrm rot="21103716" flipH="1">
            <a:off x="5076825" y="29241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5940425" y="2708275"/>
            <a:ext cx="30241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2006</a:t>
            </a: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년 </a:t>
            </a:r>
            <a:r>
              <a:rPr lang="en-US" altLang="ko-KR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6</a:t>
            </a: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월 첫 발행</a:t>
            </a: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v"/>
            </a:pP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전세계 </a:t>
            </a: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</a:pPr>
            <a:r>
              <a:rPr lang="en-US" altLang="ko-KR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  2800</a:t>
            </a: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명 이상</a:t>
            </a: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</a:pPr>
            <a:r>
              <a:rPr lang="ko-KR" altLang="en-US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  구독</a:t>
            </a:r>
            <a:endParaRPr lang="en-US" altLang="ko-KR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4897437" cy="3049588"/>
          </a:xfrm>
          <a:prstGeom prst="rect">
            <a:avLst/>
          </a:prstGeom>
          <a:noFill/>
          <a:ln w="9525">
            <a:solidFill>
              <a:srgbClr val="A2D3D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" name="Rectangle 229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17" name="AutoShape 231"/>
          <p:cNvSpPr>
            <a:spLocks noChangeArrowheads="1"/>
          </p:cNvSpPr>
          <p:nvPr/>
        </p:nvSpPr>
        <p:spPr bwMode="auto">
          <a:xfrm>
            <a:off x="27717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AutoShape 232"/>
          <p:cNvSpPr>
            <a:spLocks noChangeArrowheads="1"/>
          </p:cNvSpPr>
          <p:nvPr/>
        </p:nvSpPr>
        <p:spPr bwMode="auto">
          <a:xfrm>
            <a:off x="29876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AutoShape 233"/>
          <p:cNvSpPr>
            <a:spLocks noChangeArrowheads="1"/>
          </p:cNvSpPr>
          <p:nvPr/>
        </p:nvSpPr>
        <p:spPr bwMode="auto">
          <a:xfrm>
            <a:off x="32051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AutoShape 234"/>
          <p:cNvSpPr>
            <a:spLocks noChangeArrowheads="1"/>
          </p:cNvSpPr>
          <p:nvPr/>
        </p:nvSpPr>
        <p:spPr bwMode="auto">
          <a:xfrm>
            <a:off x="34210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AutoShape 235"/>
          <p:cNvSpPr>
            <a:spLocks noChangeArrowheads="1"/>
          </p:cNvSpPr>
          <p:nvPr/>
        </p:nvSpPr>
        <p:spPr bwMode="auto">
          <a:xfrm>
            <a:off x="25558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AutoShape 236"/>
          <p:cNvSpPr>
            <a:spLocks noChangeArrowheads="1"/>
          </p:cNvSpPr>
          <p:nvPr/>
        </p:nvSpPr>
        <p:spPr bwMode="auto">
          <a:xfrm>
            <a:off x="38528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AutoShape 237"/>
          <p:cNvSpPr>
            <a:spLocks noChangeArrowheads="1"/>
          </p:cNvSpPr>
          <p:nvPr/>
        </p:nvSpPr>
        <p:spPr bwMode="auto">
          <a:xfrm>
            <a:off x="36353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AutoShape 238"/>
          <p:cNvSpPr>
            <a:spLocks noChangeArrowheads="1"/>
          </p:cNvSpPr>
          <p:nvPr/>
        </p:nvSpPr>
        <p:spPr bwMode="auto">
          <a:xfrm>
            <a:off x="40671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AutoShape 315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316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7A0D0-60D7-4A87-AE56-C3228A02FFA7}" type="slidenum">
              <a:rPr lang="en-US" altLang="ko-KR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18" name="그림 17" descr="2009 CPI 오리엔테이션 종합 촬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948" y="1124744"/>
            <a:ext cx="7530476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4752528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2009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문화동반자 오리엔테이션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SC_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14627"/>
            <a:ext cx="7759973" cy="5194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95736" y="476672"/>
            <a:ext cx="4752528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2009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문화동반자 오리엔테이션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SC_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637294" cy="5112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95736" y="476672"/>
            <a:ext cx="4752528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2009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문화동반자 오리엔테이션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SC_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36" y="1162235"/>
            <a:ext cx="7581288" cy="5075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95736" y="476672"/>
            <a:ext cx="4536504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  2009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상반기 문화탐방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D1759-1C3C-4015-A488-2B311BE0C63C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850" y="1349375"/>
            <a:ext cx="8362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문화동반자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사업이란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marL="342900" indent="-342900">
              <a:buClr>
                <a:srgbClr val="0099FF"/>
              </a:buClr>
              <a:buFont typeface="Wingdings" pitchFamily="2" charset="2"/>
              <a:buNone/>
            </a:pPr>
            <a:endParaRPr lang="en-US" altLang="ko-KR" sz="1200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Clr>
                <a:srgbClr val="FF9933"/>
              </a:buClr>
              <a:buFontTx/>
              <a:buChar char="•"/>
            </a:pPr>
            <a:r>
              <a:rPr lang="ko-KR" altLang="en-US" b="1" dirty="0"/>
              <a:t>우리 문화를 알리고 상대국 문화를 체험하는 쌍방향 문화교류 프로그램 </a:t>
            </a:r>
          </a:p>
          <a:p>
            <a:pPr marL="342900" indent="-342900">
              <a:buClr>
                <a:srgbClr val="FF9933"/>
              </a:buClr>
              <a:buFontTx/>
              <a:buChar char="•"/>
            </a:pPr>
            <a:r>
              <a:rPr lang="ko-KR" altLang="en-US" b="1" dirty="0"/>
              <a:t>문화를 기반으로 한 아시아</a:t>
            </a:r>
            <a:r>
              <a:rPr lang="en-US" altLang="ko-KR" b="1" dirty="0"/>
              <a:t>, </a:t>
            </a:r>
            <a:r>
              <a:rPr lang="ko-KR" altLang="en-US" b="1" dirty="0"/>
              <a:t>남미</a:t>
            </a:r>
            <a:r>
              <a:rPr lang="en-US" altLang="ko-KR" b="1" dirty="0"/>
              <a:t>, </a:t>
            </a:r>
            <a:r>
              <a:rPr lang="ko-KR" altLang="en-US" b="1" dirty="0"/>
              <a:t>중동</a:t>
            </a:r>
            <a:r>
              <a:rPr lang="en-US" altLang="ko-KR" b="1" dirty="0"/>
              <a:t>.</a:t>
            </a:r>
            <a:r>
              <a:rPr lang="ko-KR" altLang="en-US" b="1" dirty="0"/>
              <a:t>아프리카지역 국가들과 공존관계 구축</a:t>
            </a:r>
            <a:r>
              <a:rPr lang="ko-KR" altLang="en-US" dirty="0"/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365125"/>
            <a:ext cx="390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146300" y="3440113"/>
            <a:ext cx="5099050" cy="1909762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gray">
          <a:xfrm rot="-1543677">
            <a:off x="4997450" y="3392488"/>
            <a:ext cx="893763" cy="2413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 rot="-1543677">
            <a:off x="6408738" y="4495800"/>
            <a:ext cx="892175" cy="239713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gray">
          <a:xfrm rot="-1543677">
            <a:off x="4216400" y="5459413"/>
            <a:ext cx="892175" cy="239712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gray">
          <a:xfrm rot="-1543677">
            <a:off x="2894013" y="4354513"/>
            <a:ext cx="892175" cy="239712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4560888" y="2852738"/>
            <a:ext cx="955675" cy="86836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ko-KR">
              <a:latin typeface="Arial" pitchFamily="34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gray">
          <a:xfrm>
            <a:off x="2308225" y="3890963"/>
            <a:ext cx="955675" cy="868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ko-KR">
              <a:latin typeface="Arial" pitchFamily="34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gray">
          <a:xfrm>
            <a:off x="3648075" y="5011738"/>
            <a:ext cx="955675" cy="868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ko-KR">
              <a:latin typeface="Arial" pitchFamily="34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5951538" y="3989388"/>
            <a:ext cx="903287" cy="8699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ko-KR" b="1">
              <a:latin typeface="Arial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gray">
          <a:xfrm>
            <a:off x="2409825" y="4005263"/>
            <a:ext cx="793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국제문화</a:t>
            </a:r>
          </a:p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교류허브</a:t>
            </a:r>
          </a:p>
          <a:p>
            <a:pPr algn="ctr" eaLnBrk="0" latinLnBrk="0" hangingPunct="0"/>
            <a:r>
              <a:rPr kumimoji="0" lang="en-US" altLang="ko-KR" sz="1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(Hub)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4643438" y="30686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쌍방향</a:t>
            </a:r>
          </a:p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문화교류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gray">
          <a:xfrm>
            <a:off x="6156325" y="4149725"/>
            <a:ext cx="539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ko-KR" altLang="en-US" sz="14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사후</a:t>
            </a:r>
          </a:p>
          <a:p>
            <a:pPr eaLnBrk="0" latinLnBrk="0" hangingPunct="0"/>
            <a:r>
              <a:rPr kumimoji="0" lang="ko-KR" altLang="en-US" sz="14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관리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779838" y="5157788"/>
            <a:ext cx="641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문화</a:t>
            </a:r>
          </a:p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다양성</a:t>
            </a:r>
          </a:p>
          <a:p>
            <a:pPr algn="ctr" eaLnBrk="0" latinLnBrk="0" hangingPunct="0"/>
            <a:r>
              <a:rPr kumimoji="0" lang="ko-KR" altLang="en-US" sz="1200">
                <a:solidFill>
                  <a:schemeClr val="bg1"/>
                </a:solidFill>
                <a:latin typeface="Verdana" pitchFamily="34" charset="0"/>
                <a:ea typeface="HY헤드라인M" pitchFamily="18" charset="-127"/>
              </a:rPr>
              <a:t>존중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3708400" y="3902075"/>
            <a:ext cx="192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ko-KR" altLang="en-US" sz="2400" b="1">
                <a:latin typeface="HY헤드라인M" pitchFamily="18" charset="-127"/>
                <a:ea typeface="HY헤드라인M" pitchFamily="18" charset="-127"/>
              </a:rPr>
              <a:t>문화</a:t>
            </a:r>
          </a:p>
          <a:p>
            <a:pPr algn="ctr" eaLnBrk="0" latinLnBrk="0" hangingPunct="0"/>
            <a:r>
              <a:rPr kumimoji="0" lang="ko-KR" altLang="en-US" sz="2400" b="1">
                <a:latin typeface="HY헤드라인M" pitchFamily="18" charset="-127"/>
                <a:ea typeface="HY헤드라인M" pitchFamily="18" charset="-127"/>
              </a:rPr>
              <a:t>동반자 사업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G_2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93445"/>
            <a:ext cx="7704856" cy="5143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95736" y="476672"/>
            <a:ext cx="4536504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  2009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상반기 문화탐방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MG_4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610" y="1124744"/>
            <a:ext cx="7104790" cy="5328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83768" y="476672"/>
            <a:ext cx="3960440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  2009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세계문화축전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_4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104789" cy="5328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3768" y="476672"/>
            <a:ext cx="3960440" cy="461665"/>
          </a:xfrm>
          <a:prstGeom prst="rect">
            <a:avLst/>
          </a:prstGeom>
          <a:solidFill>
            <a:srgbClr val="D3EBED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   2009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세계문화축전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라운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14650"/>
            <a:ext cx="914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4"/>
          <p:cNvSpPr>
            <a:spLocks noChangeArrowheads="1" noChangeShapeType="1" noTextEdit="1"/>
          </p:cNvSpPr>
          <p:nvPr/>
        </p:nvSpPr>
        <p:spPr bwMode="gray">
          <a:xfrm>
            <a:off x="1835150" y="2276475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35E7-E249-49F2-8166-17A74C34EC53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gray">
          <a:xfrm>
            <a:off x="1116013" y="2359025"/>
            <a:ext cx="216376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1149350" y="236696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gray">
          <a:xfrm>
            <a:off x="1166813" y="443071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gray">
          <a:xfrm>
            <a:off x="1166813" y="238918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gray">
          <a:xfrm>
            <a:off x="1122363" y="5216525"/>
            <a:ext cx="2163762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gray">
          <a:xfrm>
            <a:off x="1166813" y="5240338"/>
            <a:ext cx="2070100" cy="773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1860550" y="2051050"/>
            <a:ext cx="642938" cy="642938"/>
            <a:chOff x="1289" y="582"/>
            <a:chExt cx="668" cy="668"/>
          </a:xfrm>
        </p:grpSpPr>
        <p:sp>
          <p:nvSpPr>
            <p:cNvPr id="34828" name="Oval 1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29" name="Oval 1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4830" name="Oval 1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4831" name="Oval 1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4832" name="Oval 1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34833" name="Text Box 17"/>
          <p:cNvSpPr txBox="1">
            <a:spLocks noChangeArrowheads="1"/>
          </p:cNvSpPr>
          <p:nvPr/>
        </p:nvSpPr>
        <p:spPr bwMode="gray">
          <a:xfrm>
            <a:off x="1998663" y="21431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2400">
                <a:solidFill>
                  <a:srgbClr val="000000"/>
                </a:solidFill>
                <a:latin typeface="Arial" pitchFamily="34" charset="0"/>
              </a:rPr>
              <a:t>1</a:t>
            </a:r>
            <a:endParaRPr kumimoji="0" lang="en-US" altLang="ko-KR">
              <a:latin typeface="Arial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gray">
          <a:xfrm>
            <a:off x="1192213" y="2708275"/>
            <a:ext cx="2057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lang="ko-KR" altLang="en-US" b="1">
                <a:solidFill>
                  <a:schemeClr val="bg1"/>
                </a:solidFill>
              </a:rPr>
              <a:t>일방적 한류문화 침투에 대한 아시아 각국의 경계와 우려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gray">
          <a:xfrm>
            <a:off x="3478213" y="2359025"/>
            <a:ext cx="216376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gray">
          <a:xfrm>
            <a:off x="3511550" y="236696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gray">
          <a:xfrm>
            <a:off x="3529013" y="443071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gray">
          <a:xfrm>
            <a:off x="3529013" y="238918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gray">
          <a:xfrm>
            <a:off x="4222750" y="2051050"/>
            <a:ext cx="642938" cy="64293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gray">
          <a:xfrm>
            <a:off x="4229100" y="2055813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gray">
          <a:xfrm>
            <a:off x="4237038" y="2058988"/>
            <a:ext cx="608012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gray">
          <a:xfrm>
            <a:off x="4243388" y="2065338"/>
            <a:ext cx="577850" cy="5667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4844" name="Oval 28"/>
          <p:cNvSpPr>
            <a:spLocks noChangeArrowheads="1"/>
          </p:cNvSpPr>
          <p:nvPr/>
        </p:nvSpPr>
        <p:spPr bwMode="gray">
          <a:xfrm>
            <a:off x="4278313" y="2081213"/>
            <a:ext cx="512762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gray">
          <a:xfrm>
            <a:off x="4360863" y="21431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2400">
                <a:solidFill>
                  <a:srgbClr val="000000"/>
                </a:solidFill>
                <a:latin typeface="Arial" pitchFamily="34" charset="0"/>
              </a:rPr>
              <a:t>2</a:t>
            </a:r>
            <a:endParaRPr kumimoji="0" lang="en-US" altLang="ko-KR">
              <a:latin typeface="Arial" pitchFamily="34" charset="0"/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gray">
          <a:xfrm>
            <a:off x="3554413" y="2708275"/>
            <a:ext cx="20574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lang="ko-KR" altLang="en-US" b="1">
                <a:solidFill>
                  <a:srgbClr val="336699"/>
                </a:solidFill>
              </a:rPr>
              <a:t>경제규모에 비해 평가절하 되어있는 국가 이미지 개선</a:t>
            </a: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gray">
          <a:xfrm>
            <a:off x="3481388" y="5216525"/>
            <a:ext cx="2163762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gray">
          <a:xfrm>
            <a:off x="3525838" y="5240338"/>
            <a:ext cx="2070100" cy="773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gray">
          <a:xfrm>
            <a:off x="5840413" y="2359025"/>
            <a:ext cx="216376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51" name="AutoShape 35"/>
          <p:cNvSpPr>
            <a:spLocks noChangeArrowheads="1"/>
          </p:cNvSpPr>
          <p:nvPr/>
        </p:nvSpPr>
        <p:spPr bwMode="gray">
          <a:xfrm>
            <a:off x="5873750" y="236696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52" name="AutoShape 36"/>
          <p:cNvSpPr>
            <a:spLocks noChangeArrowheads="1"/>
          </p:cNvSpPr>
          <p:nvPr/>
        </p:nvSpPr>
        <p:spPr bwMode="gray">
          <a:xfrm>
            <a:off x="5891213" y="443071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53" name="AutoShape 37"/>
          <p:cNvSpPr>
            <a:spLocks noChangeArrowheads="1"/>
          </p:cNvSpPr>
          <p:nvPr/>
        </p:nvSpPr>
        <p:spPr bwMode="gray">
          <a:xfrm>
            <a:off x="5891213" y="238918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6584950" y="2051050"/>
            <a:ext cx="642938" cy="642938"/>
            <a:chOff x="1289" y="582"/>
            <a:chExt cx="668" cy="668"/>
          </a:xfrm>
        </p:grpSpPr>
        <p:sp>
          <p:nvSpPr>
            <p:cNvPr id="34855" name="Oval 3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34860" name="Text Box 44"/>
          <p:cNvSpPr txBox="1">
            <a:spLocks noChangeArrowheads="1"/>
          </p:cNvSpPr>
          <p:nvPr/>
        </p:nvSpPr>
        <p:spPr bwMode="gray">
          <a:xfrm>
            <a:off x="6723063" y="21431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2400">
                <a:solidFill>
                  <a:srgbClr val="000000"/>
                </a:solidFill>
                <a:latin typeface="Arial" pitchFamily="34" charset="0"/>
              </a:rPr>
              <a:t>3</a:t>
            </a:r>
            <a:endParaRPr kumimoji="0" lang="en-US" altLang="ko-KR">
              <a:latin typeface="Arial" pitchFamily="34" charset="0"/>
            </a:endParaRP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gray">
          <a:xfrm>
            <a:off x="5916613" y="2708275"/>
            <a:ext cx="20574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lang="ko-KR" altLang="en-US" b="1">
                <a:solidFill>
                  <a:srgbClr val="FF6600"/>
                </a:solidFill>
              </a:rPr>
              <a:t>한국을 신뢰하고 홍보할 수 있는 인력풀 확대</a:t>
            </a:r>
          </a:p>
        </p:txBody>
      </p:sp>
      <p:sp>
        <p:nvSpPr>
          <p:cNvPr id="34862" name="AutoShape 46"/>
          <p:cNvSpPr>
            <a:spLocks noChangeArrowheads="1"/>
          </p:cNvSpPr>
          <p:nvPr/>
        </p:nvSpPr>
        <p:spPr bwMode="gray">
          <a:xfrm>
            <a:off x="5834063" y="5216525"/>
            <a:ext cx="2163762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gray">
          <a:xfrm>
            <a:off x="5878513" y="5240338"/>
            <a:ext cx="2070100" cy="773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1214438" y="4306888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200" b="1">
                <a:solidFill>
                  <a:srgbClr val="003366"/>
                </a:solidFill>
              </a:rPr>
              <a:t> </a:t>
            </a:r>
            <a:r>
              <a:rPr lang="ko-KR" altLang="en-US" sz="1200" b="1">
                <a:solidFill>
                  <a:srgbClr val="003366"/>
                </a:solidFill>
              </a:rPr>
              <a:t>문화를 통한 상호 호혜적 </a:t>
            </a:r>
          </a:p>
          <a:p>
            <a:r>
              <a:rPr lang="ko-KR" altLang="en-US" sz="1200" b="1">
                <a:solidFill>
                  <a:srgbClr val="003366"/>
                </a:solidFill>
              </a:rPr>
              <a:t>  협력 모델 제시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3635375" y="3643313"/>
            <a:ext cx="48244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2C166E"/>
              </a:buClr>
              <a:buFont typeface="Wingdings" pitchFamily="2" charset="2"/>
              <a:buChar char="Ø"/>
            </a:pPr>
            <a:r>
              <a:rPr lang="en-US" altLang="ko-KR" sz="1200" b="1">
                <a:solidFill>
                  <a:srgbClr val="003366"/>
                </a:solidFill>
              </a:rPr>
              <a:t> </a:t>
            </a:r>
            <a:r>
              <a:rPr lang="ko-KR" altLang="en-US" sz="1200" b="1">
                <a:solidFill>
                  <a:srgbClr val="003366"/>
                </a:solidFill>
              </a:rPr>
              <a:t>한류의 지속 및 </a:t>
            </a:r>
          </a:p>
          <a:p>
            <a:pPr>
              <a:buClr>
                <a:srgbClr val="2C166E"/>
              </a:buClr>
              <a:buFont typeface="Wingdings" pitchFamily="2" charset="2"/>
              <a:buNone/>
            </a:pPr>
            <a:r>
              <a:rPr lang="ko-KR" altLang="en-US" sz="1200" b="1">
                <a:solidFill>
                  <a:srgbClr val="003366"/>
                </a:solidFill>
              </a:rPr>
              <a:t>  문화협력을 통해 </a:t>
            </a:r>
          </a:p>
          <a:p>
            <a:pPr>
              <a:buClr>
                <a:srgbClr val="2C166E"/>
              </a:buClr>
              <a:buFont typeface="Wingdings" pitchFamily="2" charset="2"/>
              <a:buNone/>
            </a:pPr>
            <a:r>
              <a:rPr lang="ko-KR" altLang="en-US" sz="1200" b="1">
                <a:solidFill>
                  <a:srgbClr val="003366"/>
                </a:solidFill>
              </a:rPr>
              <a:t>  동반자 이미지 구축</a:t>
            </a:r>
          </a:p>
          <a:p>
            <a:pPr>
              <a:buClr>
                <a:srgbClr val="2C166E"/>
              </a:buClr>
              <a:buFont typeface="Wingdings" pitchFamily="2" charset="2"/>
              <a:buNone/>
            </a:pPr>
            <a:r>
              <a:rPr lang="ko-KR" altLang="en-US" sz="1200" b="1">
                <a:solidFill>
                  <a:srgbClr val="003366"/>
                </a:solidFill>
              </a:rPr>
              <a:t> </a:t>
            </a:r>
            <a:r>
              <a:rPr lang="ko-KR" altLang="en-US" sz="1200" b="1">
                <a:solidFill>
                  <a:srgbClr val="003366"/>
                </a:solidFill>
                <a:latin typeface="Arial"/>
              </a:rPr>
              <a:t>  </a:t>
            </a:r>
            <a:endParaRPr lang="ko-KR" altLang="en-US" sz="1200" b="1">
              <a:solidFill>
                <a:srgbClr val="003366"/>
              </a:solidFill>
            </a:endParaRPr>
          </a:p>
          <a:p>
            <a:pPr>
              <a:buClr>
                <a:srgbClr val="2C166E"/>
              </a:buClr>
              <a:buFont typeface="Wingdings" pitchFamily="2" charset="2"/>
              <a:buChar char="Ø"/>
            </a:pPr>
            <a:r>
              <a:rPr lang="ko-KR" altLang="en-US" sz="1200" b="1">
                <a:solidFill>
                  <a:srgbClr val="003366"/>
                </a:solidFill>
              </a:rPr>
              <a:t> </a:t>
            </a:r>
            <a:r>
              <a:rPr lang="en-US" altLang="ko-KR" sz="1200" b="1">
                <a:solidFill>
                  <a:srgbClr val="003366"/>
                </a:solidFill>
              </a:rPr>
              <a:t>OECD</a:t>
            </a:r>
            <a:r>
              <a:rPr lang="ko-KR" altLang="en-US" sz="1200" b="1">
                <a:solidFill>
                  <a:srgbClr val="003366"/>
                </a:solidFill>
              </a:rPr>
              <a:t>국가로서 </a:t>
            </a:r>
          </a:p>
          <a:p>
            <a:pPr>
              <a:buClr>
                <a:srgbClr val="2C166E"/>
              </a:buClr>
              <a:buFont typeface="Wingdings" pitchFamily="2" charset="2"/>
              <a:buNone/>
            </a:pPr>
            <a:r>
              <a:rPr lang="ko-KR" altLang="en-US" sz="1200" b="1">
                <a:solidFill>
                  <a:srgbClr val="003366"/>
                </a:solidFill>
              </a:rPr>
              <a:t>  개발도상국에 대한 문화적 </a:t>
            </a:r>
          </a:p>
          <a:p>
            <a:pPr>
              <a:buClr>
                <a:srgbClr val="2C166E"/>
              </a:buClr>
              <a:buFont typeface="Wingdings" pitchFamily="2" charset="2"/>
              <a:buNone/>
            </a:pPr>
            <a:r>
              <a:rPr lang="ko-KR" altLang="en-US" sz="1200" b="1">
                <a:solidFill>
                  <a:srgbClr val="003366"/>
                </a:solidFill>
              </a:rPr>
              <a:t>  역할 분담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354013" y="1336675"/>
            <a:ext cx="209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추진배경</a:t>
            </a: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34876" name="AutoShape 60"/>
          <p:cNvSpPr>
            <a:spLocks noChangeArrowheads="1"/>
          </p:cNvSpPr>
          <p:nvPr/>
        </p:nvSpPr>
        <p:spPr bwMode="auto">
          <a:xfrm>
            <a:off x="25558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77" name="AutoShape 61"/>
          <p:cNvSpPr>
            <a:spLocks noChangeArrowheads="1"/>
          </p:cNvSpPr>
          <p:nvPr/>
        </p:nvSpPr>
        <p:spPr bwMode="auto">
          <a:xfrm>
            <a:off x="27717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0" name="AutoShape 64"/>
          <p:cNvSpPr>
            <a:spLocks noChangeArrowheads="1"/>
          </p:cNvSpPr>
          <p:nvPr/>
        </p:nvSpPr>
        <p:spPr bwMode="auto">
          <a:xfrm>
            <a:off x="29876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1" name="AutoShape 65"/>
          <p:cNvSpPr>
            <a:spLocks noChangeArrowheads="1"/>
          </p:cNvSpPr>
          <p:nvPr/>
        </p:nvSpPr>
        <p:spPr bwMode="auto">
          <a:xfrm>
            <a:off x="32051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2" name="AutoShape 66"/>
          <p:cNvSpPr>
            <a:spLocks noChangeArrowheads="1"/>
          </p:cNvSpPr>
          <p:nvPr/>
        </p:nvSpPr>
        <p:spPr bwMode="auto">
          <a:xfrm>
            <a:off x="34210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3" name="AutoShape 67"/>
          <p:cNvSpPr>
            <a:spLocks noChangeArrowheads="1"/>
          </p:cNvSpPr>
          <p:nvPr/>
        </p:nvSpPr>
        <p:spPr bwMode="auto">
          <a:xfrm>
            <a:off x="36353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4" name="AutoShape 68"/>
          <p:cNvSpPr>
            <a:spLocks noChangeArrowheads="1"/>
          </p:cNvSpPr>
          <p:nvPr/>
        </p:nvSpPr>
        <p:spPr bwMode="auto">
          <a:xfrm>
            <a:off x="38528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5" name="AutoShape 69"/>
          <p:cNvSpPr>
            <a:spLocks noChangeArrowheads="1"/>
          </p:cNvSpPr>
          <p:nvPr/>
        </p:nvSpPr>
        <p:spPr bwMode="auto">
          <a:xfrm>
            <a:off x="40687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6" name="AutoShape 70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87" name="AutoShape 71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74EA0-3CF2-4E89-B1C4-9090067C1F54}" type="slidenum">
              <a:rPr lang="en-US" altLang="ko-KR"/>
              <a:pPr/>
              <a:t>4</a:t>
            </a:fld>
            <a:endParaRPr lang="en-US" altLang="ko-KR"/>
          </a:p>
        </p:txBody>
      </p: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663575" y="1989138"/>
            <a:ext cx="7724775" cy="4129087"/>
            <a:chOff x="204" y="1162"/>
            <a:chExt cx="4866" cy="2601"/>
          </a:xfrm>
        </p:grpSpPr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>
              <a:off x="204" y="1162"/>
              <a:ext cx="4866" cy="2601"/>
              <a:chOff x="327" y="2577"/>
              <a:chExt cx="3624" cy="1065"/>
            </a:xfrm>
          </p:grpSpPr>
          <p:sp>
            <p:nvSpPr>
              <p:cNvPr id="39941" name="AutoShape 5"/>
              <p:cNvSpPr>
                <a:spLocks noChangeArrowheads="1"/>
              </p:cNvSpPr>
              <p:nvPr/>
            </p:nvSpPr>
            <p:spPr bwMode="auto">
              <a:xfrm>
                <a:off x="3080" y="2685"/>
                <a:ext cx="871" cy="895"/>
              </a:xfrm>
              <a:prstGeom prst="roundRect">
                <a:avLst>
                  <a:gd name="adj" fmla="val 8046"/>
                </a:avLst>
              </a:prstGeom>
              <a:solidFill>
                <a:srgbClr val="E4EBF8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ko-KR" sz="1600" b="1">
                    <a:latin typeface="돋움체" pitchFamily="49" charset="-127"/>
                    <a:ea typeface="돋움체" pitchFamily="49" charset="-127"/>
                  </a:rPr>
                  <a:t>6</a:t>
                </a:r>
                <a:r>
                  <a:rPr lang="ko-KR" altLang="en-US" sz="1600" b="1">
                    <a:latin typeface="돋움체" pitchFamily="49" charset="-127"/>
                    <a:ea typeface="돋움체" pitchFamily="49" charset="-127"/>
                  </a:rPr>
                  <a:t>개월</a:t>
                </a:r>
              </a:p>
              <a:p>
                <a:pPr algn="ctr"/>
                <a:endParaRPr lang="ko-KR" altLang="en-US" sz="1600" b="1">
                  <a:latin typeface="돋움체" pitchFamily="49" charset="-127"/>
                  <a:ea typeface="돋움체" pitchFamily="49" charset="-127"/>
                </a:endParaRPr>
              </a:p>
              <a:p>
                <a:pPr algn="ctr"/>
                <a:endParaRPr lang="ko-KR" altLang="en-US" sz="1600" b="1">
                  <a:latin typeface="돋움체" pitchFamily="49" charset="-127"/>
                  <a:ea typeface="돋움체" pitchFamily="49" charset="-127"/>
                </a:endParaRPr>
              </a:p>
              <a:p>
                <a:pPr algn="ctr"/>
                <a:endParaRPr lang="en-US" altLang="ko-KR" sz="1600" b="1">
                  <a:latin typeface="돋움체" pitchFamily="49" charset="-127"/>
                  <a:ea typeface="돋움체" pitchFamily="49" charset="-127"/>
                </a:endParaRPr>
              </a:p>
            </p:txBody>
          </p:sp>
          <p:grpSp>
            <p:nvGrpSpPr>
              <p:cNvPr id="39942" name="Group 6"/>
              <p:cNvGrpSpPr>
                <a:grpSpLocks/>
              </p:cNvGrpSpPr>
              <p:nvPr/>
            </p:nvGrpSpPr>
            <p:grpSpPr bwMode="auto">
              <a:xfrm>
                <a:off x="3118" y="2589"/>
                <a:ext cx="793" cy="175"/>
                <a:chOff x="3161" y="4761"/>
                <a:chExt cx="793" cy="175"/>
              </a:xfrm>
            </p:grpSpPr>
            <p:sp>
              <p:nvSpPr>
                <p:cNvPr id="39943" name="AutoShape 7"/>
                <p:cNvSpPr>
                  <a:spLocks noChangeArrowheads="1"/>
                </p:cNvSpPr>
                <p:nvPr/>
              </p:nvSpPr>
              <p:spPr bwMode="auto">
                <a:xfrm>
                  <a:off x="3161" y="4761"/>
                  <a:ext cx="793" cy="175"/>
                </a:xfrm>
                <a:prstGeom prst="roundRect">
                  <a:avLst>
                    <a:gd name="adj" fmla="val 48569"/>
                  </a:avLst>
                </a:prstGeom>
                <a:gradFill rotWithShape="0">
                  <a:gsLst>
                    <a:gs pos="0">
                      <a:srgbClr val="274E9B"/>
                    </a:gs>
                    <a:gs pos="50000">
                      <a:srgbClr val="274E9B">
                        <a:gamma/>
                        <a:tint val="0"/>
                        <a:invGamma/>
                      </a:srgbClr>
                    </a:gs>
                    <a:gs pos="100000">
                      <a:srgbClr val="274E9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944" name="AutoShape 8"/>
                <p:cNvSpPr>
                  <a:spLocks noChangeArrowheads="1"/>
                </p:cNvSpPr>
                <p:nvPr/>
              </p:nvSpPr>
              <p:spPr bwMode="auto">
                <a:xfrm>
                  <a:off x="3181" y="4787"/>
                  <a:ext cx="75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D0F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ko-KR" altLang="en-US" sz="1600" b="1" dirty="0">
                      <a:latin typeface="휴먼모음T" pitchFamily="18" charset="-127"/>
                      <a:ea typeface="휴먼모음T" pitchFamily="18" charset="-127"/>
                    </a:rPr>
                    <a:t>연수기간</a:t>
                  </a:r>
                </a:p>
              </p:txBody>
            </p:sp>
          </p:grpSp>
          <p:sp>
            <p:nvSpPr>
              <p:cNvPr id="39945" name="AutoShape 9"/>
              <p:cNvSpPr>
                <a:spLocks noChangeArrowheads="1"/>
              </p:cNvSpPr>
              <p:nvPr/>
            </p:nvSpPr>
            <p:spPr bwMode="auto">
              <a:xfrm>
                <a:off x="2167" y="2685"/>
                <a:ext cx="870" cy="895"/>
              </a:xfrm>
              <a:prstGeom prst="roundRect">
                <a:avLst>
                  <a:gd name="adj" fmla="val 8046"/>
                </a:avLst>
              </a:prstGeom>
              <a:solidFill>
                <a:srgbClr val="E4EBF8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9946" name="Group 10"/>
              <p:cNvGrpSpPr>
                <a:grpSpLocks/>
              </p:cNvGrpSpPr>
              <p:nvPr/>
            </p:nvGrpSpPr>
            <p:grpSpPr bwMode="auto">
              <a:xfrm>
                <a:off x="2205" y="2589"/>
                <a:ext cx="792" cy="175"/>
                <a:chOff x="663" y="2243"/>
                <a:chExt cx="1089" cy="196"/>
              </a:xfrm>
            </p:grpSpPr>
            <p:sp>
              <p:nvSpPr>
                <p:cNvPr id="39947" name="AutoShape 11"/>
                <p:cNvSpPr>
                  <a:spLocks noChangeArrowheads="1"/>
                </p:cNvSpPr>
                <p:nvPr/>
              </p:nvSpPr>
              <p:spPr bwMode="auto">
                <a:xfrm>
                  <a:off x="663" y="2243"/>
                  <a:ext cx="1089" cy="196"/>
                </a:xfrm>
                <a:prstGeom prst="roundRect">
                  <a:avLst>
                    <a:gd name="adj" fmla="val 48569"/>
                  </a:avLst>
                </a:prstGeom>
                <a:gradFill rotWithShape="0">
                  <a:gsLst>
                    <a:gs pos="0">
                      <a:srgbClr val="274E9B"/>
                    </a:gs>
                    <a:gs pos="50000">
                      <a:srgbClr val="274E9B">
                        <a:gamma/>
                        <a:tint val="0"/>
                        <a:invGamma/>
                      </a:srgbClr>
                    </a:gs>
                    <a:gs pos="100000">
                      <a:srgbClr val="274E9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948" name="AutoShape 12"/>
                <p:cNvSpPr>
                  <a:spLocks noChangeArrowheads="1"/>
                </p:cNvSpPr>
                <p:nvPr/>
              </p:nvSpPr>
              <p:spPr bwMode="auto">
                <a:xfrm>
                  <a:off x="691" y="2272"/>
                  <a:ext cx="1034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D0F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ko-KR" altLang="en-US" sz="1600" b="1" dirty="0">
                      <a:latin typeface="휴먼모음T" pitchFamily="18" charset="-127"/>
                      <a:ea typeface="휴먼모음T" pitchFamily="18" charset="-127"/>
                    </a:rPr>
                    <a:t>기능별</a:t>
                  </a:r>
                </a:p>
              </p:txBody>
            </p:sp>
          </p:grpSp>
          <p:sp>
            <p:nvSpPr>
              <p:cNvPr id="39949" name="AutoShape 13"/>
              <p:cNvSpPr>
                <a:spLocks noChangeArrowheads="1"/>
              </p:cNvSpPr>
              <p:nvPr/>
            </p:nvSpPr>
            <p:spPr bwMode="auto">
              <a:xfrm>
                <a:off x="1247" y="2685"/>
                <a:ext cx="870" cy="895"/>
              </a:xfrm>
              <a:prstGeom prst="roundRect">
                <a:avLst>
                  <a:gd name="adj" fmla="val 8046"/>
                </a:avLst>
              </a:prstGeom>
              <a:solidFill>
                <a:srgbClr val="E4EBF8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9950" name="Group 14"/>
              <p:cNvGrpSpPr>
                <a:grpSpLocks/>
              </p:cNvGrpSpPr>
              <p:nvPr/>
            </p:nvGrpSpPr>
            <p:grpSpPr bwMode="auto">
              <a:xfrm>
                <a:off x="1285" y="2589"/>
                <a:ext cx="792" cy="175"/>
                <a:chOff x="663" y="2243"/>
                <a:chExt cx="1089" cy="196"/>
              </a:xfrm>
            </p:grpSpPr>
            <p:sp>
              <p:nvSpPr>
                <p:cNvPr id="39951" name="AutoShape 15"/>
                <p:cNvSpPr>
                  <a:spLocks noChangeArrowheads="1"/>
                </p:cNvSpPr>
                <p:nvPr/>
              </p:nvSpPr>
              <p:spPr bwMode="auto">
                <a:xfrm>
                  <a:off x="663" y="2243"/>
                  <a:ext cx="1089" cy="196"/>
                </a:xfrm>
                <a:prstGeom prst="roundRect">
                  <a:avLst>
                    <a:gd name="adj" fmla="val 48569"/>
                  </a:avLst>
                </a:prstGeom>
                <a:gradFill rotWithShape="0">
                  <a:gsLst>
                    <a:gs pos="0">
                      <a:srgbClr val="274E9B"/>
                    </a:gs>
                    <a:gs pos="50000">
                      <a:srgbClr val="274E9B">
                        <a:gamma/>
                        <a:tint val="0"/>
                        <a:invGamma/>
                      </a:srgbClr>
                    </a:gs>
                    <a:gs pos="100000">
                      <a:srgbClr val="274E9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952" name="AutoShape 16"/>
                <p:cNvSpPr>
                  <a:spLocks noChangeArrowheads="1"/>
                </p:cNvSpPr>
                <p:nvPr/>
              </p:nvSpPr>
              <p:spPr bwMode="auto">
                <a:xfrm>
                  <a:off x="691" y="2272"/>
                  <a:ext cx="1034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D0F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ko-KR" altLang="en-US" sz="1600" b="1" dirty="0">
                      <a:latin typeface="휴먼모음T" pitchFamily="18" charset="-127"/>
                      <a:ea typeface="휴먼모음T" pitchFamily="18" charset="-127"/>
                    </a:rPr>
                    <a:t>교류 분야</a:t>
                  </a:r>
                </a:p>
              </p:txBody>
            </p:sp>
          </p:grpSp>
          <p:sp>
            <p:nvSpPr>
              <p:cNvPr id="39953" name="AutoShape 17"/>
              <p:cNvSpPr>
                <a:spLocks noChangeArrowheads="1"/>
              </p:cNvSpPr>
              <p:nvPr/>
            </p:nvSpPr>
            <p:spPr bwMode="auto">
              <a:xfrm>
                <a:off x="327" y="2685"/>
                <a:ext cx="870" cy="895"/>
              </a:xfrm>
              <a:prstGeom prst="roundRect">
                <a:avLst>
                  <a:gd name="adj" fmla="val 8046"/>
                </a:avLst>
              </a:prstGeom>
              <a:solidFill>
                <a:srgbClr val="E4EBF8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ko-KR" altLang="ko-KR" b="1"/>
              </a:p>
            </p:txBody>
          </p:sp>
          <p:grpSp>
            <p:nvGrpSpPr>
              <p:cNvPr id="39954" name="Group 18"/>
              <p:cNvGrpSpPr>
                <a:grpSpLocks/>
              </p:cNvGrpSpPr>
              <p:nvPr/>
            </p:nvGrpSpPr>
            <p:grpSpPr bwMode="auto">
              <a:xfrm>
                <a:off x="364" y="2589"/>
                <a:ext cx="793" cy="175"/>
                <a:chOff x="663" y="2243"/>
                <a:chExt cx="1089" cy="196"/>
              </a:xfrm>
            </p:grpSpPr>
            <p:sp>
              <p:nvSpPr>
                <p:cNvPr id="39955" name="AutoShape 19"/>
                <p:cNvSpPr>
                  <a:spLocks noChangeArrowheads="1"/>
                </p:cNvSpPr>
                <p:nvPr/>
              </p:nvSpPr>
              <p:spPr bwMode="auto">
                <a:xfrm>
                  <a:off x="663" y="2243"/>
                  <a:ext cx="1089" cy="196"/>
                </a:xfrm>
                <a:prstGeom prst="roundRect">
                  <a:avLst>
                    <a:gd name="adj" fmla="val 48569"/>
                  </a:avLst>
                </a:prstGeom>
                <a:gradFill rotWithShape="0">
                  <a:gsLst>
                    <a:gs pos="0">
                      <a:srgbClr val="274E9B"/>
                    </a:gs>
                    <a:gs pos="50000">
                      <a:srgbClr val="274E9B">
                        <a:gamma/>
                        <a:tint val="0"/>
                        <a:invGamma/>
                      </a:srgbClr>
                    </a:gs>
                    <a:gs pos="100000">
                      <a:srgbClr val="274E9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956" name="AutoShape 20"/>
                <p:cNvSpPr>
                  <a:spLocks noChangeArrowheads="1"/>
                </p:cNvSpPr>
                <p:nvPr/>
              </p:nvSpPr>
              <p:spPr bwMode="auto">
                <a:xfrm>
                  <a:off x="691" y="2272"/>
                  <a:ext cx="1034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D0F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ko-KR" altLang="en-US" sz="1600" b="1" dirty="0">
                      <a:latin typeface="휴먼모음T" pitchFamily="18" charset="-127"/>
                      <a:ea typeface="휴먼모음T" pitchFamily="18" charset="-127"/>
                    </a:rPr>
                    <a:t>대상지역 및 국가</a:t>
                  </a:r>
                </a:p>
              </p:txBody>
            </p:sp>
          </p:grpSp>
          <p:sp>
            <p:nvSpPr>
              <p:cNvPr id="39957" name="AutoShape 21"/>
              <p:cNvSpPr>
                <a:spLocks noChangeArrowheads="1"/>
              </p:cNvSpPr>
              <p:nvPr/>
            </p:nvSpPr>
            <p:spPr bwMode="auto">
              <a:xfrm>
                <a:off x="350" y="2577"/>
                <a:ext cx="862" cy="1065"/>
              </a:xfrm>
              <a:prstGeom prst="can">
                <a:avLst>
                  <a:gd name="adj" fmla="val 2854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105357" tIns="52679" rIns="105357" bIns="52679" anchor="ctr"/>
              <a:lstStyle/>
              <a:p>
                <a:pPr algn="ctr" defTabSz="1054100"/>
                <a:endParaRPr lang="ko-KR" altLang="ko-KR" sz="2800" b="1" i="1">
                  <a:latin typeface="HY태고딕" pitchFamily="18" charset="-127"/>
                  <a:ea typeface="HY태고딕" pitchFamily="18" charset="-127"/>
                </a:endParaRPr>
              </a:p>
            </p:txBody>
          </p:sp>
        </p:grp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249" y="1877"/>
              <a:ext cx="145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en-US" altLang="ko-KR" sz="1400" b="1" dirty="0"/>
                <a:t> </a:t>
              </a:r>
              <a:r>
                <a:rPr lang="ko-KR" altLang="en-US" sz="1400" b="1" dirty="0" smtClean="0">
                  <a:latin typeface="돋움체" pitchFamily="49" charset="-127"/>
                  <a:ea typeface="돋움체" pitchFamily="49" charset="-127"/>
                </a:rPr>
                <a:t>아시아</a:t>
              </a:r>
              <a:endParaRPr lang="en-US" altLang="ko-KR" sz="1400" b="1" dirty="0" smtClean="0">
                <a:latin typeface="돋움체" pitchFamily="49" charset="-127"/>
                <a:ea typeface="돋움체" pitchFamily="49" charset="-127"/>
              </a:endParaRPr>
            </a:p>
            <a:p>
              <a:pPr>
                <a:buClr>
                  <a:srgbClr val="008000"/>
                </a:buClr>
              </a:pPr>
              <a:r>
                <a:rPr lang="en-US" altLang="ko-KR" sz="1400" b="1" dirty="0" smtClean="0">
                  <a:latin typeface="돋움체" pitchFamily="49" charset="-127"/>
                  <a:ea typeface="돋움체" pitchFamily="49" charset="-127"/>
                </a:rPr>
                <a:t> 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en-US" altLang="ko-KR" sz="1400" b="1" dirty="0" smtClean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b="1" dirty="0" smtClean="0">
                  <a:latin typeface="돋움체" pitchFamily="49" charset="-127"/>
                  <a:ea typeface="돋움체" pitchFamily="49" charset="-127"/>
                </a:rPr>
                <a:t>남미</a:t>
              </a:r>
              <a:endParaRPr lang="en-US" altLang="ko-KR" sz="1400" b="1" dirty="0" smtClean="0">
                <a:latin typeface="돋움체" pitchFamily="49" charset="-127"/>
                <a:ea typeface="돋움체" pitchFamily="49" charset="-127"/>
              </a:endParaRPr>
            </a:p>
            <a:p>
              <a:pPr>
                <a:buClr>
                  <a:srgbClr val="008000"/>
                </a:buClr>
              </a:pPr>
              <a:endParaRPr lang="en-US" altLang="ko-KR" sz="1400" b="1" dirty="0" smtClean="0">
                <a:latin typeface="돋움체" pitchFamily="49" charset="-127"/>
                <a:ea typeface="돋움체" pitchFamily="49" charset="-127"/>
              </a:endParaRP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en-US" altLang="ko-KR" sz="1400" b="1" dirty="0" smtClean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b="1" dirty="0" smtClean="0">
                  <a:latin typeface="돋움체" pitchFamily="49" charset="-127"/>
                  <a:ea typeface="돋움체" pitchFamily="49" charset="-127"/>
                </a:rPr>
                <a:t>중동</a:t>
              </a: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.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아프리카 </a:t>
              </a:r>
              <a:endParaRPr lang="en-US" altLang="ko-KR" sz="1400" b="1" dirty="0" smtClean="0">
                <a:latin typeface="돋움체" pitchFamily="49" charset="-127"/>
                <a:ea typeface="돋움체" pitchFamily="49" charset="-127"/>
              </a:endParaRPr>
            </a:p>
            <a:p>
              <a:pPr>
                <a:buClr>
                  <a:srgbClr val="008000"/>
                </a:buClr>
              </a:pPr>
              <a:endParaRPr lang="en-US" altLang="ko-KR" sz="1400" b="1" dirty="0" smtClean="0">
                <a:latin typeface="돋움체" pitchFamily="49" charset="-127"/>
                <a:ea typeface="돋움체" pitchFamily="49" charset="-127"/>
              </a:endParaRP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en-US" altLang="ko-KR" sz="1400" b="1" dirty="0" smtClean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b="1" dirty="0" smtClean="0">
                  <a:latin typeface="돋움체" pitchFamily="49" charset="-127"/>
                  <a:ea typeface="돋움체" pitchFamily="49" charset="-127"/>
                </a:rPr>
                <a:t>동유럽</a:t>
              </a:r>
              <a:endParaRPr lang="ko-KR" altLang="en-US" sz="1400" b="1" dirty="0">
                <a:latin typeface="돋움체" pitchFamily="49" charset="-127"/>
                <a:ea typeface="돋움체" pitchFamily="49" charset="-127"/>
              </a:endParaRP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1485" y="1933"/>
              <a:ext cx="107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1400" b="1">
                  <a:latin typeface="돋움체" pitchFamily="49" charset="-127"/>
                  <a:ea typeface="돋움체" pitchFamily="49" charset="-127"/>
                </a:rPr>
                <a:t>문화예술</a:t>
              </a:r>
              <a:r>
                <a:rPr lang="en-US" altLang="ko-KR" sz="1400" b="1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>
                  <a:latin typeface="돋움체" pitchFamily="49" charset="-127"/>
                  <a:ea typeface="돋움체" pitchFamily="49" charset="-127"/>
                </a:rPr>
                <a:t>문화재</a:t>
              </a:r>
              <a:r>
                <a:rPr lang="en-US" altLang="ko-KR" sz="1400" b="1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>
                  <a:latin typeface="돋움체" pitchFamily="49" charset="-127"/>
                  <a:ea typeface="돋움체" pitchFamily="49" charset="-127"/>
                </a:rPr>
                <a:t>문화산업</a:t>
              </a:r>
              <a:r>
                <a:rPr lang="en-US" altLang="ko-KR" sz="1400" b="1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>
                  <a:latin typeface="돋움체" pitchFamily="49" charset="-127"/>
                  <a:ea typeface="돋움체" pitchFamily="49" charset="-127"/>
                </a:rPr>
                <a:t>미디어</a:t>
              </a:r>
              <a:r>
                <a:rPr lang="en-US" altLang="ko-KR" sz="1400" b="1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>
                  <a:latin typeface="돋움체" pitchFamily="49" charset="-127"/>
                  <a:ea typeface="돋움체" pitchFamily="49" charset="-127"/>
                </a:rPr>
                <a:t>관광</a:t>
              </a:r>
              <a:r>
                <a:rPr lang="en-US" altLang="ko-KR" sz="1400" b="1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>
                  <a:latin typeface="돋움체" pitchFamily="49" charset="-127"/>
                  <a:ea typeface="돋움체" pitchFamily="49" charset="-127"/>
                </a:rPr>
                <a:t>체육분야 등</a:t>
              </a:r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2744" y="1706"/>
              <a:ext cx="140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공연</a:t>
              </a:r>
              <a:r>
                <a:rPr lang="en-US" altLang="ko-KR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.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예술분야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전통음악</a:t>
              </a: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무용</a:t>
              </a: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,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공예</a:t>
              </a: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민속   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연구</a:t>
              </a:r>
              <a:r>
                <a:rPr lang="en-US" altLang="ko-KR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.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행정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문화관광정책연구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문화예술행정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미디어분야</a:t>
              </a:r>
              <a:r>
                <a:rPr lang="ko-KR" altLang="en-US" sz="1400" b="1" dirty="0">
                  <a:solidFill>
                    <a:srgbClr val="CC0000"/>
                  </a:solidFill>
                  <a:latin typeface="돋움체" pitchFamily="49" charset="-127"/>
                  <a:ea typeface="돋움체" pitchFamily="49" charset="-127"/>
                </a:rPr>
                <a:t> 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방송기술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첨단멀티미디어교육   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ko-KR" altLang="en-US" sz="1400" b="1" dirty="0">
                  <a:solidFill>
                    <a:srgbClr val="FF5050"/>
                  </a:solidFill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en-US" altLang="ko-KR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IT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분야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게임개발</a:t>
              </a:r>
              <a:r>
                <a:rPr lang="en-US" altLang="ko-KR" sz="1400" b="1" dirty="0">
                  <a:latin typeface="돋움체" pitchFamily="49" charset="-127"/>
                  <a:ea typeface="돋움체" pitchFamily="49" charset="-127"/>
                </a:rPr>
                <a:t>, </a:t>
              </a: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그래픽   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Char char="v"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</a:t>
              </a:r>
              <a:r>
                <a:rPr lang="ko-KR" altLang="en-US" sz="1400" dirty="0">
                  <a:solidFill>
                    <a:srgbClr val="CC0000"/>
                  </a:solidFill>
                  <a:latin typeface="HY견고딕" pitchFamily="18" charset="-127"/>
                  <a:ea typeface="HY견고딕" pitchFamily="18" charset="-127"/>
                </a:rPr>
                <a:t>체육분야</a:t>
              </a:r>
            </a:p>
            <a:p>
              <a:pPr>
                <a:buClr>
                  <a:srgbClr val="008000"/>
                </a:buClr>
                <a:buFont typeface="Wingdings" pitchFamily="2" charset="2"/>
                <a:buNone/>
              </a:pPr>
              <a:r>
                <a:rPr lang="ko-KR" altLang="en-US" sz="1400" b="1" dirty="0">
                  <a:latin typeface="돋움체" pitchFamily="49" charset="-127"/>
                  <a:ea typeface="돋움체" pitchFamily="49" charset="-127"/>
                </a:rPr>
                <a:t> 태권도</a:t>
              </a:r>
            </a:p>
          </p:txBody>
        </p:sp>
      </p:grp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27717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25558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29876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32051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34210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36353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38528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40687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CB524-F711-48D2-BB5B-61FBAFC254C6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827088" y="3049588"/>
            <a:ext cx="2333625" cy="920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0"/>
              </a:cxn>
              <a:cxn ang="0">
                <a:pos x="1035" y="161"/>
              </a:cxn>
              <a:cxn ang="0">
                <a:pos x="834" y="161"/>
              </a:cxn>
              <a:cxn ang="0">
                <a:pos x="840" y="1206"/>
              </a:cxn>
              <a:cxn ang="0">
                <a:pos x="834" y="1206"/>
              </a:cxn>
              <a:cxn ang="0">
                <a:pos x="834" y="1293"/>
              </a:cxn>
              <a:cxn ang="0">
                <a:pos x="0" y="1295"/>
              </a:cxn>
              <a:cxn ang="0">
                <a:pos x="0" y="0"/>
              </a:cxn>
            </a:cxnLst>
            <a:rect l="0" t="0" r="r" b="b"/>
            <a:pathLst>
              <a:path w="1035" h="1295">
                <a:moveTo>
                  <a:pt x="0" y="0"/>
                </a:moveTo>
                <a:lnTo>
                  <a:pt x="1032" y="0"/>
                </a:lnTo>
                <a:lnTo>
                  <a:pt x="1035" y="161"/>
                </a:lnTo>
                <a:lnTo>
                  <a:pt x="834" y="161"/>
                </a:lnTo>
                <a:lnTo>
                  <a:pt x="840" y="1206"/>
                </a:lnTo>
                <a:lnTo>
                  <a:pt x="834" y="1206"/>
                </a:lnTo>
                <a:lnTo>
                  <a:pt x="834" y="1293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A0C0E4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501900" y="3048000"/>
            <a:ext cx="5454650" cy="928688"/>
          </a:xfrm>
          <a:prstGeom prst="roundRect">
            <a:avLst>
              <a:gd name="adj" fmla="val 3704"/>
            </a:avLst>
          </a:prstGeom>
          <a:solidFill>
            <a:srgbClr val="4886CA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549525" y="3079750"/>
            <a:ext cx="5330825" cy="860425"/>
          </a:xfrm>
          <a:prstGeom prst="roundRect">
            <a:avLst>
              <a:gd name="adj" fmla="val 3023"/>
            </a:avLst>
          </a:prstGeom>
          <a:solidFill>
            <a:srgbClr val="FFFFFF"/>
          </a:solidFill>
          <a:ln w="12700">
            <a:solidFill>
              <a:srgbClr val="4886CA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rgbClr val="4886CA"/>
            </a:prstShdw>
          </a:effec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827088" y="4052888"/>
            <a:ext cx="2333625" cy="153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0"/>
              </a:cxn>
              <a:cxn ang="0">
                <a:pos x="1035" y="161"/>
              </a:cxn>
              <a:cxn ang="0">
                <a:pos x="834" y="161"/>
              </a:cxn>
              <a:cxn ang="0">
                <a:pos x="840" y="1206"/>
              </a:cxn>
              <a:cxn ang="0">
                <a:pos x="834" y="1206"/>
              </a:cxn>
              <a:cxn ang="0">
                <a:pos x="834" y="1293"/>
              </a:cxn>
              <a:cxn ang="0">
                <a:pos x="0" y="1295"/>
              </a:cxn>
              <a:cxn ang="0">
                <a:pos x="0" y="0"/>
              </a:cxn>
            </a:cxnLst>
            <a:rect l="0" t="0" r="r" b="b"/>
            <a:pathLst>
              <a:path w="1035" h="1295">
                <a:moveTo>
                  <a:pt x="0" y="0"/>
                </a:moveTo>
                <a:lnTo>
                  <a:pt x="1032" y="0"/>
                </a:lnTo>
                <a:lnTo>
                  <a:pt x="1035" y="161"/>
                </a:lnTo>
                <a:lnTo>
                  <a:pt x="834" y="161"/>
                </a:lnTo>
                <a:lnTo>
                  <a:pt x="840" y="1206"/>
                </a:lnTo>
                <a:lnTo>
                  <a:pt x="834" y="1206"/>
                </a:lnTo>
                <a:lnTo>
                  <a:pt x="834" y="1293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A0C0E4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lIns="50531" tIns="33689" rIns="50531" bIns="33689" anchor="ctr"/>
          <a:lstStyle/>
          <a:p>
            <a:endParaRPr lang="ko-KR" altLang="en-US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2501900" y="4052888"/>
            <a:ext cx="5454650" cy="1536700"/>
          </a:xfrm>
          <a:prstGeom prst="roundRect">
            <a:avLst>
              <a:gd name="adj" fmla="val 3704"/>
            </a:avLst>
          </a:prstGeom>
          <a:solidFill>
            <a:srgbClr val="4886CA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2549525" y="4084638"/>
            <a:ext cx="5330825" cy="1433512"/>
          </a:xfrm>
          <a:prstGeom prst="roundRect">
            <a:avLst>
              <a:gd name="adj" fmla="val 3023"/>
            </a:avLst>
          </a:prstGeom>
          <a:solidFill>
            <a:srgbClr val="FFFFFF"/>
          </a:solidFill>
          <a:ln w="12700">
            <a:solidFill>
              <a:srgbClr val="4886CA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rgbClr val="4886CA"/>
            </a:prstShdw>
          </a:effec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827088" y="1919288"/>
            <a:ext cx="2333625" cy="1063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0"/>
              </a:cxn>
              <a:cxn ang="0">
                <a:pos x="1035" y="161"/>
              </a:cxn>
              <a:cxn ang="0">
                <a:pos x="834" y="161"/>
              </a:cxn>
              <a:cxn ang="0">
                <a:pos x="840" y="1206"/>
              </a:cxn>
              <a:cxn ang="0">
                <a:pos x="834" y="1206"/>
              </a:cxn>
              <a:cxn ang="0">
                <a:pos x="834" y="1293"/>
              </a:cxn>
              <a:cxn ang="0">
                <a:pos x="0" y="1295"/>
              </a:cxn>
              <a:cxn ang="0">
                <a:pos x="0" y="0"/>
              </a:cxn>
            </a:cxnLst>
            <a:rect l="0" t="0" r="r" b="b"/>
            <a:pathLst>
              <a:path w="1035" h="1295">
                <a:moveTo>
                  <a:pt x="0" y="0"/>
                </a:moveTo>
                <a:lnTo>
                  <a:pt x="1032" y="0"/>
                </a:lnTo>
                <a:lnTo>
                  <a:pt x="1035" y="161"/>
                </a:lnTo>
                <a:lnTo>
                  <a:pt x="834" y="161"/>
                </a:lnTo>
                <a:lnTo>
                  <a:pt x="840" y="1206"/>
                </a:lnTo>
                <a:lnTo>
                  <a:pt x="834" y="1206"/>
                </a:lnTo>
                <a:lnTo>
                  <a:pt x="834" y="1293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A0C0E4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2501900" y="1917700"/>
            <a:ext cx="5454650" cy="1069975"/>
          </a:xfrm>
          <a:prstGeom prst="roundRect">
            <a:avLst>
              <a:gd name="adj" fmla="val 3704"/>
            </a:avLst>
          </a:prstGeom>
          <a:solidFill>
            <a:srgbClr val="4886CA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2549525" y="1954213"/>
            <a:ext cx="5330825" cy="993775"/>
          </a:xfrm>
          <a:prstGeom prst="roundRect">
            <a:avLst>
              <a:gd name="adj" fmla="val 3023"/>
            </a:avLst>
          </a:prstGeom>
          <a:solidFill>
            <a:srgbClr val="FFFFFF"/>
          </a:solidFill>
          <a:ln w="12700">
            <a:solidFill>
              <a:srgbClr val="4886CA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rgbClr val="4886CA"/>
            </a:prstShdw>
          </a:effec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187450" y="2271713"/>
            <a:ext cx="1098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참가자격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1331913" y="33496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선발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971550" y="4625975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참가자 혜택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2595563" y="2060575"/>
            <a:ext cx="62658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altLang="ko-KR" sz="1400" dirty="0"/>
              <a:t>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연령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|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25</a:t>
            </a:r>
            <a:r>
              <a:rPr lang="ko-KR" altLang="en-US" sz="1400" dirty="0"/>
              <a:t>세 이상 </a:t>
            </a:r>
            <a:r>
              <a:rPr lang="en-US" altLang="ko-KR" sz="1400" dirty="0"/>
              <a:t>45</a:t>
            </a:r>
            <a:r>
              <a:rPr lang="ko-KR" altLang="en-US" sz="1400" dirty="0"/>
              <a:t>세 이하 </a:t>
            </a:r>
            <a:r>
              <a:rPr lang="ko-KR" altLang="en-US" sz="1400" dirty="0">
                <a:latin typeface="Arial"/>
              </a:rPr>
              <a:t>  </a:t>
            </a:r>
            <a:endParaRPr lang="ko-KR" altLang="en-US" sz="1400" dirty="0"/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ko-KR" altLang="en-US" sz="1400" dirty="0"/>
              <a:t>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참가방법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|</a:t>
            </a:r>
            <a:r>
              <a:rPr lang="en-US" altLang="ko-KR" sz="1400" dirty="0"/>
              <a:t> </a:t>
            </a:r>
            <a:r>
              <a:rPr lang="ko-KR" altLang="en-US" sz="1400" dirty="0"/>
              <a:t>해당 국가</a:t>
            </a:r>
            <a:r>
              <a:rPr lang="en-US" altLang="ko-KR" sz="1400" dirty="0">
                <a:latin typeface="Arial"/>
              </a:rPr>
              <a:t>·</a:t>
            </a:r>
            <a:r>
              <a:rPr lang="ko-KR" altLang="en-US" sz="1400" dirty="0"/>
              <a:t>공공기관 추천</a:t>
            </a:r>
            <a:r>
              <a:rPr lang="en-US" altLang="ko-KR" sz="1400" dirty="0"/>
              <a:t>, </a:t>
            </a:r>
            <a:r>
              <a:rPr lang="ko-KR" altLang="en-US" sz="1400" dirty="0"/>
              <a:t>한국 대사관</a:t>
            </a:r>
            <a:r>
              <a:rPr lang="en-US" altLang="ko-KR" dirty="0">
                <a:latin typeface="Arial"/>
              </a:rPr>
              <a:t>·</a:t>
            </a:r>
            <a:r>
              <a:rPr lang="ko-KR" altLang="en-US" sz="1400" dirty="0"/>
              <a:t>문화원 추천 </a:t>
            </a:r>
            <a:r>
              <a:rPr lang="ko-KR" altLang="en-US" sz="1400" dirty="0">
                <a:latin typeface="Arial"/>
              </a:rPr>
              <a:t>  </a:t>
            </a:r>
            <a:endParaRPr lang="ko-KR" altLang="en-US" sz="1400" dirty="0"/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ko-KR" altLang="en-US" sz="1400" dirty="0"/>
              <a:t>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참가신청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|</a:t>
            </a:r>
            <a:r>
              <a:rPr lang="en-US" altLang="ko-KR" sz="1400" dirty="0"/>
              <a:t> </a:t>
            </a:r>
            <a:r>
              <a:rPr lang="ko-KR" altLang="en-US" sz="1400" dirty="0"/>
              <a:t>해당 프로그램 운영기관에 참가 신청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627313" y="335756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altLang="ko-KR" sz="1400"/>
              <a:t> </a:t>
            </a:r>
            <a:r>
              <a:rPr lang="ko-KR" altLang="en-US" sz="1400"/>
              <a:t>각 프로그램 </a:t>
            </a:r>
            <a:r>
              <a:rPr lang="ko-KR" altLang="en-US" sz="1400" b="1"/>
              <a:t>운영 기관에서 선발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627313" y="4149725"/>
            <a:ext cx="4572000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en-US" altLang="ko-KR" sz="1400" dirty="0"/>
              <a:t>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왕복 항공료</a:t>
            </a:r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ko-KR" altLang="en-US" sz="1400" dirty="0"/>
              <a:t>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체재비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|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숙소 및 생활지원비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매월지급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</a:t>
            </a:r>
            <a:endParaRPr lang="ko-KR" altLang="en-US" sz="1400" dirty="0"/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ko-KR" altLang="en-US" sz="1400" dirty="0"/>
              <a:t>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전문연수비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|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전문연수 및 한국어연수</a:t>
            </a:r>
            <a:r>
              <a:rPr lang="en-US" altLang="ko-KR" sz="1400" dirty="0" smtClean="0"/>
              <a:t>(200</a:t>
            </a:r>
            <a:r>
              <a:rPr lang="ko-KR" altLang="en-US" sz="1400" dirty="0" smtClean="0"/>
              <a:t>시간</a:t>
            </a:r>
            <a:r>
              <a:rPr lang="en-US" altLang="ko-KR" sz="1400" dirty="0" smtClean="0"/>
              <a:t>)</a:t>
            </a:r>
            <a:endParaRPr lang="ko-KR" altLang="en-US" sz="1400" dirty="0"/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pitchFamily="2" charset="2"/>
              <a:buChar char="§"/>
            </a:pPr>
            <a:r>
              <a:rPr lang="ko-KR" altLang="en-US" sz="1400" dirty="0"/>
              <a:t> 기타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문화체험비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등</a:t>
            </a:r>
          </a:p>
        </p:txBody>
      </p:sp>
      <p:sp>
        <p:nvSpPr>
          <p:cNvPr id="40987" name="AutoShape 27"/>
          <p:cNvSpPr>
            <a:spLocks noChangeArrowheads="1"/>
          </p:cNvSpPr>
          <p:nvPr/>
        </p:nvSpPr>
        <p:spPr bwMode="auto">
          <a:xfrm>
            <a:off x="29876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8" name="AutoShape 28"/>
          <p:cNvSpPr>
            <a:spLocks noChangeArrowheads="1"/>
          </p:cNvSpPr>
          <p:nvPr/>
        </p:nvSpPr>
        <p:spPr bwMode="auto">
          <a:xfrm>
            <a:off x="27717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9" name="AutoShape 29"/>
          <p:cNvSpPr>
            <a:spLocks noChangeArrowheads="1"/>
          </p:cNvSpPr>
          <p:nvPr/>
        </p:nvSpPr>
        <p:spPr bwMode="auto">
          <a:xfrm>
            <a:off x="25558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0" name="AutoShape 30"/>
          <p:cNvSpPr>
            <a:spLocks noChangeArrowheads="1"/>
          </p:cNvSpPr>
          <p:nvPr/>
        </p:nvSpPr>
        <p:spPr bwMode="auto">
          <a:xfrm>
            <a:off x="32051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1" name="AutoShape 31"/>
          <p:cNvSpPr>
            <a:spLocks noChangeArrowheads="1"/>
          </p:cNvSpPr>
          <p:nvPr/>
        </p:nvSpPr>
        <p:spPr bwMode="auto">
          <a:xfrm>
            <a:off x="34210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2" name="AutoShape 32"/>
          <p:cNvSpPr>
            <a:spLocks noChangeArrowheads="1"/>
          </p:cNvSpPr>
          <p:nvPr/>
        </p:nvSpPr>
        <p:spPr bwMode="auto">
          <a:xfrm>
            <a:off x="36353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3" name="AutoShape 33"/>
          <p:cNvSpPr>
            <a:spLocks noChangeArrowheads="1"/>
          </p:cNvSpPr>
          <p:nvPr/>
        </p:nvSpPr>
        <p:spPr bwMode="auto">
          <a:xfrm>
            <a:off x="38528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4" name="AutoShape 34"/>
          <p:cNvSpPr>
            <a:spLocks noChangeArrowheads="1"/>
          </p:cNvSpPr>
          <p:nvPr/>
        </p:nvSpPr>
        <p:spPr bwMode="auto">
          <a:xfrm>
            <a:off x="40687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993-A11E-4A23-850A-C34717331014}" type="slidenum">
              <a:rPr lang="en-US" altLang="ko-KR"/>
              <a:pPr/>
              <a:t>6</a:t>
            </a:fld>
            <a:endParaRPr lang="en-US" altLang="ko-KR"/>
          </a:p>
        </p:txBody>
      </p:sp>
      <p:grpSp>
        <p:nvGrpSpPr>
          <p:cNvPr id="62550" name="Group 86"/>
          <p:cNvGrpSpPr>
            <a:grpSpLocks/>
          </p:cNvGrpSpPr>
          <p:nvPr/>
        </p:nvGrpSpPr>
        <p:grpSpPr bwMode="auto">
          <a:xfrm>
            <a:off x="2411413" y="4437063"/>
            <a:ext cx="4319587" cy="1573212"/>
            <a:chOff x="1519" y="2847"/>
            <a:chExt cx="2721" cy="991"/>
          </a:xfrm>
        </p:grpSpPr>
        <p:sp>
          <p:nvSpPr>
            <p:cNvPr id="62548" name="AutoShape 84"/>
            <p:cNvSpPr>
              <a:spLocks noChangeArrowheads="1"/>
            </p:cNvSpPr>
            <p:nvPr/>
          </p:nvSpPr>
          <p:spPr bwMode="gray">
            <a:xfrm>
              <a:off x="1519" y="3289"/>
              <a:ext cx="2721" cy="549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531" name="Text Box 67"/>
            <p:cNvSpPr txBox="1">
              <a:spLocks noChangeArrowheads="1"/>
            </p:cNvSpPr>
            <p:nvPr/>
          </p:nvSpPr>
          <p:spPr bwMode="gray">
            <a:xfrm>
              <a:off x="2108" y="3503"/>
              <a:ext cx="156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헤드라인M" pitchFamily="18" charset="-127"/>
                </a:rPr>
                <a:t>문화체육관광부 산하기관</a:t>
              </a:r>
              <a:endParaRPr kumimoji="0" lang="ko-KR" alt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62549" name="AutoShape 85"/>
            <p:cNvSpPr>
              <a:spLocks noChangeArrowheads="1"/>
            </p:cNvSpPr>
            <p:nvPr/>
          </p:nvSpPr>
          <p:spPr bwMode="gray">
            <a:xfrm>
              <a:off x="1519" y="2847"/>
              <a:ext cx="2721" cy="551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545" name="Text Box 81"/>
            <p:cNvSpPr txBox="1">
              <a:spLocks noChangeArrowheads="1"/>
            </p:cNvSpPr>
            <p:nvPr/>
          </p:nvSpPr>
          <p:spPr bwMode="gray">
            <a:xfrm>
              <a:off x="1746" y="3082"/>
              <a:ext cx="235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헤드라인M" pitchFamily="18" charset="-127"/>
                </a:rPr>
                <a:t>문화체육관광부 소속기관</a:t>
              </a:r>
              <a:endParaRPr kumimoji="0" lang="ko-KR" alt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2035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7717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25558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29876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34210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6353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3852863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40687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515" name="AutoShape 51"/>
          <p:cNvSpPr>
            <a:spLocks noChangeArrowheads="1"/>
          </p:cNvSpPr>
          <p:nvPr/>
        </p:nvSpPr>
        <p:spPr bwMode="gray">
          <a:xfrm rot="10800000">
            <a:off x="2916238" y="2852738"/>
            <a:ext cx="3311525" cy="18002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516" name="AutoShape 52"/>
          <p:cNvSpPr>
            <a:spLocks noChangeArrowheads="1"/>
          </p:cNvSpPr>
          <p:nvPr/>
        </p:nvSpPr>
        <p:spPr bwMode="gray">
          <a:xfrm>
            <a:off x="1692275" y="2420938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latinLnBrk="0"/>
            <a:r>
              <a:rPr kumimoji="0" lang="ko-KR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한국문화관광연구원</a:t>
            </a:r>
            <a:r>
              <a:rPr kumimoji="0"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문화동반자 사무국</a:t>
            </a:r>
            <a:r>
              <a:rPr kumimoji="0"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kumimoji="0" lang="en-US" altLang="ko-K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3924300" y="4005263"/>
            <a:ext cx="1377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2400" b="1">
                <a:solidFill>
                  <a:schemeClr val="tx2"/>
                </a:solidFill>
                <a:latin typeface="Arial" pitchFamily="34" charset="0"/>
                <a:ea typeface="HY견고딕" pitchFamily="18" charset="-127"/>
              </a:rPr>
              <a:t>운영기관</a:t>
            </a:r>
            <a:endParaRPr kumimoji="0" lang="ko-KR" altLang="en-US" sz="2400">
              <a:solidFill>
                <a:schemeClr val="tx2"/>
              </a:solidFill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62546" name="Rectangle 82"/>
          <p:cNvSpPr>
            <a:spLocks noChangeArrowheads="1"/>
          </p:cNvSpPr>
          <p:nvPr/>
        </p:nvSpPr>
        <p:spPr bwMode="auto">
          <a:xfrm>
            <a:off x="354013" y="1336675"/>
            <a:ext cx="209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추진체계</a:t>
            </a: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2547" name="Text Box 83"/>
          <p:cNvSpPr txBox="1">
            <a:spLocks noChangeArrowheads="1"/>
          </p:cNvSpPr>
          <p:nvPr/>
        </p:nvSpPr>
        <p:spPr bwMode="auto">
          <a:xfrm>
            <a:off x="4140200" y="1916113"/>
            <a:ext cx="865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/>
            <a:r>
              <a:rPr kumimoji="0" lang="ko-KR" altLang="en-US" sz="2400" b="1">
                <a:solidFill>
                  <a:schemeClr val="tx2"/>
                </a:solidFill>
                <a:latin typeface="Arial" pitchFamily="34" charset="0"/>
                <a:ea typeface="HY견고딕" pitchFamily="18" charset="-127"/>
              </a:rPr>
              <a:t>본 부</a:t>
            </a:r>
            <a:endParaRPr kumimoji="0" lang="ko-KR" altLang="en-US" sz="2400">
              <a:solidFill>
                <a:schemeClr val="tx2"/>
              </a:solidFill>
              <a:latin typeface="Arial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0" name="Group 960"/>
          <p:cNvGraphicFramePr>
            <a:graphicFrameLocks noGrp="1"/>
          </p:cNvGraphicFramePr>
          <p:nvPr>
            <p:ph sz="half" idx="1"/>
          </p:nvPr>
        </p:nvGraphicFramePr>
        <p:xfrm>
          <a:off x="250825" y="2636838"/>
          <a:ext cx="3097213" cy="2736851"/>
        </p:xfrm>
        <a:graphic>
          <a:graphicData uri="http://schemas.openxmlformats.org/drawingml/2006/table">
            <a:tbl>
              <a:tblPr/>
              <a:tblGrid>
                <a:gridCol w="1296988"/>
                <a:gridCol w="863600"/>
                <a:gridCol w="936625"/>
              </a:tblGrid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지역별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참가국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인 원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아시아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26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개국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476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중동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.</a:t>
                      </a: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아프리카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25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개국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55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남미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8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개국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27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기타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(</a:t>
                      </a: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유럽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6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개국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7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계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59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개국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565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명명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21" name="Group 981"/>
          <p:cNvGraphicFramePr>
            <a:graphicFrameLocks noGrp="1"/>
          </p:cNvGraphicFramePr>
          <p:nvPr>
            <p:ph sz="half" idx="2"/>
          </p:nvPr>
        </p:nvGraphicFramePr>
        <p:xfrm>
          <a:off x="3563938" y="2636838"/>
          <a:ext cx="5256534" cy="2736851"/>
        </p:xfrm>
        <a:graphic>
          <a:graphicData uri="http://schemas.openxmlformats.org/drawingml/2006/table">
            <a:tbl>
              <a:tblPr/>
              <a:tblGrid>
                <a:gridCol w="936054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구분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2005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년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2006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년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2007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년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2008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년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2009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2010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아시아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57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140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104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77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53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49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중동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아프리카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-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2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15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10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16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8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남미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-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-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8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7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4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8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유럽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-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-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-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총 인원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57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142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127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  <a:endParaRPr kumimoji="1" lang="ko-KR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95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74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70</a:t>
                      </a: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</a:rPr>
                        <a:t>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8859-9862-44FD-BA74-A9573D84D5CE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0737" name="Rectangle 497"/>
          <p:cNvSpPr>
            <a:spLocks noChangeArrowheads="1"/>
          </p:cNvSpPr>
          <p:nvPr/>
        </p:nvSpPr>
        <p:spPr bwMode="auto">
          <a:xfrm>
            <a:off x="354013" y="1389063"/>
            <a:ext cx="4913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참가자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현황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(2005-2010) </a:t>
            </a:r>
            <a:endParaRPr lang="en-US" altLang="ko-KR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756" name="Rectangle 516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10759" name="AutoShape 519"/>
          <p:cNvSpPr>
            <a:spLocks noChangeArrowheads="1"/>
          </p:cNvSpPr>
          <p:nvPr/>
        </p:nvSpPr>
        <p:spPr bwMode="auto">
          <a:xfrm>
            <a:off x="27717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0" name="AutoShape 520"/>
          <p:cNvSpPr>
            <a:spLocks noChangeArrowheads="1"/>
          </p:cNvSpPr>
          <p:nvPr/>
        </p:nvSpPr>
        <p:spPr bwMode="auto">
          <a:xfrm>
            <a:off x="29876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1" name="AutoShape 521"/>
          <p:cNvSpPr>
            <a:spLocks noChangeArrowheads="1"/>
          </p:cNvSpPr>
          <p:nvPr/>
        </p:nvSpPr>
        <p:spPr bwMode="auto">
          <a:xfrm>
            <a:off x="32051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2" name="AutoShape 522"/>
          <p:cNvSpPr>
            <a:spLocks noChangeArrowheads="1"/>
          </p:cNvSpPr>
          <p:nvPr/>
        </p:nvSpPr>
        <p:spPr bwMode="auto">
          <a:xfrm>
            <a:off x="25558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3" name="AutoShape 523"/>
          <p:cNvSpPr>
            <a:spLocks noChangeArrowheads="1"/>
          </p:cNvSpPr>
          <p:nvPr/>
        </p:nvSpPr>
        <p:spPr bwMode="auto">
          <a:xfrm>
            <a:off x="36353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4" name="AutoShape 524"/>
          <p:cNvSpPr>
            <a:spLocks noChangeArrowheads="1"/>
          </p:cNvSpPr>
          <p:nvPr/>
        </p:nvSpPr>
        <p:spPr bwMode="auto">
          <a:xfrm>
            <a:off x="34194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5" name="AutoShape 525"/>
          <p:cNvSpPr>
            <a:spLocks noChangeArrowheads="1"/>
          </p:cNvSpPr>
          <p:nvPr/>
        </p:nvSpPr>
        <p:spPr bwMode="auto">
          <a:xfrm>
            <a:off x="40687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66" name="AutoShape 526"/>
          <p:cNvSpPr>
            <a:spLocks noChangeArrowheads="1"/>
          </p:cNvSpPr>
          <p:nvPr/>
        </p:nvSpPr>
        <p:spPr bwMode="auto">
          <a:xfrm>
            <a:off x="38512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198" name="AutoShape 958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199" name="AutoShape 959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0" name="Group 314"/>
          <p:cNvGraphicFramePr>
            <a:graphicFrameLocks noGrp="1"/>
          </p:cNvGraphicFramePr>
          <p:nvPr>
            <p:ph sz="half" idx="1"/>
          </p:nvPr>
        </p:nvGraphicFramePr>
        <p:xfrm>
          <a:off x="250825" y="2690813"/>
          <a:ext cx="3601094" cy="2921000"/>
        </p:xfrm>
        <a:graphic>
          <a:graphicData uri="http://schemas.openxmlformats.org/drawingml/2006/table">
            <a:tbl>
              <a:tblPr/>
              <a:tblGrid>
                <a:gridCol w="1584871"/>
                <a:gridCol w="1008112"/>
                <a:gridCol w="1008111"/>
              </a:tblGrid>
              <a:tr h="4318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구분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2009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1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참가전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참가후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-3429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한국의 문화산업 경쟁력에 대한 인지도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56.90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76.30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-3429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한국의 문화적 활동성 이미지 변화 긍정도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51.40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87.50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-3429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문화협력 대상으로 한국에 대한 인식 긍정도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50.00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93.00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E52A5-55E7-4CDC-85F4-B84F5D1FA65C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9367" name="Rectangle 151"/>
          <p:cNvSpPr>
            <a:spLocks noChangeArrowheads="1"/>
          </p:cNvSpPr>
          <p:nvPr/>
        </p:nvSpPr>
        <p:spPr bwMode="auto">
          <a:xfrm>
            <a:off x="354013" y="1389063"/>
            <a:ext cx="3743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만족도 결과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(2009)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445" name="Rectangle 229"/>
          <p:cNvSpPr>
            <a:spLocks noChangeArrowheads="1"/>
          </p:cNvSpPr>
          <p:nvPr/>
        </p:nvSpPr>
        <p:spPr bwMode="auto">
          <a:xfrm>
            <a:off x="179388" y="115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문화동반자 사업소개</a:t>
            </a:r>
          </a:p>
        </p:txBody>
      </p:sp>
      <p:sp>
        <p:nvSpPr>
          <p:cNvPr id="9447" name="AutoShape 231"/>
          <p:cNvSpPr>
            <a:spLocks noChangeArrowheads="1"/>
          </p:cNvSpPr>
          <p:nvPr/>
        </p:nvSpPr>
        <p:spPr bwMode="auto">
          <a:xfrm>
            <a:off x="27717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48" name="AutoShape 232"/>
          <p:cNvSpPr>
            <a:spLocks noChangeArrowheads="1"/>
          </p:cNvSpPr>
          <p:nvPr/>
        </p:nvSpPr>
        <p:spPr bwMode="auto">
          <a:xfrm>
            <a:off x="29876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49" name="AutoShape 233"/>
          <p:cNvSpPr>
            <a:spLocks noChangeArrowheads="1"/>
          </p:cNvSpPr>
          <p:nvPr/>
        </p:nvSpPr>
        <p:spPr bwMode="auto">
          <a:xfrm>
            <a:off x="32051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50" name="AutoShape 234"/>
          <p:cNvSpPr>
            <a:spLocks noChangeArrowheads="1"/>
          </p:cNvSpPr>
          <p:nvPr/>
        </p:nvSpPr>
        <p:spPr bwMode="auto">
          <a:xfrm>
            <a:off x="34210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51" name="AutoShape 235"/>
          <p:cNvSpPr>
            <a:spLocks noChangeArrowheads="1"/>
          </p:cNvSpPr>
          <p:nvPr/>
        </p:nvSpPr>
        <p:spPr bwMode="auto">
          <a:xfrm>
            <a:off x="25558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52" name="AutoShape 236"/>
          <p:cNvSpPr>
            <a:spLocks noChangeArrowheads="1"/>
          </p:cNvSpPr>
          <p:nvPr/>
        </p:nvSpPr>
        <p:spPr bwMode="auto">
          <a:xfrm>
            <a:off x="38528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53" name="AutoShape 237"/>
          <p:cNvSpPr>
            <a:spLocks noChangeArrowheads="1"/>
          </p:cNvSpPr>
          <p:nvPr/>
        </p:nvSpPr>
        <p:spPr bwMode="auto">
          <a:xfrm>
            <a:off x="3635375" y="260350"/>
            <a:ext cx="71438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54" name="AutoShape 238"/>
          <p:cNvSpPr>
            <a:spLocks noChangeArrowheads="1"/>
          </p:cNvSpPr>
          <p:nvPr/>
        </p:nvSpPr>
        <p:spPr bwMode="auto">
          <a:xfrm>
            <a:off x="4067175" y="260350"/>
            <a:ext cx="69850" cy="144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31" name="AutoShape 315"/>
          <p:cNvSpPr>
            <a:spLocks noChangeArrowheads="1"/>
          </p:cNvSpPr>
          <p:nvPr/>
        </p:nvSpPr>
        <p:spPr bwMode="auto">
          <a:xfrm>
            <a:off x="45005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32" name="AutoShape 316"/>
          <p:cNvSpPr>
            <a:spLocks noChangeArrowheads="1"/>
          </p:cNvSpPr>
          <p:nvPr/>
        </p:nvSpPr>
        <p:spPr bwMode="auto">
          <a:xfrm>
            <a:off x="4284663" y="260350"/>
            <a:ext cx="71437" cy="144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9361" name="Object 145"/>
          <p:cNvGraphicFramePr>
            <a:graphicFrameLocks noChangeAspect="1"/>
          </p:cNvGraphicFramePr>
          <p:nvPr/>
        </p:nvGraphicFramePr>
        <p:xfrm>
          <a:off x="4283968" y="2420888"/>
          <a:ext cx="4666338" cy="3312368"/>
        </p:xfrm>
        <a:graphic>
          <a:graphicData uri="http://schemas.openxmlformats.org/presentationml/2006/ole">
            <p:oleObj spid="_x0000_s9361" name="차트" r:id="rId3" imgW="6086475" imgH="31718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D6374D-59BF-48C7-B492-9E12126579AD}" type="slidenum">
              <a:rPr lang="en-US" altLang="ko-KR" smtClean="0">
                <a:solidFill>
                  <a:srgbClr val="000000"/>
                </a:solidFill>
                <a:ea typeface="굴림" charset="-127"/>
              </a:rPr>
              <a:pPr/>
              <a:t>9</a:t>
            </a:fld>
            <a:endParaRPr lang="en-US" altLang="ko-KR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1267" name="AutoShape 14"/>
          <p:cNvSpPr>
            <a:spLocks noChangeArrowheads="1"/>
          </p:cNvSpPr>
          <p:nvPr/>
        </p:nvSpPr>
        <p:spPr bwMode="auto">
          <a:xfrm>
            <a:off x="6444209" y="4508500"/>
            <a:ext cx="2232248" cy="792163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전통공예</a:t>
            </a:r>
            <a:r>
              <a:rPr lang="en-US" altLang="ko-KR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(</a:t>
            </a:r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무형문화유산</a:t>
            </a:r>
            <a:r>
              <a:rPr lang="en-US" altLang="ko-KR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)</a:t>
            </a:r>
          </a:p>
          <a:p>
            <a:pPr algn="ctr"/>
            <a:r>
              <a:rPr lang="ko-KR" altLang="en-US" sz="1600" b="1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전승자</a:t>
            </a:r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 초청 연수사업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1268" name="AutoShape 15"/>
          <p:cNvSpPr>
            <a:spLocks noChangeArrowheads="1"/>
          </p:cNvSpPr>
          <p:nvPr/>
        </p:nvSpPr>
        <p:spPr bwMode="auto">
          <a:xfrm>
            <a:off x="4427984" y="4509119"/>
            <a:ext cx="1800200" cy="792089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댄스 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익스체인지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네트워크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1269" name="AutoShape 16"/>
          <p:cNvSpPr>
            <a:spLocks noChangeArrowheads="1"/>
          </p:cNvSpPr>
          <p:nvPr/>
        </p:nvSpPr>
        <p:spPr bwMode="auto">
          <a:xfrm>
            <a:off x="2268538" y="4479925"/>
            <a:ext cx="2016125" cy="821283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무형문화유산 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전승자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초청연수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1270" name="AutoShape 17"/>
          <p:cNvSpPr>
            <a:spLocks noChangeArrowheads="1"/>
          </p:cNvSpPr>
          <p:nvPr/>
        </p:nvSpPr>
        <p:spPr bwMode="auto">
          <a:xfrm>
            <a:off x="179388" y="4509046"/>
            <a:ext cx="1944340" cy="792162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문화관광정책연구인력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초청연수</a:t>
            </a:r>
            <a:endParaRPr lang="en-US" altLang="ko-KR" sz="1600" b="1" dirty="0" smtClean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1271" name="Rectangle 18"/>
          <p:cNvSpPr>
            <a:spLocks noChangeArrowheads="1"/>
          </p:cNvSpPr>
          <p:nvPr/>
        </p:nvSpPr>
        <p:spPr bwMode="gray">
          <a:xfrm rot="3419336">
            <a:off x="440532" y="2736056"/>
            <a:ext cx="1295400" cy="138588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63713" y="2997200"/>
            <a:ext cx="1285875" cy="184150"/>
            <a:chOff x="2003" y="3439"/>
            <a:chExt cx="468" cy="244"/>
          </a:xfrm>
        </p:grpSpPr>
        <p:sp>
          <p:nvSpPr>
            <p:cNvPr id="76820" name="Oval 2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22" name="Oval 22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23" name="Oval 2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3" name="Rectangle 24"/>
          <p:cNvSpPr>
            <a:spLocks noChangeArrowheads="1"/>
          </p:cNvSpPr>
          <p:nvPr/>
        </p:nvSpPr>
        <p:spPr bwMode="gray">
          <a:xfrm rot="3419336">
            <a:off x="2488407" y="2663031"/>
            <a:ext cx="1295400" cy="13858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900488" y="2986088"/>
            <a:ext cx="1285875" cy="184150"/>
            <a:chOff x="2003" y="3439"/>
            <a:chExt cx="468" cy="244"/>
          </a:xfrm>
        </p:grpSpPr>
        <p:sp>
          <p:nvSpPr>
            <p:cNvPr id="76826" name="Oval 2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27" name="Rectangle 2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28" name="Oval 28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29" name="Oval 2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5" name="Rectangle 30"/>
          <p:cNvSpPr>
            <a:spLocks noChangeArrowheads="1"/>
          </p:cNvSpPr>
          <p:nvPr/>
        </p:nvSpPr>
        <p:spPr bwMode="gray">
          <a:xfrm rot="3419336">
            <a:off x="4528344" y="2663031"/>
            <a:ext cx="1295400" cy="13858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40438" y="2986088"/>
            <a:ext cx="1682750" cy="184150"/>
            <a:chOff x="2003" y="3439"/>
            <a:chExt cx="468" cy="244"/>
          </a:xfrm>
        </p:grpSpPr>
        <p:sp>
          <p:nvSpPr>
            <p:cNvPr id="76832" name="Oval 3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33" name="Rectangle 3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34" name="Oval 34"/>
            <p:cNvSpPr>
              <a:spLocks noChangeArrowheads="1"/>
            </p:cNvSpPr>
            <p:nvPr/>
          </p:nvSpPr>
          <p:spPr bwMode="gray">
            <a:xfrm>
              <a:off x="2400" y="3443"/>
              <a:ext cx="71" cy="233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6835" name="Oval 3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7" name="Rectangle 36"/>
          <p:cNvSpPr>
            <a:spLocks noChangeArrowheads="1"/>
          </p:cNvSpPr>
          <p:nvPr/>
        </p:nvSpPr>
        <p:spPr bwMode="gray">
          <a:xfrm rot="3419336">
            <a:off x="6669882" y="2663031"/>
            <a:ext cx="1295400" cy="13858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278" name="AutoShape 37"/>
          <p:cNvSpPr>
            <a:spLocks noChangeArrowheads="1"/>
          </p:cNvSpPr>
          <p:nvPr/>
        </p:nvSpPr>
        <p:spPr bwMode="white">
          <a:xfrm>
            <a:off x="142875" y="2778056"/>
            <a:ext cx="1847850" cy="1168539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한국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문화관광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  <a:cs typeface="Arial" charset="0"/>
              </a:rPr>
              <a:t>연구원</a:t>
            </a:r>
            <a:endParaRPr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  <a:cs typeface="Arial" charset="0"/>
            </a:endParaRPr>
          </a:p>
        </p:txBody>
      </p:sp>
      <p:sp>
        <p:nvSpPr>
          <p:cNvPr id="11279" name="AutoShape 38"/>
          <p:cNvSpPr>
            <a:spLocks noChangeArrowheads="1"/>
          </p:cNvSpPr>
          <p:nvPr/>
        </p:nvSpPr>
        <p:spPr bwMode="white">
          <a:xfrm>
            <a:off x="2286000" y="2729637"/>
            <a:ext cx="1760538" cy="1168539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안동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축제관광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조직위원회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280" name="AutoShape 39"/>
          <p:cNvSpPr>
            <a:spLocks noChangeArrowheads="1"/>
          </p:cNvSpPr>
          <p:nvPr/>
        </p:nvSpPr>
        <p:spPr bwMode="white">
          <a:xfrm>
            <a:off x="4275138" y="2906723"/>
            <a:ext cx="1870075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국제무용협회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한국본부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281" name="AutoShape 47"/>
          <p:cNvSpPr>
            <a:spLocks noChangeArrowheads="1"/>
          </p:cNvSpPr>
          <p:nvPr/>
        </p:nvSpPr>
        <p:spPr bwMode="white">
          <a:xfrm>
            <a:off x="6357938" y="2965460"/>
            <a:ext cx="1962150" cy="822305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한국 문화재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kumimoji="0" lang="ko-KR" altLang="en-US" sz="1600" b="1" dirty="0" smtClean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보호재단</a:t>
            </a:r>
            <a:endParaRPr kumimoji="0" lang="en-US" altLang="ko-KR" sz="1600" b="1" dirty="0" smtClean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284" name="Rectangle 57"/>
          <p:cNvSpPr>
            <a:spLocks noChangeArrowheads="1"/>
          </p:cNvSpPr>
          <p:nvPr/>
        </p:nvSpPr>
        <p:spPr bwMode="auto">
          <a:xfrm>
            <a:off x="323850" y="1557338"/>
            <a:ext cx="3700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FF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문화 예술 프로그램 </a:t>
            </a: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(I)</a:t>
            </a:r>
            <a:r>
              <a:rPr lang="en-US" altLang="ko-KR" sz="2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179388" y="115888"/>
            <a:ext cx="4392612" cy="369332"/>
            <a:chOff x="179388" y="115888"/>
            <a:chExt cx="4392612" cy="369332"/>
          </a:xfrm>
        </p:grpSpPr>
        <p:sp>
          <p:nvSpPr>
            <p:cNvPr id="40" name="AutoShape 231"/>
            <p:cNvSpPr>
              <a:spLocks noChangeArrowheads="1"/>
            </p:cNvSpPr>
            <p:nvPr/>
          </p:nvSpPr>
          <p:spPr bwMode="auto">
            <a:xfrm>
              <a:off x="27717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Rectangle 229"/>
            <p:cNvSpPr>
              <a:spLocks noChangeArrowheads="1"/>
            </p:cNvSpPr>
            <p:nvPr/>
          </p:nvSpPr>
          <p:spPr bwMode="auto">
            <a:xfrm>
              <a:off x="179388" y="115888"/>
              <a:ext cx="2492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2010 </a:t>
              </a:r>
              <a:r>
                <a:rPr lang="ko-KR" altLang="en-US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문화동반자 사업</a:t>
              </a:r>
              <a:endPara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" name="AutoShape 232"/>
            <p:cNvSpPr>
              <a:spLocks noChangeArrowheads="1"/>
            </p:cNvSpPr>
            <p:nvPr/>
          </p:nvSpPr>
          <p:spPr bwMode="auto">
            <a:xfrm>
              <a:off x="29876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AutoShape 233"/>
            <p:cNvSpPr>
              <a:spLocks noChangeArrowheads="1"/>
            </p:cNvSpPr>
            <p:nvPr/>
          </p:nvSpPr>
          <p:spPr bwMode="auto">
            <a:xfrm>
              <a:off x="32051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AutoShape 234"/>
            <p:cNvSpPr>
              <a:spLocks noChangeArrowheads="1"/>
            </p:cNvSpPr>
            <p:nvPr/>
          </p:nvSpPr>
          <p:spPr bwMode="auto">
            <a:xfrm>
              <a:off x="34210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" name="AutoShape 236"/>
            <p:cNvSpPr>
              <a:spLocks noChangeArrowheads="1"/>
            </p:cNvSpPr>
            <p:nvPr/>
          </p:nvSpPr>
          <p:spPr bwMode="auto">
            <a:xfrm>
              <a:off x="38528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AutoShape 237"/>
            <p:cNvSpPr>
              <a:spLocks noChangeArrowheads="1"/>
            </p:cNvSpPr>
            <p:nvPr/>
          </p:nvSpPr>
          <p:spPr bwMode="auto">
            <a:xfrm>
              <a:off x="3635375" y="260350"/>
              <a:ext cx="71438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AutoShape 238"/>
            <p:cNvSpPr>
              <a:spLocks noChangeArrowheads="1"/>
            </p:cNvSpPr>
            <p:nvPr/>
          </p:nvSpPr>
          <p:spPr bwMode="auto">
            <a:xfrm>
              <a:off x="4067175" y="260350"/>
              <a:ext cx="69850" cy="1444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AutoShape 315"/>
            <p:cNvSpPr>
              <a:spLocks noChangeArrowheads="1"/>
            </p:cNvSpPr>
            <p:nvPr/>
          </p:nvSpPr>
          <p:spPr bwMode="auto">
            <a:xfrm>
              <a:off x="45005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AutoShape 316"/>
            <p:cNvSpPr>
              <a:spLocks noChangeArrowheads="1"/>
            </p:cNvSpPr>
            <p:nvPr/>
          </p:nvSpPr>
          <p:spPr bwMode="auto">
            <a:xfrm>
              <a:off x="4284663" y="260350"/>
              <a:ext cx="71437" cy="144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579</Words>
  <Application>Microsoft Office PowerPoint</Application>
  <PresentationFormat>화면 슬라이드 쇼(4:3)</PresentationFormat>
  <Paragraphs>267</Paragraphs>
  <Slides>23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기본 디자인</vt:lpstr>
      <vt:lpstr>1_디자인 사용자 지정</vt:lpstr>
      <vt:lpstr>디자인 사용자 지정</vt:lpstr>
      <vt:lpstr>2_디자인 사용자 지정</vt:lpstr>
      <vt:lpstr>1_기본 디자인</vt:lpstr>
      <vt:lpstr>차트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KCTI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문화동반자사업</dc:title>
  <dc:creator>PC328_USER</dc:creator>
  <cp:lastModifiedBy>Your User Name</cp:lastModifiedBy>
  <cp:revision>58</cp:revision>
  <dcterms:created xsi:type="dcterms:W3CDTF">2008-11-11T05:23:58Z</dcterms:created>
  <dcterms:modified xsi:type="dcterms:W3CDTF">2010-11-24T09:06:33Z</dcterms:modified>
</cp:coreProperties>
</file>