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8"/>
  </p:notesMasterIdLst>
  <p:sldIdLst>
    <p:sldId id="256" r:id="rId2"/>
    <p:sldId id="260" r:id="rId3"/>
    <p:sldId id="261" r:id="rId4"/>
    <p:sldId id="259" r:id="rId5"/>
    <p:sldId id="337" r:id="rId6"/>
    <p:sldId id="299" r:id="rId7"/>
    <p:sldId id="263" r:id="rId8"/>
    <p:sldId id="316" r:id="rId9"/>
    <p:sldId id="317" r:id="rId10"/>
    <p:sldId id="310" r:id="rId11"/>
    <p:sldId id="314" r:id="rId12"/>
    <p:sldId id="315" r:id="rId13"/>
    <p:sldId id="338" r:id="rId14"/>
    <p:sldId id="339" r:id="rId15"/>
    <p:sldId id="340" r:id="rId16"/>
    <p:sldId id="319" r:id="rId17"/>
    <p:sldId id="320" r:id="rId18"/>
    <p:sldId id="327" r:id="rId19"/>
    <p:sldId id="341" r:id="rId20"/>
    <p:sldId id="342" r:id="rId21"/>
    <p:sldId id="323" r:id="rId22"/>
    <p:sldId id="326" r:id="rId23"/>
    <p:sldId id="328" r:id="rId24"/>
    <p:sldId id="343" r:id="rId25"/>
    <p:sldId id="344" r:id="rId26"/>
    <p:sldId id="345" r:id="rId27"/>
    <p:sldId id="324" r:id="rId28"/>
    <p:sldId id="329" r:id="rId29"/>
    <p:sldId id="325" r:id="rId30"/>
    <p:sldId id="330" r:id="rId31"/>
    <p:sldId id="331" r:id="rId32"/>
    <p:sldId id="332" r:id="rId33"/>
    <p:sldId id="333" r:id="rId34"/>
    <p:sldId id="335" r:id="rId35"/>
    <p:sldId id="336" r:id="rId36"/>
    <p:sldId id="312" r:id="rId3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122" autoAdjust="0"/>
  </p:normalViewPr>
  <p:slideViewPr>
    <p:cSldViewPr>
      <p:cViewPr>
        <p:scale>
          <a:sx n="85" d="100"/>
          <a:sy n="85" d="100"/>
        </p:scale>
        <p:origin x="-17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0DA4C-CDC6-44C1-AE04-031A7A1F4EDA}" type="datetimeFigureOut">
              <a:rPr lang="ko-KR" altLang="en-US" smtClean="0"/>
              <a:pPr/>
              <a:t>2015-08-19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9B113-1B93-4325-B598-100CB5AE4D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56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4948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830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6070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830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830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830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6070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830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830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830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83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701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830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830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830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83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830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6070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830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830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9B113-1B93-4325-B598-100CB5AE4D0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83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6AC4-0705-4EBB-8206-E523756BC76C}" type="datetimeFigureOut">
              <a:rPr lang="ko-KR" altLang="en-US" smtClean="0"/>
              <a:pPr/>
              <a:t>2015-08-19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3BBC-F1FE-4DBF-A055-6C32C3D51F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6AC4-0705-4EBB-8206-E523756BC76C}" type="datetimeFigureOut">
              <a:rPr lang="ko-KR" altLang="en-US" smtClean="0"/>
              <a:pPr/>
              <a:t>2015-08-19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3BBC-F1FE-4DBF-A055-6C32C3D51F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6AC4-0705-4EBB-8206-E523756BC76C}" type="datetimeFigureOut">
              <a:rPr lang="ko-KR" altLang="en-US" smtClean="0"/>
              <a:pPr/>
              <a:t>2015-08-19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3BBC-F1FE-4DBF-A055-6C32C3D51F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6AC4-0705-4EBB-8206-E523756BC76C}" type="datetimeFigureOut">
              <a:rPr lang="ko-KR" altLang="en-US" smtClean="0"/>
              <a:pPr/>
              <a:t>2015-08-19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3BBC-F1FE-4DBF-A055-6C32C3D51F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6AC4-0705-4EBB-8206-E523756BC76C}" type="datetimeFigureOut">
              <a:rPr lang="ko-KR" altLang="en-US" smtClean="0"/>
              <a:pPr/>
              <a:t>2015-08-19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3BBC-F1FE-4DBF-A055-6C32C3D51F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6AC4-0705-4EBB-8206-E523756BC76C}" type="datetimeFigureOut">
              <a:rPr lang="ko-KR" altLang="en-US" smtClean="0"/>
              <a:pPr/>
              <a:t>2015-08-19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3BBC-F1FE-4DBF-A055-6C32C3D51F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6AC4-0705-4EBB-8206-E523756BC76C}" type="datetimeFigureOut">
              <a:rPr lang="ko-KR" altLang="en-US" smtClean="0"/>
              <a:pPr/>
              <a:t>2015-08-19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3BBC-F1FE-4DBF-A055-6C32C3D51F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6AC4-0705-4EBB-8206-E523756BC76C}" type="datetimeFigureOut">
              <a:rPr lang="ko-KR" altLang="en-US" smtClean="0"/>
              <a:pPr/>
              <a:t>2015-08-19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3BBC-F1FE-4DBF-A055-6C32C3D51F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6AC4-0705-4EBB-8206-E523756BC76C}" type="datetimeFigureOut">
              <a:rPr lang="ko-KR" altLang="en-US" smtClean="0"/>
              <a:pPr/>
              <a:t>2015-08-19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3BBC-F1FE-4DBF-A055-6C32C3D51F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6AC4-0705-4EBB-8206-E523756BC76C}" type="datetimeFigureOut">
              <a:rPr lang="ko-KR" altLang="en-US" smtClean="0"/>
              <a:pPr/>
              <a:t>2015-08-19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3BBC-F1FE-4DBF-A055-6C32C3D51F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6AC4-0705-4EBB-8206-E523756BC76C}" type="datetimeFigureOut">
              <a:rPr lang="ko-KR" altLang="en-US" smtClean="0"/>
              <a:pPr/>
              <a:t>2015-08-19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3BBC-F1FE-4DBF-A055-6C32C3D51F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76AC4-0705-4EBB-8206-E523756BC76C}" type="datetimeFigureOut">
              <a:rPr lang="ko-KR" altLang="en-US" smtClean="0"/>
              <a:pPr/>
              <a:t>2015-08-19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A3BBC-F1FE-4DBF-A055-6C32C3D51F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1855751" y="1057091"/>
            <a:ext cx="5404043" cy="4977263"/>
            <a:chOff x="799297" y="1010925"/>
            <a:chExt cx="7261295" cy="4977263"/>
          </a:xfrm>
        </p:grpSpPr>
        <p:sp>
          <p:nvSpPr>
            <p:cNvPr id="16" name="TextBox 15"/>
            <p:cNvSpPr txBox="1"/>
            <p:nvPr/>
          </p:nvSpPr>
          <p:spPr>
            <a:xfrm>
              <a:off x="799297" y="1010925"/>
              <a:ext cx="726129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srgbClr val="C00000"/>
                  </a:solidFill>
                </a:rPr>
                <a:t>2015 </a:t>
              </a:r>
              <a:r>
                <a:rPr lang="ko-KR" altLang="en-US" sz="3200" b="1" dirty="0" err="1" smtClean="0">
                  <a:solidFill>
                    <a:srgbClr val="C00000"/>
                  </a:solidFill>
                </a:rPr>
                <a:t>문이과</a:t>
              </a:r>
              <a:r>
                <a:rPr lang="ko-KR" altLang="en-US" sz="3200" b="1" dirty="0" smtClean="0">
                  <a:solidFill>
                    <a:srgbClr val="C00000"/>
                  </a:solidFill>
                </a:rPr>
                <a:t> 통합 교육과정 </a:t>
              </a:r>
              <a:endParaRPr lang="en-US" altLang="ko-KR" sz="3200" b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ko-KR" altLang="en-US" sz="3200" b="1" dirty="0" smtClean="0">
                  <a:solidFill>
                    <a:srgbClr val="C00000"/>
                  </a:solidFill>
                </a:rPr>
                <a:t>개정의 내용과 특징</a:t>
              </a:r>
              <a:endParaRPr lang="ko-KR" altLang="en-US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33002" y="5403413"/>
              <a:ext cx="54046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b="1" dirty="0" smtClean="0">
                  <a:solidFill>
                    <a:schemeClr val="tx2"/>
                  </a:solidFill>
                </a:rPr>
                <a:t>대구고등학교 김병연</a:t>
              </a:r>
              <a:endParaRPr lang="ko-KR" altLang="en-US" sz="3200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4290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28728" y="4071942"/>
            <a:ext cx="685804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ko-KR" altLang="en-US" sz="4400" spc="-150" dirty="0" smtClean="0">
                <a:solidFill>
                  <a:schemeClr val="bg1"/>
                </a:solidFill>
                <a:latin typeface="Yoon 윤고딕 530_TT" pitchFamily="18" charset="-127"/>
                <a:ea typeface="Yoon 윤고딕 530_TT" pitchFamily="18" charset="-127"/>
              </a:rPr>
              <a:t>한국지리</a:t>
            </a:r>
            <a:endParaRPr lang="en-US" altLang="ko-KR" sz="4400" spc="-150" dirty="0" smtClean="0">
              <a:solidFill>
                <a:schemeClr val="bg1"/>
              </a:solidFill>
              <a:latin typeface="Yoon 윤고딕 530_TT" pitchFamily="18" charset="-127"/>
              <a:ea typeface="Yoon 윤고딕 530_TT" pitchFamily="18" charset="-127"/>
            </a:endParaRPr>
          </a:p>
          <a:p>
            <a:pPr algn="ctr"/>
            <a:r>
              <a:rPr lang="ko-KR" altLang="en-US" sz="4400" spc="-150" dirty="0" smtClean="0">
                <a:solidFill>
                  <a:schemeClr val="bg1"/>
                </a:solidFill>
                <a:latin typeface="Yoon 윤고딕 530_TT" pitchFamily="18" charset="-127"/>
                <a:ea typeface="Yoon 윤고딕 530_TT" pitchFamily="18" charset="-127"/>
              </a:rPr>
              <a:t>교육과정 개정의 주요 변화</a:t>
            </a:r>
            <a:endParaRPr lang="ko-KR" altLang="en-US" sz="4400" spc="-150" dirty="0">
              <a:solidFill>
                <a:schemeClr val="bg1"/>
              </a:solidFill>
              <a:latin typeface="Yoon 윤고딕 530_TT" pitchFamily="18" charset="-127"/>
              <a:ea typeface="Yoon 윤고딕 530_T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2787" y="2780928"/>
            <a:ext cx="1133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spc="-300" dirty="0" smtClean="0">
                <a:solidFill>
                  <a:schemeClr val="bg1"/>
                </a:solidFill>
                <a:latin typeface="HelveticaNeueLT Pro 97 BlkCn" pitchFamily="34" charset="0"/>
              </a:rPr>
              <a:t>03</a:t>
            </a:r>
            <a:endParaRPr lang="ko-KR" altLang="en-US" sz="7200" spc="-300" dirty="0">
              <a:solidFill>
                <a:schemeClr val="bg1"/>
              </a:solidFill>
              <a:latin typeface="HelveticaNeueLT Pro 97 BlkCn" pitchFamily="34" charset="0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667449" y="3882911"/>
            <a:ext cx="18002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각 삼각형 7"/>
          <p:cNvSpPr/>
          <p:nvPr/>
        </p:nvSpPr>
        <p:spPr>
          <a:xfrm rot="5400000">
            <a:off x="179512" y="188640"/>
            <a:ext cx="260648" cy="260648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82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</a:rPr>
              <a:t/>
            </a:r>
            <a:br>
              <a:rPr lang="en-US" altLang="ko-KR" sz="3200" b="1" dirty="0" smtClean="0">
                <a:solidFill>
                  <a:prstClr val="black"/>
                </a:solidFill>
              </a:rPr>
            </a:br>
            <a:r>
              <a:rPr lang="en-US" altLang="ko-KR" sz="3200" b="1" dirty="0" smtClean="0">
                <a:solidFill>
                  <a:prstClr val="black"/>
                </a:solidFill>
              </a:rPr>
              <a:t>3.1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대단원 안 수준에서의 변화</a:t>
            </a:r>
            <a:r>
              <a:rPr lang="en-US" altLang="ko-KR" sz="3200" b="1" dirty="0">
                <a:solidFill>
                  <a:prstClr val="black"/>
                </a:solidFill>
              </a:rPr>
              <a:t/>
            </a:r>
            <a:br>
              <a:rPr lang="en-US" altLang="ko-KR" sz="3200" b="1" dirty="0">
                <a:solidFill>
                  <a:prstClr val="black"/>
                </a:solidFill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7179" y="1556792"/>
            <a:ext cx="8329642" cy="4968552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ko-KR" altLang="en-US" sz="2800" b="1" dirty="0" smtClean="0"/>
              <a:t>지역 지리 단원을 </a:t>
            </a:r>
            <a:r>
              <a:rPr lang="en-US" altLang="ko-KR" sz="2800" b="1" dirty="0" smtClean="0"/>
              <a:t>2</a:t>
            </a:r>
            <a:r>
              <a:rPr lang="ko-KR" altLang="en-US" sz="2800" b="1" dirty="0" smtClean="0"/>
              <a:t>개의 대단원으로 재구성</a:t>
            </a:r>
            <a:endParaRPr lang="en-US" altLang="ko-KR" sz="2800" b="1" dirty="0" smtClean="0"/>
          </a:p>
          <a:p>
            <a:pPr marL="457200" indent="-457200">
              <a:buAutoNum type="arabicParenR"/>
            </a:pPr>
            <a:endParaRPr lang="en-US" altLang="ko-KR" sz="2800" b="1" dirty="0"/>
          </a:p>
          <a:p>
            <a:pPr marL="0" indent="0">
              <a:buNone/>
            </a:pPr>
            <a:endParaRPr lang="en-US" altLang="ko-KR" sz="2800" b="1" dirty="0" smtClean="0"/>
          </a:p>
          <a:p>
            <a:pPr marL="0" indent="0">
              <a:buNone/>
            </a:pPr>
            <a:r>
              <a:rPr lang="en-US" altLang="ko-KR" sz="2800" b="1" dirty="0" smtClean="0"/>
              <a:t>2) 2009 </a:t>
            </a:r>
            <a:r>
              <a:rPr lang="ko-KR" altLang="en-US" sz="2800" b="1" dirty="0" smtClean="0"/>
              <a:t>개정 교육과정에서의 </a:t>
            </a:r>
            <a:r>
              <a:rPr lang="en-US" altLang="ko-KR" sz="2800" b="1" dirty="0" smtClean="0"/>
              <a:t>8</a:t>
            </a:r>
            <a:r>
              <a:rPr lang="ko-KR" altLang="en-US" sz="2800" b="1" dirty="0" smtClean="0"/>
              <a:t>단원</a:t>
            </a:r>
            <a:r>
              <a:rPr lang="en-US" altLang="ko-KR" sz="2800" b="1" dirty="0" smtClean="0"/>
              <a:t>(</a:t>
            </a:r>
            <a:r>
              <a:rPr lang="ko-KR" altLang="en-US" sz="2800" b="1" dirty="0" smtClean="0"/>
              <a:t>국토의 </a:t>
            </a:r>
            <a:r>
              <a:rPr lang="ko-KR" altLang="en-US" sz="2800" b="1" dirty="0" err="1" smtClean="0"/>
              <a:t>지속가능한</a:t>
            </a:r>
            <a:r>
              <a:rPr lang="ko-KR" altLang="en-US" sz="2800" b="1" dirty="0" smtClean="0"/>
              <a:t> 발전</a:t>
            </a:r>
            <a:r>
              <a:rPr lang="en-US" altLang="ko-KR" sz="2800" b="1" dirty="0" smtClean="0"/>
              <a:t>) </a:t>
            </a:r>
            <a:r>
              <a:rPr lang="ko-KR" altLang="en-US" sz="2800" b="1" dirty="0" smtClean="0"/>
              <a:t>해체</a:t>
            </a:r>
            <a:endParaRPr lang="en-US" altLang="ko-KR" sz="2800" b="1" dirty="0" smtClean="0"/>
          </a:p>
          <a:p>
            <a:pPr marL="457200" indent="-457200">
              <a:buAutoNum type="arabicParenR"/>
            </a:pPr>
            <a:endParaRPr lang="en-US" altLang="ko-KR" sz="2800" b="1" dirty="0"/>
          </a:p>
          <a:p>
            <a:pPr marL="0" indent="0">
              <a:buNone/>
            </a:pPr>
            <a:endParaRPr lang="en-US" altLang="ko-KR" sz="2800" b="1" dirty="0" smtClean="0"/>
          </a:p>
          <a:p>
            <a:pPr marL="0" indent="0">
              <a:buNone/>
            </a:pPr>
            <a:r>
              <a:rPr lang="en-US" altLang="ko-KR" sz="2800" b="1" dirty="0" smtClean="0"/>
              <a:t>3) </a:t>
            </a:r>
            <a:r>
              <a:rPr lang="ko-KR" altLang="en-US" sz="2800" b="1" dirty="0" smtClean="0"/>
              <a:t>인구 대단원 안 설정</a:t>
            </a:r>
            <a:endParaRPr lang="en-US" altLang="ko-KR" sz="2800" b="1" dirty="0"/>
          </a:p>
          <a:p>
            <a:pPr marL="0" indent="0">
              <a:buNone/>
            </a:pPr>
            <a:r>
              <a:rPr lang="en-US" altLang="ko-KR" sz="2800" b="1" dirty="0" smtClean="0"/>
              <a:t>☞ ’</a:t>
            </a:r>
            <a:r>
              <a:rPr lang="ko-KR" altLang="en-US" sz="2800" b="1" dirty="0" smtClean="0"/>
              <a:t>인구 변화와 다문화 공간</a:t>
            </a:r>
            <a:r>
              <a:rPr lang="en-US" altLang="ko-KR" sz="2800" b="1" dirty="0" smtClean="0"/>
              <a:t>’</a:t>
            </a:r>
          </a:p>
          <a:p>
            <a:endParaRPr lang="en-US" altLang="ko-KR" sz="2800" b="1" dirty="0" smtClean="0"/>
          </a:p>
          <a:p>
            <a:pPr lvl="1"/>
            <a:endParaRPr lang="ko-KR" altLang="en-US" dirty="0"/>
          </a:p>
          <a:p>
            <a:pPr marL="457200" lvl="1" indent="0">
              <a:buNone/>
            </a:pPr>
            <a:endParaRPr lang="en-US" altLang="ko-KR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0" y="1268760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4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3912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</a:rPr>
              <a:t/>
            </a:r>
            <a:br>
              <a:rPr lang="en-US" altLang="ko-KR" sz="3200" b="1" dirty="0" smtClean="0">
                <a:solidFill>
                  <a:prstClr val="black"/>
                </a:solidFill>
              </a:rPr>
            </a:br>
            <a:r>
              <a:rPr lang="en-US" altLang="ko-KR" sz="3200" b="1" dirty="0" smtClean="0">
                <a:solidFill>
                  <a:prstClr val="black"/>
                </a:solidFill>
              </a:rPr>
              <a:t>3.2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err="1">
                <a:solidFill>
                  <a:prstClr val="black"/>
                </a:solidFill>
              </a:rPr>
              <a:t>중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단원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안 수준에서의 변화</a:t>
            </a:r>
            <a:r>
              <a:rPr lang="en-US" altLang="ko-KR" sz="3200" b="1" dirty="0">
                <a:solidFill>
                  <a:prstClr val="black"/>
                </a:solidFill>
              </a:rPr>
              <a:t/>
            </a:r>
            <a:br>
              <a:rPr lang="en-US" altLang="ko-KR" sz="3200" b="1" dirty="0">
                <a:solidFill>
                  <a:prstClr val="black"/>
                </a:solidFill>
              </a:rPr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7179" y="1844824"/>
            <a:ext cx="8329642" cy="3888432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ko-KR" altLang="en-US" sz="2800" b="1" dirty="0" smtClean="0"/>
              <a:t>화산 및 카르스트 지형을 </a:t>
            </a:r>
            <a:r>
              <a:rPr lang="ko-KR" altLang="en-US" sz="2800" b="1" dirty="0" err="1" smtClean="0"/>
              <a:t>중단원으로</a:t>
            </a:r>
            <a:r>
              <a:rPr lang="ko-KR" altLang="en-US" sz="2800" b="1" dirty="0" smtClean="0"/>
              <a:t> 재구성</a:t>
            </a:r>
            <a:endParaRPr lang="en-US" altLang="ko-KR" sz="2800" b="1" dirty="0" smtClean="0"/>
          </a:p>
          <a:p>
            <a:pPr marL="0" indent="0">
              <a:buNone/>
            </a:pPr>
            <a:endParaRPr lang="en-US" altLang="ko-KR" sz="2800" b="1" dirty="0" smtClean="0"/>
          </a:p>
          <a:p>
            <a:pPr marL="0" indent="0">
              <a:buNone/>
            </a:pPr>
            <a:r>
              <a:rPr lang="en-US" altLang="ko-KR" sz="2800" b="1" dirty="0" smtClean="0"/>
              <a:t>2) 2009 </a:t>
            </a:r>
            <a:r>
              <a:rPr lang="ko-KR" altLang="en-US" sz="2800" b="1" dirty="0" smtClean="0"/>
              <a:t>개정 교육과정에서의 </a:t>
            </a:r>
            <a:r>
              <a:rPr lang="en-US" altLang="ko-KR" sz="2800" b="1" dirty="0" smtClean="0"/>
              <a:t>8</a:t>
            </a:r>
            <a:r>
              <a:rPr lang="ko-KR" altLang="en-US" sz="2800" b="1" dirty="0" smtClean="0"/>
              <a:t>단원 내용 요소들을 다른 대단원의 </a:t>
            </a:r>
            <a:r>
              <a:rPr lang="ko-KR" altLang="en-US" sz="2800" b="1" dirty="0" err="1" smtClean="0"/>
              <a:t>중단원으로</a:t>
            </a:r>
            <a:r>
              <a:rPr lang="ko-KR" altLang="en-US" sz="2800" b="1" dirty="0" smtClean="0"/>
              <a:t> 재배치</a:t>
            </a:r>
            <a:endParaRPr lang="en-US" altLang="ko-KR" sz="2800" b="1" dirty="0" smtClean="0"/>
          </a:p>
          <a:p>
            <a:pPr marL="0" indent="0">
              <a:buNone/>
            </a:pPr>
            <a:endParaRPr lang="en-US" altLang="ko-KR" sz="2800" b="1" dirty="0" smtClean="0"/>
          </a:p>
          <a:p>
            <a:pPr marL="0" indent="0">
              <a:buNone/>
            </a:pPr>
            <a:r>
              <a:rPr lang="en-US" altLang="ko-KR" sz="2800" b="1" dirty="0" smtClean="0"/>
              <a:t>3) </a:t>
            </a:r>
            <a:r>
              <a:rPr lang="ko-KR" altLang="en-US" sz="2800" b="1" dirty="0" smtClean="0"/>
              <a:t>지리정보와 지역조사 관련 </a:t>
            </a:r>
            <a:r>
              <a:rPr lang="ko-KR" altLang="en-US" sz="2800" b="1" dirty="0" err="1" smtClean="0"/>
              <a:t>중단원</a:t>
            </a:r>
            <a:r>
              <a:rPr lang="ko-KR" altLang="en-US" sz="2800" b="1" dirty="0" smtClean="0"/>
              <a:t> 내용의 재배치</a:t>
            </a:r>
            <a:endParaRPr lang="en-US" altLang="ko-KR" sz="2800" b="1" dirty="0" smtClean="0"/>
          </a:p>
          <a:p>
            <a:pPr marL="0" indent="0">
              <a:buNone/>
            </a:pPr>
            <a:endParaRPr lang="en-US" altLang="ko-KR" sz="2800" b="1" dirty="0"/>
          </a:p>
          <a:p>
            <a:pPr lvl="1"/>
            <a:endParaRPr lang="ko-KR" altLang="en-US" dirty="0"/>
          </a:p>
          <a:p>
            <a:pPr marL="457200" lvl="1" indent="0">
              <a:buNone/>
            </a:pPr>
            <a:endParaRPr lang="en-US" altLang="ko-KR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0" y="1268760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38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1" y="656692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8356" y="-21704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</a:rPr>
              <a:t>3.3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내용체계표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(1)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83" y="895028"/>
            <a:ext cx="6223736" cy="596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9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1" y="656692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8356" y="-21704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</a:rPr>
              <a:t>3.3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내용체계표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(2)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72716"/>
            <a:ext cx="7884581" cy="598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1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1" y="656692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8356" y="-21704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</a:rPr>
              <a:t>3.3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내용체계표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(3)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3" y="1196752"/>
            <a:ext cx="867675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1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34697" y="3925103"/>
            <a:ext cx="668484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ko-KR" altLang="en-US" sz="4400" spc="-150" dirty="0" smtClean="0">
                <a:solidFill>
                  <a:schemeClr val="bg1"/>
                </a:solidFill>
                <a:latin typeface="Yoon 윤고딕 530_TT" pitchFamily="18" charset="-127"/>
                <a:ea typeface="Yoon 윤고딕 530_TT" pitchFamily="18" charset="-127"/>
              </a:rPr>
              <a:t>세계지리</a:t>
            </a:r>
            <a:r>
              <a:rPr lang="en-US" altLang="ko-KR" sz="4400" spc="-150" dirty="0">
                <a:solidFill>
                  <a:schemeClr val="bg1"/>
                </a:solidFill>
                <a:latin typeface="Yoon 윤고딕 530_TT" pitchFamily="18" charset="-127"/>
                <a:ea typeface="Yoon 윤고딕 530_TT" pitchFamily="18" charset="-127"/>
              </a:rPr>
              <a:t> </a:t>
            </a:r>
            <a:r>
              <a:rPr lang="ko-KR" altLang="en-US" sz="4400" spc="-150" dirty="0" smtClean="0">
                <a:solidFill>
                  <a:schemeClr val="bg1"/>
                </a:solidFill>
                <a:latin typeface="Yoon 윤고딕 530_TT" pitchFamily="18" charset="-127"/>
                <a:ea typeface="Yoon 윤고딕 530_TT" pitchFamily="18" charset="-127"/>
              </a:rPr>
              <a:t>교육과정 개정의 </a:t>
            </a:r>
            <a:endParaRPr lang="en-US" altLang="ko-KR" sz="4400" spc="-150" dirty="0" smtClean="0">
              <a:solidFill>
                <a:schemeClr val="bg1"/>
              </a:solidFill>
              <a:latin typeface="Yoon 윤고딕 530_TT" pitchFamily="18" charset="-127"/>
              <a:ea typeface="Yoon 윤고딕 530_TT" pitchFamily="18" charset="-127"/>
            </a:endParaRPr>
          </a:p>
          <a:p>
            <a:pPr algn="ctr"/>
            <a:r>
              <a:rPr lang="ko-KR" altLang="en-US" sz="4400" spc="-150" dirty="0" smtClean="0">
                <a:solidFill>
                  <a:schemeClr val="bg1"/>
                </a:solidFill>
                <a:latin typeface="Yoon 윤고딕 530_TT" pitchFamily="18" charset="-127"/>
                <a:ea typeface="Yoon 윤고딕 530_TT" pitchFamily="18" charset="-127"/>
              </a:rPr>
              <a:t>주요 변화 방향</a:t>
            </a:r>
            <a:endParaRPr lang="en-US" altLang="ko-KR" sz="4400" spc="-150" dirty="0" smtClean="0">
              <a:solidFill>
                <a:schemeClr val="bg1"/>
              </a:solidFill>
              <a:latin typeface="Yoon 윤고딕 530_TT" pitchFamily="18" charset="-127"/>
              <a:ea typeface="Yoon 윤고딕 530_T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2787" y="2780928"/>
            <a:ext cx="1133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spc="-300" dirty="0" smtClean="0">
                <a:solidFill>
                  <a:schemeClr val="bg1"/>
                </a:solidFill>
                <a:latin typeface="HelveticaNeueLT Pro 97 BlkCn" pitchFamily="34" charset="0"/>
              </a:rPr>
              <a:t>04</a:t>
            </a:r>
            <a:endParaRPr lang="ko-KR" altLang="en-US" sz="7200" spc="-300" dirty="0">
              <a:solidFill>
                <a:schemeClr val="bg1"/>
              </a:solidFill>
              <a:latin typeface="HelveticaNeueLT Pro 97 BlkCn" pitchFamily="34" charset="0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667449" y="3882911"/>
            <a:ext cx="18002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각 삼각형 7"/>
          <p:cNvSpPr/>
          <p:nvPr/>
        </p:nvSpPr>
        <p:spPr>
          <a:xfrm rot="5400000">
            <a:off x="179512" y="188640"/>
            <a:ext cx="260648" cy="260648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72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9548" y="1988840"/>
            <a:ext cx="8329642" cy="4277072"/>
          </a:xfrm>
        </p:spPr>
        <p:txBody>
          <a:bodyPr>
            <a:normAutofit/>
          </a:bodyPr>
          <a:lstStyle/>
          <a:p>
            <a:r>
              <a:rPr lang="ko-KR" altLang="en-US" sz="2800" b="1" dirty="0" smtClean="0"/>
              <a:t>핵심 개념과 </a:t>
            </a:r>
            <a:r>
              <a:rPr lang="ko-KR" altLang="en-US" sz="2800" b="1" dirty="0" err="1" smtClean="0"/>
              <a:t>빅</a:t>
            </a:r>
            <a:r>
              <a:rPr lang="ko-KR" altLang="en-US" sz="2800" b="1" dirty="0" smtClean="0"/>
              <a:t> 아이디어 중심의 내용 요소 선정</a:t>
            </a:r>
            <a:endParaRPr lang="en-US" altLang="ko-KR" sz="2800" b="1" dirty="0" smtClean="0"/>
          </a:p>
          <a:p>
            <a:endParaRPr lang="en-US" altLang="ko-KR" sz="2800" b="1" dirty="0"/>
          </a:p>
          <a:p>
            <a:endParaRPr lang="en-US" altLang="ko-KR" sz="2800" b="1" dirty="0" smtClean="0"/>
          </a:p>
          <a:p>
            <a:pPr marL="0" indent="0">
              <a:buNone/>
            </a:pPr>
            <a:endParaRPr lang="en-US" altLang="ko-KR" sz="2800" b="1" dirty="0" smtClean="0"/>
          </a:p>
          <a:p>
            <a:r>
              <a:rPr lang="ko-KR" altLang="en-US" sz="2800" b="1" dirty="0" smtClean="0"/>
              <a:t>지역 단원에 대해서는 토픽 중심이 아닌 </a:t>
            </a:r>
            <a:r>
              <a:rPr lang="en-US" altLang="ko-KR" sz="2800" b="1" dirty="0" smtClean="0"/>
              <a:t>5</a:t>
            </a:r>
            <a:r>
              <a:rPr lang="ko-KR" altLang="en-US" sz="2800" b="1" dirty="0" smtClean="0"/>
              <a:t>대 </a:t>
            </a:r>
            <a:r>
              <a:rPr lang="ko-KR" altLang="en-US" sz="2800" b="1" dirty="0" err="1" smtClean="0"/>
              <a:t>빅</a:t>
            </a:r>
            <a:r>
              <a:rPr lang="ko-KR" altLang="en-US" sz="2800" b="1" dirty="0" smtClean="0"/>
              <a:t> 아이디어를 중심으로 한 주제적 접근 시도</a:t>
            </a:r>
            <a:endParaRPr lang="en-US" altLang="ko-KR" sz="2800" b="1" dirty="0" smtClean="0"/>
          </a:p>
          <a:p>
            <a:endParaRPr lang="en-US" altLang="ko-KR" sz="2800" b="1" dirty="0"/>
          </a:p>
          <a:p>
            <a:endParaRPr lang="en-US" altLang="ko-KR" sz="2800" b="1" dirty="0" smtClean="0"/>
          </a:p>
          <a:p>
            <a:endParaRPr lang="en-US" altLang="ko-KR" sz="2800" b="1" dirty="0" smtClean="0"/>
          </a:p>
          <a:p>
            <a:pPr marL="0" indent="0">
              <a:buNone/>
            </a:pPr>
            <a:endParaRPr lang="en-US" altLang="ko-KR" sz="2800" b="1" dirty="0"/>
          </a:p>
          <a:p>
            <a:pPr marL="0" indent="0">
              <a:buNone/>
            </a:pPr>
            <a:endParaRPr lang="en-US" altLang="ko-KR" sz="2800" b="1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sz="2800" b="1" dirty="0"/>
          </a:p>
        </p:txBody>
      </p:sp>
      <p:sp>
        <p:nvSpPr>
          <p:cNvPr id="4" name="직사각형 3"/>
          <p:cNvSpPr/>
          <p:nvPr/>
        </p:nvSpPr>
        <p:spPr>
          <a:xfrm>
            <a:off x="12369" y="1366889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9569" y="5305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</a:rPr>
              <a:t/>
            </a:r>
            <a:br>
              <a:rPr lang="en-US" altLang="ko-KR" sz="3200" b="1" dirty="0" smtClean="0">
                <a:solidFill>
                  <a:prstClr val="black"/>
                </a:solidFill>
              </a:rPr>
            </a:br>
            <a:r>
              <a:rPr lang="en-US" altLang="ko-KR" sz="3200" b="1" dirty="0" smtClean="0">
                <a:solidFill>
                  <a:prstClr val="black"/>
                </a:solidFill>
              </a:rPr>
              <a:t>4.1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내용 요소의 선정 준거에 대한 방향</a:t>
            </a:r>
            <a:r>
              <a:rPr lang="en-US" altLang="ko-KR" sz="3200" b="1" dirty="0">
                <a:solidFill>
                  <a:prstClr val="black"/>
                </a:solidFill>
              </a:rPr>
              <a:t/>
            </a:r>
            <a:br>
              <a:rPr lang="en-US" altLang="ko-KR" sz="3200" b="1" dirty="0">
                <a:solidFill>
                  <a:prstClr val="black"/>
                </a:solidFill>
              </a:rPr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8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7179" y="1772816"/>
            <a:ext cx="8329642" cy="4176464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2800" b="1" dirty="0" smtClean="0"/>
              <a:t>대강화 체제 유지</a:t>
            </a:r>
            <a:endParaRPr lang="en-US" altLang="ko-KR" sz="2800" b="1" dirty="0" smtClean="0"/>
          </a:p>
          <a:p>
            <a:pPr marL="0" indent="0">
              <a:buNone/>
            </a:pPr>
            <a:endParaRPr lang="en-US" altLang="ko-KR" sz="2800" b="1" dirty="0" smtClean="0"/>
          </a:p>
          <a:p>
            <a:pPr marL="0" indent="0">
              <a:buNone/>
            </a:pPr>
            <a:endParaRPr lang="en-US" altLang="ko-KR" sz="2800" b="1" dirty="0" smtClean="0"/>
          </a:p>
          <a:p>
            <a:r>
              <a:rPr lang="ko-KR" altLang="en-US" sz="2800" b="1" dirty="0" smtClean="0"/>
              <a:t>계통적 접근과 지역적 접근의 상보적 내용 체계 구성</a:t>
            </a:r>
            <a:endParaRPr lang="en-US" altLang="ko-KR" sz="2800" b="1" dirty="0" smtClean="0"/>
          </a:p>
          <a:p>
            <a:pPr marL="0" indent="0">
              <a:buNone/>
            </a:pPr>
            <a:endParaRPr lang="en-US" altLang="ko-KR" sz="2800" b="1" dirty="0"/>
          </a:p>
          <a:p>
            <a:pPr marL="0" indent="0">
              <a:buNone/>
            </a:pPr>
            <a:endParaRPr lang="en-US" altLang="ko-KR" sz="2800" b="1" dirty="0"/>
          </a:p>
          <a:p>
            <a:r>
              <a:rPr lang="ko-KR" altLang="en-US" sz="2800" b="1" dirty="0" smtClean="0"/>
              <a:t>성취 기준의 실질적 경감을 통한 학습 부담 완화 유도</a:t>
            </a:r>
            <a:endParaRPr lang="en-US" altLang="ko-KR" sz="2800" b="1" dirty="0" smtClean="0"/>
          </a:p>
          <a:p>
            <a:pPr marL="0" indent="0">
              <a:buNone/>
            </a:pPr>
            <a:r>
              <a:rPr lang="ko-KR" altLang="ko-KR" sz="2800" b="1" dirty="0" smtClean="0"/>
              <a:t>☞</a:t>
            </a: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성취 기준 수 감소</a:t>
            </a:r>
            <a:r>
              <a:rPr lang="en-US" altLang="ko-KR" sz="2800" b="1" dirty="0" smtClean="0"/>
              <a:t>(37</a:t>
            </a:r>
            <a:r>
              <a:rPr lang="ko-KR" altLang="en-US" sz="2800" b="1" dirty="0" smtClean="0"/>
              <a:t>개에서 </a:t>
            </a:r>
            <a:r>
              <a:rPr lang="en-US" altLang="ko-KR" sz="2800" b="1" dirty="0" smtClean="0"/>
              <a:t>28</a:t>
            </a:r>
            <a:r>
              <a:rPr lang="ko-KR" altLang="en-US" sz="2800" b="1" dirty="0" smtClean="0"/>
              <a:t>개로</a:t>
            </a:r>
            <a:r>
              <a:rPr lang="en-US" altLang="ko-KR" sz="2800" b="1" dirty="0" smtClean="0"/>
              <a:t>…)</a:t>
            </a:r>
          </a:p>
          <a:p>
            <a:pPr marL="0" indent="0">
              <a:buNone/>
            </a:pPr>
            <a:endParaRPr lang="en-US" altLang="ko-KR" sz="2800" b="1" dirty="0" smtClean="0"/>
          </a:p>
          <a:p>
            <a:pPr lvl="1"/>
            <a:endParaRPr lang="ko-KR" altLang="en-US" dirty="0"/>
          </a:p>
          <a:p>
            <a:pPr marL="457200" lvl="1" indent="0">
              <a:buNone/>
            </a:pPr>
            <a:endParaRPr lang="en-US" altLang="ko-KR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0" y="1020590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</a:rPr>
              <a:t/>
            </a:r>
            <a:br>
              <a:rPr lang="en-US" altLang="ko-KR" sz="3200" b="1" dirty="0" smtClean="0">
                <a:solidFill>
                  <a:prstClr val="black"/>
                </a:solidFill>
              </a:rPr>
            </a:br>
            <a:r>
              <a:rPr lang="en-US" altLang="ko-KR" sz="3200" b="1" dirty="0" smtClean="0">
                <a:solidFill>
                  <a:prstClr val="black"/>
                </a:solidFill>
              </a:rPr>
              <a:t>4.2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교육과정 내용 구성 체제에 대한 방향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55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1" y="656692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8356" y="-21704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</a:rPr>
              <a:t>4.3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내용체계표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(1)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5" y="895350"/>
            <a:ext cx="859589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0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449999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endParaRPr lang="ko-KR" altLang="en-US" dirty="0">
              <a:latin typeface="Yoon 윤고딕 530_TT" pitchFamily="18" charset="-127"/>
              <a:ea typeface="Yoon 윤고딕 530_TT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5221412" y="836712"/>
            <a:ext cx="3383033" cy="1296143"/>
            <a:chOff x="513122" y="2132856"/>
            <a:chExt cx="1020866" cy="1296143"/>
          </a:xfrm>
        </p:grpSpPr>
        <p:sp>
          <p:nvSpPr>
            <p:cNvPr id="6" name="TextBox 5"/>
            <p:cNvSpPr txBox="1"/>
            <p:nvPr/>
          </p:nvSpPr>
          <p:spPr>
            <a:xfrm>
              <a:off x="513122" y="2967334"/>
              <a:ext cx="976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r>
                <a:rPr lang="ko-KR" altLang="en-US" sz="2400" spc="-150" dirty="0" smtClean="0">
                  <a:latin typeface="Yoon 윤고딕 530_TT" pitchFamily="18" charset="-127"/>
                  <a:ea typeface="Yoon 윤고딕 530_TT" pitchFamily="18" charset="-127"/>
                </a:rPr>
                <a:t>교육과정 개정연구 개관</a:t>
              </a:r>
              <a:endParaRPr lang="ko-KR" altLang="en-US" sz="2400" spc="-150" dirty="0">
                <a:latin typeface="Yoon 윤고딕 530_TT" pitchFamily="18" charset="-127"/>
                <a:ea typeface="Yoon 윤고딕 530_TT" pitchFamily="18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9552" y="2132856"/>
              <a:ext cx="7296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r>
                <a:rPr lang="en-US" altLang="ko-KR" sz="5400" spc="-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Yoon 윤고딕 530_TT" pitchFamily="18" charset="-127"/>
                  <a:ea typeface="Yoon 윤고딕 530_TT" pitchFamily="18" charset="-127"/>
                </a:rPr>
                <a:t>01</a:t>
              </a:r>
              <a:endParaRPr lang="ko-KR" altLang="en-US" sz="54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30_TT" pitchFamily="18" charset="-127"/>
                <a:ea typeface="Yoon 윤고딕 530_TT" pitchFamily="18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599685" y="2924944"/>
              <a:ext cx="934303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5380522" y="2750294"/>
            <a:ext cx="3151919" cy="923330"/>
            <a:chOff x="492052" y="2132856"/>
            <a:chExt cx="1333948" cy="923330"/>
          </a:xfrm>
        </p:grpSpPr>
        <p:sp>
          <p:nvSpPr>
            <p:cNvPr id="11" name="TextBox 10"/>
            <p:cNvSpPr txBox="1"/>
            <p:nvPr/>
          </p:nvSpPr>
          <p:spPr>
            <a:xfrm>
              <a:off x="492052" y="2132856"/>
              <a:ext cx="7296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r>
                <a:rPr lang="en-US" altLang="ko-KR" sz="5400" spc="-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Yoon 윤고딕 530_TT" pitchFamily="18" charset="-127"/>
                  <a:ea typeface="Yoon 윤고딕 530_TT" pitchFamily="18" charset="-127"/>
                </a:rPr>
                <a:t>02</a:t>
              </a:r>
              <a:endParaRPr lang="ko-KR" altLang="en-US" sz="5400" spc="-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30_TT" pitchFamily="18" charset="-127"/>
                <a:ea typeface="Yoon 윤고딕 530_TT" pitchFamily="18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546118" y="2924944"/>
              <a:ext cx="1279882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그룹 12"/>
          <p:cNvGrpSpPr/>
          <p:nvPr/>
        </p:nvGrpSpPr>
        <p:grpSpPr>
          <a:xfrm>
            <a:off x="5211792" y="4540518"/>
            <a:ext cx="3608680" cy="1316631"/>
            <a:chOff x="791412" y="2111626"/>
            <a:chExt cx="2549927" cy="1316631"/>
          </a:xfrm>
        </p:grpSpPr>
        <p:sp>
          <p:nvSpPr>
            <p:cNvPr id="14" name="TextBox 13"/>
            <p:cNvSpPr txBox="1"/>
            <p:nvPr/>
          </p:nvSpPr>
          <p:spPr>
            <a:xfrm>
              <a:off x="791412" y="2966592"/>
              <a:ext cx="2549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r>
                <a:rPr lang="ko-KR" altLang="en-US" sz="2400" spc="-150" dirty="0" smtClean="0">
                  <a:latin typeface="Yoon 윤고딕 530_TT" pitchFamily="18" charset="-127"/>
                  <a:ea typeface="Yoon 윤고딕 530_TT" pitchFamily="18" charset="-127"/>
                </a:rPr>
                <a:t>교육과정 개정의 주요 변화</a:t>
              </a:r>
              <a:endParaRPr lang="ko-KR" altLang="en-US" sz="2400" spc="-150" dirty="0">
                <a:latin typeface="Yoon 윤고딕 530_TT" pitchFamily="18" charset="-127"/>
                <a:ea typeface="Yoon 윤고딕 530_TT" pitchFamily="18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84738" y="2111626"/>
              <a:ext cx="7296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r>
                <a:rPr lang="en-US" altLang="ko-KR" sz="5400" spc="-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Yoon 윤고딕 530_TT" pitchFamily="18" charset="-127"/>
                  <a:ea typeface="Yoon 윤고딕 530_TT" pitchFamily="18" charset="-127"/>
                </a:rPr>
                <a:t>03</a:t>
              </a:r>
              <a:endParaRPr lang="ko-KR" altLang="en-US" sz="5400" spc="-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oon 윤고딕 530_TT" pitchFamily="18" charset="-127"/>
                <a:ea typeface="Yoon 윤고딕 530_TT" pitchFamily="18" charset="-127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1051868" y="2957844"/>
              <a:ext cx="2187788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119703" y="2779057"/>
            <a:ext cx="223971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ko-KR" altLang="en-US" sz="3200" spc="-300" dirty="0" smtClean="0">
                <a:solidFill>
                  <a:schemeClr val="bg1">
                    <a:lumMod val="95000"/>
                  </a:schemeClr>
                </a:solidFill>
                <a:latin typeface="Yoon 윤고딕 530_TT" pitchFamily="18" charset="-127"/>
                <a:ea typeface="Yoon 윤고딕 530_TT" pitchFamily="18" charset="-127"/>
              </a:rPr>
              <a:t>오늘 함께할 </a:t>
            </a:r>
            <a:endParaRPr lang="en-US" altLang="ko-KR" sz="3200" spc="-300" dirty="0" smtClean="0">
              <a:solidFill>
                <a:schemeClr val="bg1">
                  <a:lumMod val="95000"/>
                </a:schemeClr>
              </a:solidFill>
              <a:latin typeface="Yoon 윤고딕 530_TT" pitchFamily="18" charset="-127"/>
              <a:ea typeface="Yoon 윤고딕 530_TT" pitchFamily="18" charset="-127"/>
            </a:endParaRPr>
          </a:p>
          <a:p>
            <a:pPr algn="ctr"/>
            <a:r>
              <a:rPr lang="ko-KR" altLang="en-US" sz="3200" spc="-300" dirty="0" smtClean="0">
                <a:solidFill>
                  <a:schemeClr val="bg1">
                    <a:lumMod val="95000"/>
                  </a:schemeClr>
                </a:solidFill>
                <a:latin typeface="Yoon 윤고딕 530_TT" pitchFamily="18" charset="-127"/>
                <a:ea typeface="Yoon 윤고딕 530_TT" pitchFamily="18" charset="-127"/>
              </a:rPr>
              <a:t>논의의</a:t>
            </a:r>
            <a:endParaRPr lang="en-US" altLang="ko-KR" sz="3200" spc="-300" dirty="0" smtClean="0">
              <a:solidFill>
                <a:schemeClr val="bg1">
                  <a:lumMod val="95000"/>
                </a:schemeClr>
              </a:solidFill>
              <a:latin typeface="Yoon 윤고딕 530_TT" pitchFamily="18" charset="-127"/>
              <a:ea typeface="Yoon 윤고딕 530_TT" pitchFamily="18" charset="-127"/>
            </a:endParaRPr>
          </a:p>
          <a:p>
            <a:pPr algn="ctr"/>
            <a:r>
              <a:rPr lang="en-US" altLang="ko-KR" sz="3200" spc="-300" dirty="0" smtClean="0">
                <a:solidFill>
                  <a:schemeClr val="bg1">
                    <a:lumMod val="95000"/>
                  </a:schemeClr>
                </a:solidFill>
                <a:latin typeface="Yoon 윤고딕 530_TT" pitchFamily="18" charset="-127"/>
                <a:ea typeface="Yoon 윤고딕 530_TT" pitchFamily="18" charset="-127"/>
              </a:rPr>
              <a:t>‘</a:t>
            </a:r>
            <a:r>
              <a:rPr lang="ko-KR" altLang="en-US" sz="3200" spc="-300" dirty="0" smtClean="0">
                <a:solidFill>
                  <a:schemeClr val="bg1">
                    <a:lumMod val="95000"/>
                  </a:schemeClr>
                </a:solidFill>
                <a:latin typeface="Yoon 윤고딕 530_TT" pitchFamily="18" charset="-127"/>
                <a:ea typeface="Yoon 윤고딕 530_TT" pitchFamily="18" charset="-127"/>
              </a:rPr>
              <a:t>내</a:t>
            </a:r>
            <a:r>
              <a:rPr lang="ko-KR" altLang="en-US" sz="3200" spc="-300" dirty="0">
                <a:solidFill>
                  <a:schemeClr val="bg1">
                    <a:lumMod val="95000"/>
                  </a:schemeClr>
                </a:solidFill>
                <a:latin typeface="Yoon 윤고딕 530_TT" pitchFamily="18" charset="-127"/>
                <a:ea typeface="Yoon 윤고딕 530_TT" pitchFamily="18" charset="-127"/>
              </a:rPr>
              <a:t>용</a:t>
            </a:r>
            <a:r>
              <a:rPr lang="en-US" altLang="ko-KR" sz="3200" spc="-300" dirty="0" smtClean="0">
                <a:solidFill>
                  <a:schemeClr val="bg1">
                    <a:lumMod val="95000"/>
                  </a:schemeClr>
                </a:solidFill>
                <a:latin typeface="Yoon 윤고딕 530_TT" pitchFamily="18" charset="-127"/>
                <a:ea typeface="Yoon 윤고딕 530_TT" pitchFamily="18" charset="-127"/>
              </a:rPr>
              <a:t>’</a:t>
            </a:r>
            <a:r>
              <a:rPr lang="ko-KR" altLang="en-US" sz="3200" spc="-300" dirty="0" smtClean="0">
                <a:solidFill>
                  <a:schemeClr val="bg1">
                    <a:lumMod val="95000"/>
                  </a:schemeClr>
                </a:solidFill>
                <a:latin typeface="Yoon 윤고딕 530_TT" pitchFamily="18" charset="-127"/>
                <a:ea typeface="Yoon 윤고딕 530_TT" pitchFamily="18" charset="-127"/>
              </a:rPr>
              <a:t>은 </a:t>
            </a:r>
            <a:endParaRPr lang="ko-KR" altLang="en-US" sz="3200" spc="-300" dirty="0">
              <a:solidFill>
                <a:schemeClr val="bg1">
                  <a:lumMod val="95000"/>
                </a:schemeClr>
              </a:solidFill>
              <a:latin typeface="Yoon 윤고딕 530_TT" pitchFamily="18" charset="-127"/>
              <a:ea typeface="Yoon 윤고딕 530_TT" pitchFamily="18" charset="-127"/>
            </a:endParaRPr>
          </a:p>
        </p:txBody>
      </p:sp>
      <p:sp>
        <p:nvSpPr>
          <p:cNvPr id="23" name="직각 삼각형 22"/>
          <p:cNvSpPr/>
          <p:nvPr/>
        </p:nvSpPr>
        <p:spPr>
          <a:xfrm rot="5400000">
            <a:off x="323528" y="2571744"/>
            <a:ext cx="260648" cy="260648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endParaRPr lang="ko-KR" altLang="en-US">
              <a:latin typeface="Yoon 윤고딕 530_TT" pitchFamily="18" charset="-127"/>
              <a:ea typeface="Yoon 윤고딕 530_TT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1792" y="3673624"/>
            <a:ext cx="406318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ko-KR" altLang="en-US" sz="2400" spc="-150" dirty="0" smtClean="0">
                <a:latin typeface="Yoon 윤고딕 530_TT" pitchFamily="18" charset="-127"/>
                <a:ea typeface="Yoon 윤고딕 530_TT" pitchFamily="18" charset="-127"/>
              </a:rPr>
              <a:t>교육과정 개정의 기본방향</a:t>
            </a:r>
            <a:endParaRPr lang="ko-KR" altLang="en-US" sz="2400" spc="-150" dirty="0">
              <a:latin typeface="Yoon 윤고딕 530_TT" pitchFamily="18" charset="-127"/>
              <a:ea typeface="Yoon 윤고딕 530_T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36512" y="656692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8356" y="-21704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</a:rPr>
              <a:t>4.4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내용체계표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(2)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1268760"/>
            <a:ext cx="8956474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4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62186" y="3925103"/>
            <a:ext cx="7229864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ko-KR" altLang="en-US" sz="4400" spc="-150" dirty="0" smtClean="0">
                <a:solidFill>
                  <a:schemeClr val="bg1"/>
                </a:solidFill>
                <a:latin typeface="Yoon 윤고딕 530_TT" pitchFamily="18" charset="-127"/>
                <a:ea typeface="Yoon 윤고딕 530_TT" pitchFamily="18" charset="-127"/>
              </a:rPr>
              <a:t>중학교 지리교육과정 개정의 </a:t>
            </a:r>
            <a:endParaRPr lang="en-US" altLang="ko-KR" sz="4400" spc="-150" dirty="0" smtClean="0">
              <a:solidFill>
                <a:schemeClr val="bg1"/>
              </a:solidFill>
              <a:latin typeface="Yoon 윤고딕 530_TT" pitchFamily="18" charset="-127"/>
              <a:ea typeface="Yoon 윤고딕 530_TT" pitchFamily="18" charset="-127"/>
            </a:endParaRPr>
          </a:p>
          <a:p>
            <a:pPr algn="ctr"/>
            <a:r>
              <a:rPr lang="ko-KR" altLang="en-US" sz="4400" spc="-150" dirty="0" smtClean="0">
                <a:solidFill>
                  <a:schemeClr val="bg1"/>
                </a:solidFill>
                <a:latin typeface="Yoon 윤고딕 530_TT" pitchFamily="18" charset="-127"/>
                <a:ea typeface="Yoon 윤고딕 530_TT" pitchFamily="18" charset="-127"/>
              </a:rPr>
              <a:t>주요 변화 방향</a:t>
            </a:r>
            <a:endParaRPr lang="en-US" altLang="ko-KR" sz="4400" spc="-150" dirty="0" smtClean="0">
              <a:solidFill>
                <a:schemeClr val="bg1"/>
              </a:solidFill>
              <a:latin typeface="Yoon 윤고딕 530_TT" pitchFamily="18" charset="-127"/>
              <a:ea typeface="Yoon 윤고딕 530_T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2787" y="2780928"/>
            <a:ext cx="1133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spc="-300" dirty="0" smtClean="0">
                <a:solidFill>
                  <a:schemeClr val="bg1"/>
                </a:solidFill>
                <a:latin typeface="HelveticaNeueLT Pro 97 BlkCn" pitchFamily="34" charset="0"/>
              </a:rPr>
              <a:t>05</a:t>
            </a:r>
            <a:endParaRPr lang="ko-KR" altLang="en-US" sz="7200" spc="-300" dirty="0">
              <a:solidFill>
                <a:schemeClr val="bg1"/>
              </a:solidFill>
              <a:latin typeface="HelveticaNeueLT Pro 97 BlkCn" pitchFamily="34" charset="0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667449" y="3882911"/>
            <a:ext cx="18002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각 삼각형 7"/>
          <p:cNvSpPr/>
          <p:nvPr/>
        </p:nvSpPr>
        <p:spPr>
          <a:xfrm rot="5400000">
            <a:off x="179512" y="188640"/>
            <a:ext cx="260648" cy="260648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56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9548" y="1582913"/>
            <a:ext cx="8329642" cy="5014439"/>
          </a:xfrm>
        </p:spPr>
        <p:txBody>
          <a:bodyPr>
            <a:normAutofit fontScale="92500" lnSpcReduction="20000"/>
          </a:bodyPr>
          <a:lstStyle/>
          <a:p>
            <a:endParaRPr lang="en-US" altLang="ko-KR" sz="2800" b="1" dirty="0" smtClean="0"/>
          </a:p>
          <a:p>
            <a:pPr>
              <a:lnSpc>
                <a:spcPct val="170000"/>
              </a:lnSpc>
            </a:pPr>
            <a:r>
              <a:rPr lang="ko-KR" altLang="en-US" sz="2800" b="1" dirty="0"/>
              <a:t>지리학의 학문적 지식 체계보다 학생이 살아가고 있는 현실 세계와 관련된 학습 내용과 과제를 중심으로 구성</a:t>
            </a:r>
          </a:p>
          <a:p>
            <a:endParaRPr lang="en-US" altLang="ko-KR" sz="2800" b="1" dirty="0"/>
          </a:p>
          <a:p>
            <a:endParaRPr lang="en-US" altLang="ko-KR" sz="2800" b="1" dirty="0" smtClean="0"/>
          </a:p>
          <a:p>
            <a:r>
              <a:rPr lang="ko-KR" altLang="en-US" sz="2800" b="1" dirty="0" smtClean="0"/>
              <a:t>지리 </a:t>
            </a:r>
            <a:r>
              <a:rPr lang="ko-KR" altLang="en-US" sz="2800" b="1" dirty="0"/>
              <a:t>핵심 역량 중심의 과목 목표 및 성취기준 </a:t>
            </a:r>
            <a:r>
              <a:rPr lang="ko-KR" altLang="en-US" sz="2800" b="1" dirty="0" smtClean="0"/>
              <a:t>진술</a:t>
            </a:r>
            <a:endParaRPr lang="en-US" altLang="ko-KR" sz="2800" b="1" dirty="0" smtClean="0"/>
          </a:p>
          <a:p>
            <a:endParaRPr lang="en-US" altLang="ko-KR" sz="2800" b="1" dirty="0"/>
          </a:p>
          <a:p>
            <a:endParaRPr lang="en-US" altLang="ko-KR" sz="2800" b="1" dirty="0" smtClean="0"/>
          </a:p>
          <a:p>
            <a:r>
              <a:rPr lang="ko-KR" altLang="en-US" sz="2800" b="1" dirty="0"/>
              <a:t>초</a:t>
            </a:r>
            <a:r>
              <a:rPr lang="en-US" altLang="ko-KR" sz="2800" b="1" dirty="0"/>
              <a:t>·</a:t>
            </a:r>
            <a:r>
              <a:rPr lang="ko-KR" altLang="en-US" sz="2800" b="1" dirty="0"/>
              <a:t>중</a:t>
            </a:r>
            <a:r>
              <a:rPr lang="en-US" altLang="ko-KR" sz="2800" b="1" dirty="0"/>
              <a:t>·</a:t>
            </a:r>
            <a:r>
              <a:rPr lang="ko-KR" altLang="en-US" sz="2800" b="1" dirty="0"/>
              <a:t>고 연계성을 고려한 핵심 개념 중심의 내용 선정 </a:t>
            </a:r>
          </a:p>
          <a:p>
            <a:endParaRPr lang="ko-KR" altLang="en-US" sz="2800" b="1" dirty="0"/>
          </a:p>
          <a:p>
            <a:pPr marL="0" indent="0">
              <a:buNone/>
            </a:pPr>
            <a:endParaRPr lang="en-US" altLang="ko-KR" sz="2800" b="1" dirty="0"/>
          </a:p>
          <a:p>
            <a:pPr marL="0" indent="0">
              <a:buNone/>
            </a:pPr>
            <a:endParaRPr lang="en-US" altLang="ko-KR" sz="2800" b="1" dirty="0" smtClean="0"/>
          </a:p>
          <a:p>
            <a:pPr marL="0" indent="0">
              <a:buNone/>
            </a:pPr>
            <a:endParaRPr lang="en-US" altLang="ko-KR" sz="2800" b="1" dirty="0"/>
          </a:p>
          <a:p>
            <a:pPr marL="457200" lvl="1" indent="0">
              <a:buNone/>
            </a:pPr>
            <a:endParaRPr lang="en-US" altLang="ko-KR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12369" y="1366889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9569" y="5305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</a:rPr>
              <a:t/>
            </a:r>
            <a:br>
              <a:rPr lang="en-US" altLang="ko-KR" sz="3200" b="1" dirty="0" smtClean="0">
                <a:solidFill>
                  <a:prstClr val="black"/>
                </a:solidFill>
              </a:rPr>
            </a:br>
            <a:r>
              <a:rPr lang="en-US" altLang="ko-KR" sz="3200" b="1" dirty="0" smtClean="0">
                <a:solidFill>
                  <a:prstClr val="black"/>
                </a:solidFill>
              </a:rPr>
              <a:t>5.1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내용 요소의 선정 준거에 대한 방향</a:t>
            </a:r>
            <a:r>
              <a:rPr lang="en-US" altLang="ko-KR" sz="3200" b="1" dirty="0">
                <a:solidFill>
                  <a:prstClr val="black"/>
                </a:solidFill>
              </a:rPr>
              <a:t/>
            </a:r>
            <a:br>
              <a:rPr lang="en-US" altLang="ko-KR" sz="3200" b="1" dirty="0">
                <a:solidFill>
                  <a:prstClr val="black"/>
                </a:solidFill>
              </a:rPr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4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7179" y="1772816"/>
            <a:ext cx="8329642" cy="4680520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sz="4000" b="1" dirty="0" smtClean="0"/>
              <a:t>대강화 체제 유지</a:t>
            </a:r>
            <a:endParaRPr lang="en-US" altLang="ko-KR" sz="4000" b="1" dirty="0" smtClean="0"/>
          </a:p>
          <a:p>
            <a:endParaRPr lang="en-US" altLang="ko-KR" sz="4000" b="1" dirty="0"/>
          </a:p>
          <a:p>
            <a:pPr marL="0" indent="0">
              <a:buNone/>
            </a:pPr>
            <a:endParaRPr lang="en-US" altLang="ko-KR" sz="4000" b="1" dirty="0" smtClean="0"/>
          </a:p>
          <a:p>
            <a:pPr marL="0" indent="0">
              <a:buNone/>
            </a:pPr>
            <a:endParaRPr lang="en-US" altLang="ko-KR" sz="4000" b="1" dirty="0"/>
          </a:p>
          <a:p>
            <a:r>
              <a:rPr lang="ko-KR" altLang="en-US" sz="4000" b="1" dirty="0" smtClean="0"/>
              <a:t>대단원 수 감축</a:t>
            </a:r>
            <a:r>
              <a:rPr lang="en-US" altLang="ko-KR" sz="4000" b="1" dirty="0" smtClean="0"/>
              <a:t>(14</a:t>
            </a:r>
            <a:r>
              <a:rPr lang="ko-KR" altLang="en-US" sz="4000" b="1" dirty="0" smtClean="0"/>
              <a:t>개에서 </a:t>
            </a:r>
            <a:r>
              <a:rPr lang="en-US" altLang="ko-KR" sz="4000" b="1" dirty="0" smtClean="0"/>
              <a:t>12</a:t>
            </a:r>
            <a:r>
              <a:rPr lang="ko-KR" altLang="en-US" sz="4000" b="1" dirty="0" smtClean="0"/>
              <a:t>개로</a:t>
            </a:r>
            <a:r>
              <a:rPr lang="en-US" altLang="ko-KR" sz="4000" b="1" dirty="0" smtClean="0"/>
              <a:t>..)</a:t>
            </a:r>
          </a:p>
          <a:p>
            <a:pPr marL="0" indent="0">
              <a:buNone/>
            </a:pPr>
            <a:endParaRPr lang="en-US" altLang="ko-KR" sz="4000" b="1" dirty="0" smtClean="0"/>
          </a:p>
          <a:p>
            <a:pPr marL="0" indent="0">
              <a:buNone/>
            </a:pPr>
            <a:endParaRPr lang="en-US" altLang="ko-KR" sz="4000" b="1" dirty="0" smtClean="0"/>
          </a:p>
          <a:p>
            <a:pPr marL="0" indent="0">
              <a:buNone/>
            </a:pPr>
            <a:endParaRPr lang="en-US" altLang="ko-KR" sz="4000" b="1" dirty="0"/>
          </a:p>
          <a:p>
            <a:r>
              <a:rPr lang="ko-KR" altLang="en-US" sz="4000" b="1" dirty="0" smtClean="0"/>
              <a:t>성취 기준의 실질적 경감을 통한 학습 부담 완화 유도</a:t>
            </a:r>
            <a:endParaRPr lang="en-US" altLang="ko-KR" sz="4000" b="1" dirty="0" smtClean="0"/>
          </a:p>
          <a:p>
            <a:pPr marL="0" indent="0">
              <a:buNone/>
            </a:pPr>
            <a:r>
              <a:rPr lang="ko-KR" altLang="ko-KR" sz="4000" b="1" dirty="0" smtClean="0"/>
              <a:t>☞</a:t>
            </a:r>
            <a:r>
              <a:rPr lang="en-US" altLang="ko-KR" sz="4000" b="1" dirty="0" smtClean="0"/>
              <a:t> </a:t>
            </a:r>
            <a:r>
              <a:rPr lang="ko-KR" altLang="en-US" sz="4000" b="1" dirty="0" smtClean="0"/>
              <a:t>성취 기준 수 감소</a:t>
            </a:r>
            <a:r>
              <a:rPr lang="en-US" altLang="ko-KR" sz="4000" b="1" dirty="0" smtClean="0"/>
              <a:t>(44</a:t>
            </a:r>
            <a:r>
              <a:rPr lang="ko-KR" altLang="en-US" sz="4000" b="1" dirty="0" smtClean="0"/>
              <a:t>개에서 </a:t>
            </a:r>
            <a:r>
              <a:rPr lang="en-US" altLang="ko-KR" sz="4000" b="1" dirty="0"/>
              <a:t>3</a:t>
            </a:r>
            <a:r>
              <a:rPr lang="en-US" altLang="ko-KR" sz="4000" b="1" dirty="0" smtClean="0"/>
              <a:t>8</a:t>
            </a:r>
            <a:r>
              <a:rPr lang="ko-KR" altLang="en-US" sz="4000" b="1" dirty="0" smtClean="0"/>
              <a:t>개로</a:t>
            </a:r>
            <a:r>
              <a:rPr lang="en-US" altLang="ko-KR" sz="4000" b="1" dirty="0" smtClean="0"/>
              <a:t>…)</a:t>
            </a:r>
          </a:p>
          <a:p>
            <a:pPr marL="0" indent="0">
              <a:buNone/>
            </a:pPr>
            <a:endParaRPr lang="en-US" altLang="ko-KR" sz="2800" b="1" dirty="0" smtClean="0"/>
          </a:p>
          <a:p>
            <a:pPr lvl="1"/>
            <a:endParaRPr lang="ko-KR" altLang="en-US" dirty="0"/>
          </a:p>
          <a:p>
            <a:pPr marL="457200" lvl="1" indent="0">
              <a:buNone/>
            </a:pPr>
            <a:endParaRPr lang="en-US" altLang="ko-KR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0" y="1020590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</a:rPr>
              <a:t/>
            </a:r>
            <a:br>
              <a:rPr lang="en-US" altLang="ko-KR" sz="3200" b="1" dirty="0" smtClean="0">
                <a:solidFill>
                  <a:prstClr val="black"/>
                </a:solidFill>
              </a:rPr>
            </a:br>
            <a:r>
              <a:rPr lang="en-US" altLang="ko-KR" sz="3200" b="1" dirty="0" smtClean="0">
                <a:solidFill>
                  <a:prstClr val="black"/>
                </a:solidFill>
              </a:rPr>
              <a:t>5.2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교육과정 내용 구성 체제에 대한 방향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44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1" y="656692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8356" y="-21704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</a:rPr>
              <a:t>5.3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내용체계표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(1)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99" y="1092696"/>
            <a:ext cx="8722104" cy="576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3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36512" y="656692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8356" y="-21704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solidFill>
                  <a:prstClr val="black"/>
                </a:solidFill>
              </a:rPr>
              <a:t>5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.4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내용체계표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(2)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6" y="1124744"/>
            <a:ext cx="851963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6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36512" y="656692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8356" y="-21704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</a:rPr>
              <a:t>5.5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내용체계표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(3)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2" y="1268761"/>
            <a:ext cx="875651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2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4290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28728" y="4071942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ko-KR" altLang="en-US" sz="4400" spc="-150" dirty="0" smtClean="0">
                <a:solidFill>
                  <a:schemeClr val="bg1"/>
                </a:solidFill>
                <a:latin typeface="Yoon 윤고딕 530_TT" pitchFamily="18" charset="-127"/>
                <a:ea typeface="Yoon 윤고딕 530_TT" pitchFamily="18" charset="-127"/>
              </a:rPr>
              <a:t>여행 지리</a:t>
            </a:r>
            <a:r>
              <a:rPr lang="en-US" altLang="ko-KR" sz="4400" spc="-150" dirty="0">
                <a:solidFill>
                  <a:schemeClr val="bg1"/>
                </a:solidFill>
                <a:latin typeface="Yoon 윤고딕 530_TT" pitchFamily="18" charset="-127"/>
                <a:ea typeface="Yoon 윤고딕 530_TT" pitchFamily="18" charset="-127"/>
              </a:rPr>
              <a:t> </a:t>
            </a:r>
            <a:r>
              <a:rPr lang="ko-KR" altLang="en-US" sz="4400" spc="-150" dirty="0" smtClean="0">
                <a:solidFill>
                  <a:schemeClr val="bg1"/>
                </a:solidFill>
                <a:latin typeface="Yoon 윤고딕 530_TT" pitchFamily="18" charset="-127"/>
                <a:ea typeface="Yoon 윤고딕 530_TT" pitchFamily="18" charset="-127"/>
              </a:rPr>
              <a:t>교육과정</a:t>
            </a:r>
            <a:endParaRPr lang="ko-KR" altLang="en-US" sz="4400" spc="-150" dirty="0">
              <a:solidFill>
                <a:schemeClr val="bg1"/>
              </a:solidFill>
              <a:latin typeface="Yoon 윤고딕 530_TT" pitchFamily="18" charset="-127"/>
              <a:ea typeface="Yoon 윤고딕 530_T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2787" y="2780928"/>
            <a:ext cx="1133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spc="-300" dirty="0" smtClean="0">
                <a:solidFill>
                  <a:schemeClr val="bg1"/>
                </a:solidFill>
                <a:latin typeface="HelveticaNeueLT Pro 97 BlkCn" pitchFamily="34" charset="0"/>
              </a:rPr>
              <a:t>06</a:t>
            </a:r>
            <a:endParaRPr lang="ko-KR" altLang="en-US" sz="7200" spc="-300" dirty="0">
              <a:solidFill>
                <a:schemeClr val="bg1"/>
              </a:solidFill>
              <a:latin typeface="HelveticaNeueLT Pro 97 BlkCn" pitchFamily="34" charset="0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667449" y="3882911"/>
            <a:ext cx="18002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각 삼각형 7"/>
          <p:cNvSpPr/>
          <p:nvPr/>
        </p:nvSpPr>
        <p:spPr>
          <a:xfrm rot="5400000">
            <a:off x="179512" y="188640"/>
            <a:ext cx="260648" cy="260648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0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9548" y="1582913"/>
            <a:ext cx="8329642" cy="5014439"/>
          </a:xfrm>
        </p:spPr>
        <p:txBody>
          <a:bodyPr>
            <a:normAutofit fontScale="92500" lnSpcReduction="20000"/>
          </a:bodyPr>
          <a:lstStyle/>
          <a:p>
            <a:endParaRPr lang="en-US" altLang="ko-KR" sz="2800" b="1" dirty="0" smtClean="0"/>
          </a:p>
          <a:p>
            <a:r>
              <a:rPr lang="ko-KR" altLang="en-US" sz="2800" b="1" dirty="0" smtClean="0"/>
              <a:t>여행이라는 </a:t>
            </a:r>
            <a:r>
              <a:rPr lang="ko-KR" altLang="en-US" sz="2800" b="1" dirty="0"/>
              <a:t>주제와 틀로 유용성과 흥미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공감능력을 높일 수 있도록 접근</a:t>
            </a:r>
            <a:endParaRPr lang="ko-KR" altLang="en-US" sz="2800" dirty="0"/>
          </a:p>
          <a:p>
            <a:endParaRPr lang="en-US" altLang="ko-KR" sz="2800" b="1" dirty="0"/>
          </a:p>
          <a:p>
            <a:r>
              <a:rPr lang="ko-KR" altLang="en-US" sz="2800" b="1" dirty="0"/>
              <a:t>미래사회의 변화와 진로 탐색에 통찰력과 상상력을 제공할 수 있도록 접근</a:t>
            </a:r>
            <a:endParaRPr lang="ko-KR" altLang="en-US" sz="2800" dirty="0"/>
          </a:p>
          <a:p>
            <a:r>
              <a:rPr lang="ko-KR" altLang="en-US" sz="2800" b="1" dirty="0"/>
              <a:t>핵심 개념 중심의 내용 요소 선정</a:t>
            </a:r>
            <a:endParaRPr lang="ko-KR" altLang="en-US" sz="2800" dirty="0"/>
          </a:p>
          <a:p>
            <a:endParaRPr lang="en-US" altLang="ko-KR" sz="2800" b="1" dirty="0" smtClean="0"/>
          </a:p>
          <a:p>
            <a:r>
              <a:rPr lang="ko-KR" altLang="en-US" sz="2800" b="1" dirty="0" smtClean="0"/>
              <a:t>지리 </a:t>
            </a:r>
            <a:r>
              <a:rPr lang="ko-KR" altLang="en-US" sz="2800" b="1" dirty="0"/>
              <a:t>핵심 역량 중심의 과목 목표 및 성취기준 </a:t>
            </a:r>
            <a:r>
              <a:rPr lang="ko-KR" altLang="en-US" sz="2800" b="1" dirty="0" smtClean="0"/>
              <a:t>진술</a:t>
            </a:r>
            <a:endParaRPr lang="en-US" altLang="ko-KR" sz="2800" b="1" dirty="0" smtClean="0"/>
          </a:p>
          <a:p>
            <a:endParaRPr lang="en-US" altLang="ko-KR" sz="2800" b="1" dirty="0"/>
          </a:p>
          <a:p>
            <a:endParaRPr lang="en-US" altLang="ko-KR" sz="2800" b="1" dirty="0" smtClean="0"/>
          </a:p>
          <a:p>
            <a:r>
              <a:rPr lang="ko-KR" altLang="en-US" sz="2800" b="1" dirty="0"/>
              <a:t>초</a:t>
            </a:r>
            <a:r>
              <a:rPr lang="en-US" altLang="ko-KR" sz="2800" b="1" dirty="0"/>
              <a:t>·</a:t>
            </a:r>
            <a:r>
              <a:rPr lang="ko-KR" altLang="en-US" sz="2800" b="1" dirty="0"/>
              <a:t>중</a:t>
            </a:r>
            <a:r>
              <a:rPr lang="en-US" altLang="ko-KR" sz="2800" b="1" dirty="0"/>
              <a:t>·</a:t>
            </a:r>
            <a:r>
              <a:rPr lang="ko-KR" altLang="en-US" sz="2800" b="1" dirty="0"/>
              <a:t>고 연계성을 고려한 핵심 개념 중심의 내용 선정 </a:t>
            </a:r>
          </a:p>
          <a:p>
            <a:endParaRPr lang="ko-KR" altLang="en-US" sz="2800" b="1" dirty="0"/>
          </a:p>
          <a:p>
            <a:pPr marL="0" indent="0">
              <a:buNone/>
            </a:pPr>
            <a:endParaRPr lang="en-US" altLang="ko-KR" sz="2800" b="1" dirty="0"/>
          </a:p>
          <a:p>
            <a:pPr marL="0" indent="0">
              <a:buNone/>
            </a:pPr>
            <a:endParaRPr lang="en-US" altLang="ko-KR" sz="2800" b="1" dirty="0" smtClean="0"/>
          </a:p>
          <a:p>
            <a:pPr marL="0" indent="0">
              <a:buNone/>
            </a:pPr>
            <a:endParaRPr lang="en-US" altLang="ko-KR" sz="2800" b="1" dirty="0"/>
          </a:p>
          <a:p>
            <a:pPr marL="457200" lvl="1" indent="0">
              <a:buNone/>
            </a:pPr>
            <a:endParaRPr lang="en-US" altLang="ko-KR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12369" y="1366889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9569" y="5305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</a:rPr>
              <a:t/>
            </a:r>
            <a:br>
              <a:rPr lang="en-US" altLang="ko-KR" sz="3200" b="1" dirty="0" smtClean="0">
                <a:solidFill>
                  <a:prstClr val="black"/>
                </a:solidFill>
              </a:rPr>
            </a:br>
            <a:r>
              <a:rPr lang="en-US" altLang="ko-KR" sz="3200" b="1" dirty="0" smtClean="0">
                <a:solidFill>
                  <a:prstClr val="black"/>
                </a:solidFill>
              </a:rPr>
              <a:t>6.1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내용 요소의 선정 준거에 대한 방향</a:t>
            </a:r>
            <a:r>
              <a:rPr lang="en-US" altLang="ko-KR" sz="3200" b="1" dirty="0">
                <a:solidFill>
                  <a:prstClr val="black"/>
                </a:solidFill>
              </a:rPr>
              <a:t/>
            </a:r>
            <a:br>
              <a:rPr lang="en-US" altLang="ko-KR" sz="3200" b="1" dirty="0">
                <a:solidFill>
                  <a:prstClr val="black"/>
                </a:solidFill>
              </a:rPr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81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306310"/>
              </p:ext>
            </p:extLst>
          </p:nvPr>
        </p:nvGraphicFramePr>
        <p:xfrm>
          <a:off x="683568" y="228600"/>
          <a:ext cx="8136904" cy="6955028"/>
        </p:xfrm>
        <a:graphic>
          <a:graphicData uri="http://schemas.openxmlformats.org/drawingml/2006/table">
            <a:tbl>
              <a:tblPr/>
              <a:tblGrid>
                <a:gridCol w="3494710"/>
                <a:gridCol w="4642194"/>
              </a:tblGrid>
              <a:tr h="6009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-5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영역</a:t>
                      </a:r>
                      <a:endParaRPr lang="ko-KR" altLang="en-US" sz="2400" b="1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-5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주요 내용 요소</a:t>
                      </a:r>
                      <a:endParaRPr lang="ko-KR" altLang="en-US" sz="2400" b="1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188021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일상으로부터 떠나는 여행 스케치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◦여행의 의미와 종류</a:t>
                      </a:r>
                      <a:endParaRPr lang="ko-KR" altLang="en-US" sz="2000" kern="0" spc="-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◦교통수단과 여행방식</a:t>
                      </a:r>
                      <a:endParaRPr lang="ko-KR" altLang="en-US" sz="2000" kern="0" spc="-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◦지도 및 지리정보체계의 활용</a:t>
                      </a:r>
                      <a:endParaRPr lang="ko-KR" altLang="en-US" sz="2000" kern="0" spc="-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◦여행에 필요한 지식</a:t>
                      </a:r>
                      <a:r>
                        <a:rPr lang="en-US" altLang="ko-KR" sz="20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, </a:t>
                      </a:r>
                      <a:r>
                        <a:rPr lang="ko-KR" altLang="en-US" sz="20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기능</a:t>
                      </a:r>
                      <a:r>
                        <a:rPr lang="en-US" altLang="ko-KR" sz="20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, </a:t>
                      </a:r>
                      <a:r>
                        <a:rPr lang="ko-KR" altLang="en-US" sz="20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가치 및 태도</a:t>
                      </a:r>
                      <a:endParaRPr lang="ko-KR" altLang="en-US" sz="2000" kern="0" spc="-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◦안전 여행</a:t>
                      </a:r>
                      <a:endParaRPr lang="ko-KR" altLang="en-US" sz="20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9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매력적인 자연을 찾아가는 여행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◦지형의 관광적 매력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◦지형과 인간생활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◦기후의 관광적 매력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◦기후와 인간생활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◦지구환경의 다양성과 지속가능성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◦우리나라의 자연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21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다채로운 문화를 찾아가는 여행</a:t>
                      </a:r>
                      <a:endParaRPr lang="ko-KR" altLang="en-US" sz="20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◦문화지역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◦세계문화유산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◦문화전파와 변동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◦농촌여행과 도시여행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◦우리나라의 문화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0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4451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26063" y="4000504"/>
            <a:ext cx="706154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ko-KR" altLang="en-US" sz="4400" spc="-150" dirty="0" smtClean="0">
                <a:solidFill>
                  <a:schemeClr val="bg1"/>
                </a:solidFill>
                <a:latin typeface="Yoon 윤고딕 530_TT" pitchFamily="18" charset="-127"/>
                <a:ea typeface="Yoon 윤고딕 530_TT" pitchFamily="18" charset="-127"/>
              </a:rPr>
              <a:t>고등학교 한국지리 교육과정</a:t>
            </a:r>
            <a:endParaRPr lang="en-US" altLang="ko-KR" sz="4400" spc="-150" dirty="0" smtClean="0">
              <a:solidFill>
                <a:schemeClr val="bg1"/>
              </a:solidFill>
              <a:latin typeface="Yoon 윤고딕 530_TT" pitchFamily="18" charset="-127"/>
              <a:ea typeface="Yoon 윤고딕 530_TT" pitchFamily="18" charset="-127"/>
            </a:endParaRPr>
          </a:p>
          <a:p>
            <a:pPr algn="ctr"/>
            <a:r>
              <a:rPr lang="ko-KR" altLang="en-US" sz="4400" spc="-150" dirty="0" smtClean="0">
                <a:solidFill>
                  <a:schemeClr val="bg1"/>
                </a:solidFill>
                <a:latin typeface="Yoon 윤고딕 530_TT" pitchFamily="18" charset="-127"/>
                <a:ea typeface="Yoon 윤고딕 530_TT" pitchFamily="18" charset="-127"/>
              </a:rPr>
              <a:t>개정 연구 개관</a:t>
            </a:r>
            <a:endParaRPr lang="ko-KR" altLang="en-US" sz="4400" spc="-150" dirty="0">
              <a:solidFill>
                <a:schemeClr val="bg1"/>
              </a:solidFill>
              <a:latin typeface="Yoon 윤고딕 530_TT" pitchFamily="18" charset="-127"/>
              <a:ea typeface="Yoon 윤고딕 530_T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2787" y="2780928"/>
            <a:ext cx="1069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spc="-300" dirty="0" smtClean="0">
                <a:solidFill>
                  <a:schemeClr val="bg1"/>
                </a:solidFill>
                <a:latin typeface="HelveticaNeueLT Pro 97 BlkCn" pitchFamily="34" charset="0"/>
              </a:rPr>
              <a:t>01</a:t>
            </a:r>
            <a:endParaRPr lang="ko-KR" altLang="en-US" sz="7200" spc="-300" dirty="0">
              <a:solidFill>
                <a:schemeClr val="bg1"/>
              </a:solidFill>
              <a:latin typeface="HelveticaNeueLT Pro 97 BlkCn" pitchFamily="34" charset="0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667449" y="3882911"/>
            <a:ext cx="18002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각 삼각형 7"/>
          <p:cNvSpPr/>
          <p:nvPr/>
        </p:nvSpPr>
        <p:spPr>
          <a:xfrm rot="5400000">
            <a:off x="179512" y="188640"/>
            <a:ext cx="260648" cy="260648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919499"/>
              </p:ext>
            </p:extLst>
          </p:nvPr>
        </p:nvGraphicFramePr>
        <p:xfrm>
          <a:off x="503548" y="228600"/>
          <a:ext cx="8136904" cy="6629400"/>
        </p:xfrm>
        <a:graphic>
          <a:graphicData uri="http://schemas.openxmlformats.org/drawingml/2006/table">
            <a:tbl>
              <a:tblPr/>
              <a:tblGrid>
                <a:gridCol w="3494710"/>
                <a:gridCol w="4642194"/>
              </a:tblGrid>
              <a:tr h="6743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-5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영역</a:t>
                      </a:r>
                      <a:endParaRPr lang="ko-KR" altLang="en-US" sz="2400" b="1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-50" dirty="0">
                          <a:solidFill>
                            <a:srgbClr val="000000"/>
                          </a:solidFill>
                          <a:effectLst/>
                          <a:ea typeface="한양중고딕"/>
                        </a:rPr>
                        <a:t>주요 내용 요소</a:t>
                      </a:r>
                      <a:endParaRPr lang="ko-KR" altLang="en-US" sz="2400" b="1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280291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인류의 성찰과 공존을 위한 여행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◦산업유산 </a:t>
                      </a:r>
                      <a:endParaRPr lang="ko-KR" altLang="en-US" sz="2000" kern="0" spc="-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◦분쟁지역</a:t>
                      </a:r>
                      <a:endParaRPr lang="ko-KR" altLang="en-US" sz="2000" kern="0" spc="-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◦지구적 환경문제</a:t>
                      </a:r>
                      <a:endParaRPr lang="ko-KR" altLang="en-US" sz="2000" kern="0" spc="-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◦지역불균등발전</a:t>
                      </a:r>
                      <a:endParaRPr lang="ko-KR" altLang="en-US" sz="2000" kern="0" spc="-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◦다문화지역</a:t>
                      </a:r>
                      <a:endParaRPr lang="ko-KR" altLang="en-US" sz="2000" kern="0" spc="-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◦생태 도시</a:t>
                      </a:r>
                      <a:endParaRPr lang="ko-KR" altLang="en-US" sz="2000" kern="0" spc="-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◦첨단 도시</a:t>
                      </a:r>
                      <a:endParaRPr lang="ko-KR" altLang="en-US" sz="20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047">
                <a:tc>
                  <a:txBody>
                    <a:bodyPr/>
                    <a:lstStyle/>
                    <a:p>
                      <a:pPr marL="127000" marR="0" indent="-12700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여행자와 여행지 주민이 모두 행복하려면</a:t>
                      </a:r>
                      <a:r>
                        <a:rPr lang="en-US" altLang="ko-KR" sz="20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?</a:t>
                      </a:r>
                      <a:endParaRPr lang="ko-KR" altLang="en-US" sz="20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◦여행산업과 지역</a:t>
                      </a:r>
                      <a:endParaRPr lang="ko-KR" altLang="en-US" sz="2000" kern="0" spc="-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◦책임있는 여행</a:t>
                      </a:r>
                      <a:endParaRPr lang="ko-KR" altLang="en-US" sz="2000" kern="0" spc="-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◦대안여행</a:t>
                      </a:r>
                      <a:endParaRPr lang="ko-KR" altLang="en-US" sz="2000" kern="0" spc="-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◦지속가능한 관광개발</a:t>
                      </a:r>
                      <a:endParaRPr lang="ko-KR" altLang="en-US" sz="20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047">
                <a:tc>
                  <a:txBody>
                    <a:bodyPr/>
                    <a:lstStyle/>
                    <a:p>
                      <a:pPr marL="127000" marR="0" indent="-127000" algn="ctr" fontAlgn="base" latinLnBrk="0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여행과 미래사회 그리고 진로</a:t>
                      </a:r>
                      <a:endParaRPr lang="ko-KR" altLang="en-US" sz="2000" kern="0" spc="-5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◦여행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(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관광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)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산업 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◦여행관련 직업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◦미래세계와 여행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◦진로탐색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7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4290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28728" y="4071942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ko-KR" altLang="en-US" sz="4400" spc="-150" dirty="0" smtClean="0">
                <a:solidFill>
                  <a:schemeClr val="bg1"/>
                </a:solidFill>
                <a:latin typeface="Yoon 윤고딕 530_TT" pitchFamily="18" charset="-127"/>
                <a:ea typeface="Yoon 윤고딕 530_TT" pitchFamily="18" charset="-127"/>
              </a:rPr>
              <a:t>통합사회 교육과정</a:t>
            </a:r>
            <a:endParaRPr lang="ko-KR" altLang="en-US" sz="4400" spc="-150" dirty="0">
              <a:solidFill>
                <a:schemeClr val="bg1"/>
              </a:solidFill>
              <a:latin typeface="Yoon 윤고딕 530_TT" pitchFamily="18" charset="-127"/>
              <a:ea typeface="Yoon 윤고딕 530_T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2787" y="2780928"/>
            <a:ext cx="1133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spc="-300" dirty="0" smtClean="0">
                <a:solidFill>
                  <a:schemeClr val="bg1"/>
                </a:solidFill>
                <a:latin typeface="HelveticaNeueLT Pro 97 BlkCn" pitchFamily="34" charset="0"/>
              </a:rPr>
              <a:t>07</a:t>
            </a:r>
            <a:endParaRPr lang="ko-KR" altLang="en-US" sz="7200" spc="-300" dirty="0">
              <a:solidFill>
                <a:schemeClr val="bg1"/>
              </a:solidFill>
              <a:latin typeface="HelveticaNeueLT Pro 97 BlkCn" pitchFamily="34" charset="0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667449" y="3882911"/>
            <a:ext cx="18002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각 삼각형 7"/>
          <p:cNvSpPr/>
          <p:nvPr/>
        </p:nvSpPr>
        <p:spPr>
          <a:xfrm rot="5400000">
            <a:off x="179512" y="188640"/>
            <a:ext cx="260648" cy="260648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8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9548" y="1988840"/>
            <a:ext cx="8329642" cy="3142231"/>
          </a:xfrm>
        </p:spPr>
        <p:txBody>
          <a:bodyPr>
            <a:normAutofit/>
          </a:bodyPr>
          <a:lstStyle/>
          <a:p>
            <a:endParaRPr lang="en-US" altLang="ko-KR" sz="2800" b="1" dirty="0" smtClean="0"/>
          </a:p>
          <a:p>
            <a:r>
              <a:rPr lang="ko-KR" altLang="en-US" sz="2800" b="1" dirty="0" smtClean="0"/>
              <a:t>비판적 사고력 및 창의성</a:t>
            </a:r>
            <a:endParaRPr lang="en-US" altLang="ko-KR" sz="2800" b="1" dirty="0" smtClean="0"/>
          </a:p>
          <a:p>
            <a:r>
              <a:rPr lang="ko-KR" altLang="en-US" sz="2800" b="1" dirty="0" smtClean="0"/>
              <a:t>문제 해결 능력과 의사 결정 능력</a:t>
            </a:r>
            <a:endParaRPr lang="en-US" altLang="ko-KR" sz="2800" b="1" dirty="0" smtClean="0"/>
          </a:p>
          <a:p>
            <a:r>
              <a:rPr lang="ko-KR" altLang="en-US" sz="2800" b="1" dirty="0" smtClean="0"/>
              <a:t>자기 존중 및 대인 관계 능력</a:t>
            </a:r>
            <a:endParaRPr lang="en-US" altLang="ko-KR" sz="2800" b="1" dirty="0" smtClean="0"/>
          </a:p>
          <a:p>
            <a:r>
              <a:rPr lang="ko-KR" altLang="en-US" sz="2800" b="1" dirty="0" smtClean="0"/>
              <a:t>공동체</a:t>
            </a:r>
            <a:r>
              <a:rPr lang="en-US" altLang="ko-KR" sz="2800" b="1" dirty="0" smtClean="0"/>
              <a:t>(</a:t>
            </a:r>
            <a:r>
              <a:rPr lang="ko-KR" altLang="en-US" sz="2800" b="1" dirty="0" smtClean="0"/>
              <a:t>적</a:t>
            </a:r>
            <a:r>
              <a:rPr lang="en-US" altLang="ko-KR" sz="2800" b="1" dirty="0" smtClean="0"/>
              <a:t>) </a:t>
            </a:r>
            <a:r>
              <a:rPr lang="ko-KR" altLang="en-US" sz="2800" b="1" dirty="0" smtClean="0"/>
              <a:t>역량</a:t>
            </a:r>
            <a:endParaRPr lang="en-US" altLang="ko-KR" sz="2800" b="1" dirty="0" smtClean="0"/>
          </a:p>
          <a:p>
            <a:r>
              <a:rPr lang="ko-KR" altLang="en-US" sz="2800" b="1" dirty="0" smtClean="0"/>
              <a:t>통합적 사고력</a:t>
            </a:r>
            <a:endParaRPr lang="en-US" altLang="ko-KR" sz="2800" b="1" dirty="0"/>
          </a:p>
          <a:p>
            <a:endParaRPr lang="ko-KR" altLang="en-US" sz="2800" b="1" dirty="0"/>
          </a:p>
          <a:p>
            <a:pPr marL="0" indent="0">
              <a:buNone/>
            </a:pPr>
            <a:endParaRPr lang="en-US" altLang="ko-KR" sz="2800" b="1" dirty="0"/>
          </a:p>
          <a:p>
            <a:pPr marL="0" indent="0">
              <a:buNone/>
            </a:pPr>
            <a:endParaRPr lang="en-US" altLang="ko-KR" sz="2800" b="1" dirty="0" smtClean="0"/>
          </a:p>
          <a:p>
            <a:pPr marL="0" indent="0">
              <a:buNone/>
            </a:pPr>
            <a:endParaRPr lang="en-US" altLang="ko-KR" sz="2800" b="1" dirty="0"/>
          </a:p>
          <a:p>
            <a:pPr marL="457200" lvl="1" indent="0">
              <a:buNone/>
            </a:pPr>
            <a:endParaRPr lang="en-US" altLang="ko-KR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12369" y="1366889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9569" y="33265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</a:rPr>
              <a:t/>
            </a:r>
            <a:br>
              <a:rPr lang="en-US" altLang="ko-KR" sz="3200" b="1" dirty="0" smtClean="0">
                <a:solidFill>
                  <a:prstClr val="black"/>
                </a:solidFill>
              </a:rPr>
            </a:br>
            <a:r>
              <a:rPr lang="en-US" altLang="ko-KR" sz="3200" b="1" dirty="0" smtClean="0">
                <a:solidFill>
                  <a:prstClr val="black"/>
                </a:solidFill>
              </a:rPr>
              <a:t>7.1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교과목의 핵심 역량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6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9548" y="1988840"/>
            <a:ext cx="8329642" cy="3142231"/>
          </a:xfrm>
        </p:spPr>
        <p:txBody>
          <a:bodyPr>
            <a:normAutofit/>
          </a:bodyPr>
          <a:lstStyle/>
          <a:p>
            <a:endParaRPr lang="en-US" altLang="ko-KR" sz="2800" b="1" dirty="0" smtClean="0"/>
          </a:p>
          <a:p>
            <a:endParaRPr lang="ko-KR" altLang="en-US" sz="2800" b="1" dirty="0"/>
          </a:p>
          <a:p>
            <a:pPr marL="0" indent="0">
              <a:buNone/>
            </a:pPr>
            <a:endParaRPr lang="en-US" altLang="ko-KR" sz="2800" b="1" dirty="0"/>
          </a:p>
          <a:p>
            <a:pPr marL="0" indent="0">
              <a:buNone/>
            </a:pPr>
            <a:endParaRPr lang="en-US" altLang="ko-KR" sz="2800" b="1" dirty="0" smtClean="0"/>
          </a:p>
          <a:p>
            <a:pPr marL="0" indent="0">
              <a:buNone/>
            </a:pPr>
            <a:endParaRPr lang="en-US" altLang="ko-KR" sz="2800" b="1" dirty="0"/>
          </a:p>
          <a:p>
            <a:pPr marL="457200" lvl="1" indent="0">
              <a:buNone/>
            </a:pPr>
            <a:endParaRPr lang="en-US" altLang="ko-KR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0" y="888334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7200" y="165813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</a:rPr>
              <a:t>7.2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내용체계표</a:t>
            </a:r>
            <a:endParaRPr lang="ko-KR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" y="1484784"/>
            <a:ext cx="901184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8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9548" y="1988840"/>
            <a:ext cx="8329642" cy="3142231"/>
          </a:xfrm>
        </p:spPr>
        <p:txBody>
          <a:bodyPr>
            <a:normAutofit/>
          </a:bodyPr>
          <a:lstStyle/>
          <a:p>
            <a:endParaRPr lang="en-US" altLang="ko-KR" sz="2800" b="1" dirty="0" smtClean="0"/>
          </a:p>
          <a:p>
            <a:endParaRPr lang="ko-KR" altLang="en-US" sz="2800" b="1" dirty="0"/>
          </a:p>
          <a:p>
            <a:pPr marL="0" indent="0">
              <a:buNone/>
            </a:pPr>
            <a:endParaRPr lang="en-US" altLang="ko-KR" sz="2800" b="1" dirty="0"/>
          </a:p>
          <a:p>
            <a:pPr marL="0" indent="0">
              <a:buNone/>
            </a:pPr>
            <a:endParaRPr lang="en-US" altLang="ko-KR" sz="2800" b="1" dirty="0" smtClean="0"/>
          </a:p>
          <a:p>
            <a:pPr marL="0" indent="0">
              <a:buNone/>
            </a:pPr>
            <a:endParaRPr lang="en-US" altLang="ko-KR" sz="2800" b="1" dirty="0"/>
          </a:p>
          <a:p>
            <a:pPr marL="457200" lvl="1" indent="0">
              <a:buNone/>
            </a:pPr>
            <a:endParaRPr lang="en-US" altLang="ko-KR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11156" y="1045738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8356" y="188640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</a:rPr>
              <a:t>7.3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내용체계표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" y="1834277"/>
            <a:ext cx="9092369" cy="37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3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9548" y="1988840"/>
            <a:ext cx="8329642" cy="3142231"/>
          </a:xfrm>
        </p:spPr>
        <p:txBody>
          <a:bodyPr>
            <a:normAutofit/>
          </a:bodyPr>
          <a:lstStyle/>
          <a:p>
            <a:endParaRPr lang="en-US" altLang="ko-KR" sz="2800" b="1" dirty="0" smtClean="0"/>
          </a:p>
          <a:p>
            <a:endParaRPr lang="ko-KR" altLang="en-US" sz="2800" b="1" dirty="0"/>
          </a:p>
          <a:p>
            <a:pPr marL="0" indent="0">
              <a:buNone/>
            </a:pPr>
            <a:endParaRPr lang="en-US" altLang="ko-KR" sz="2800" b="1" dirty="0"/>
          </a:p>
          <a:p>
            <a:pPr marL="0" indent="0">
              <a:buNone/>
            </a:pPr>
            <a:endParaRPr lang="en-US" altLang="ko-KR" sz="2800" b="1" dirty="0" smtClean="0"/>
          </a:p>
          <a:p>
            <a:pPr marL="0" indent="0">
              <a:buNone/>
            </a:pPr>
            <a:endParaRPr lang="en-US" altLang="ko-KR" sz="2800" b="1" dirty="0"/>
          </a:p>
          <a:p>
            <a:pPr marL="457200" lvl="1" indent="0">
              <a:buNone/>
            </a:pPr>
            <a:endParaRPr lang="en-US" altLang="ko-KR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-19962" y="925657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37238" y="219567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</a:rPr>
              <a:t>7.4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내용체계표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16" y="1484784"/>
            <a:ext cx="9134908" cy="455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3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" y="0"/>
            <a:ext cx="9137648" cy="80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63762" y="3786190"/>
            <a:ext cx="5400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err="1" smtClean="0">
                <a:solidFill>
                  <a:srgbClr val="C00000"/>
                </a:solidFill>
              </a:rPr>
              <a:t>만나뵙게</a:t>
            </a:r>
            <a:r>
              <a:rPr lang="ko-KR" altLang="en-US" sz="3200" b="1" dirty="0" smtClean="0">
                <a:solidFill>
                  <a:srgbClr val="C00000"/>
                </a:solidFill>
              </a:rPr>
              <a:t> 되어</a:t>
            </a:r>
            <a:r>
              <a:rPr lang="en-US" altLang="ko-KR" sz="3200" b="1" dirty="0">
                <a:solidFill>
                  <a:srgbClr val="C00000"/>
                </a:solidFill>
              </a:rPr>
              <a:t> </a:t>
            </a:r>
            <a:r>
              <a:rPr lang="ko-KR" altLang="en-US" sz="3200" b="1" dirty="0" smtClean="0">
                <a:solidFill>
                  <a:srgbClr val="C00000"/>
                </a:solidFill>
              </a:rPr>
              <a:t>반가웠습니다</a:t>
            </a:r>
            <a:r>
              <a:rPr lang="en-US" altLang="ko-KR" sz="3200" b="1" dirty="0" smtClean="0">
                <a:solidFill>
                  <a:srgbClr val="C00000"/>
                </a:solidFill>
              </a:rPr>
              <a:t>^^</a:t>
            </a:r>
          </a:p>
          <a:p>
            <a:pPr algn="ctr"/>
            <a:endParaRPr lang="en-US" altLang="ko-KR" sz="1400" b="1" dirty="0" smtClean="0">
              <a:solidFill>
                <a:srgbClr val="C00000"/>
              </a:solidFill>
            </a:endParaRPr>
          </a:p>
          <a:p>
            <a:pPr algn="ctr"/>
            <a:r>
              <a:rPr lang="ko-KR" altLang="en-US" sz="3200" b="1" dirty="0" smtClean="0">
                <a:solidFill>
                  <a:srgbClr val="C00000"/>
                </a:solidFill>
              </a:rPr>
              <a:t>감사합니다</a:t>
            </a:r>
            <a:endParaRPr lang="ko-KR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88640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107143"/>
              </p:ext>
            </p:extLst>
          </p:nvPr>
        </p:nvGraphicFramePr>
        <p:xfrm>
          <a:off x="143508" y="404664"/>
          <a:ext cx="8856984" cy="6260616"/>
        </p:xfrm>
        <a:graphic>
          <a:graphicData uri="http://schemas.openxmlformats.org/drawingml/2006/table">
            <a:tbl>
              <a:tblPr/>
              <a:tblGrid>
                <a:gridCol w="408944"/>
                <a:gridCol w="1292391"/>
                <a:gridCol w="1868550"/>
                <a:gridCol w="5287099"/>
              </a:tblGrid>
              <a:tr h="2777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연번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일시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참석자 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주요 회의 내용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8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차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2014.12.27 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사회과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 전체 연구진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내용체계표 작성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성취기준개발 계획 수립 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8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차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363636"/>
                          </a:solidFill>
                          <a:effectLst/>
                          <a:latin typeface="함초롬바탕"/>
                        </a:rPr>
                        <a:t>2015.1.3</a:t>
                      </a:r>
                      <a:endParaRPr lang="en-US" sz="2000" b="1" kern="0" spc="0" dirty="0">
                        <a:solidFill>
                          <a:srgbClr val="363636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한국지리 연구진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단원구성체계 재구조화 고려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지역 단원 증설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인구 단원의 대단원화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 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내용요소 선정 방안 논의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8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차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1.30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전지모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 회원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지리 영역 연구진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단원구성체계 및 성취기준 검토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4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차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 smtClean="0">
                          <a:solidFill>
                            <a:srgbClr val="363636"/>
                          </a:solidFill>
                          <a:effectLst/>
                          <a:latin typeface="함초롬바탕"/>
                        </a:rPr>
                        <a:t>1.30</a:t>
                      </a:r>
                      <a:endParaRPr lang="en-US" sz="2000" b="1" kern="0" spc="0" dirty="0">
                        <a:solidFill>
                          <a:srgbClr val="363636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363636"/>
                          </a:solidFill>
                          <a:effectLst/>
                          <a:ea typeface="함초롬바탕"/>
                        </a:rPr>
                        <a:t>한국지리 연구진</a:t>
                      </a:r>
                      <a:endParaRPr lang="ko-KR" altLang="en-US" sz="1800" b="1" kern="0" spc="0" dirty="0">
                        <a:solidFill>
                          <a:srgbClr val="363636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단원구성체계 검토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5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차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2.8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지리 영역 연구진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현장적합성과 실행 가능성 확보방안 논의 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88640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08319"/>
              </p:ext>
            </p:extLst>
          </p:nvPr>
        </p:nvGraphicFramePr>
        <p:xfrm>
          <a:off x="143508" y="438095"/>
          <a:ext cx="8856984" cy="6322588"/>
        </p:xfrm>
        <a:graphic>
          <a:graphicData uri="http://schemas.openxmlformats.org/drawingml/2006/table">
            <a:tbl>
              <a:tblPr/>
              <a:tblGrid>
                <a:gridCol w="408944"/>
                <a:gridCol w="1292390"/>
                <a:gridCol w="1868550"/>
                <a:gridCol w="5287100"/>
              </a:tblGrid>
              <a:tr h="13059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6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차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2.16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전문가 </a:t>
                      </a:r>
                      <a:r>
                        <a:rPr lang="ko-KR" altLang="en-US" sz="1800" b="1" kern="0" spc="0" dirty="0" err="1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자문진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한국지리 연구진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단원 구성 체제 검토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환경 단원 해체와 인구 단원의 대단원화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 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국가ㆍ사회적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 요구 사항을 고려한 성취기준 개발 논의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>
                          <a:solidFill>
                            <a:srgbClr val="363636"/>
                          </a:solidFill>
                          <a:effectLst/>
                          <a:latin typeface="함초롬바탕"/>
                        </a:rPr>
                        <a:t>7</a:t>
                      </a:r>
                      <a:r>
                        <a:rPr lang="ko-KR" altLang="en-US" sz="1800" b="1" kern="0" spc="0">
                          <a:solidFill>
                            <a:srgbClr val="363636"/>
                          </a:solidFill>
                          <a:effectLst/>
                          <a:ea typeface="함초롬바탕"/>
                        </a:rPr>
                        <a:t>차</a:t>
                      </a:r>
                      <a:endParaRPr lang="ko-KR" altLang="en-US" sz="1800" b="1" kern="0" spc="0">
                        <a:solidFill>
                          <a:srgbClr val="363636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363636"/>
                          </a:solidFill>
                          <a:effectLst/>
                          <a:latin typeface="함초롬바탕"/>
                        </a:rPr>
                        <a:t>2.20</a:t>
                      </a:r>
                      <a:endParaRPr lang="en-US" sz="1800" b="1" kern="0" spc="0" dirty="0">
                        <a:solidFill>
                          <a:srgbClr val="363636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한국지리 연구진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단원 구성 체제 검토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신설 단원 검토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인구 대단원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78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8</a:t>
                      </a: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차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3.7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전문가 </a:t>
                      </a:r>
                      <a:r>
                        <a:rPr lang="ko-KR" altLang="en-US" sz="1800" b="1" kern="0" spc="0" dirty="0" err="1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자문진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한국지리 연구진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단원 구성 체제 검토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중단원과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 하위 성취 기준 간의 정합성 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논의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9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5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9</a:t>
                      </a:r>
                      <a:r>
                        <a:rPr lang="ko-KR" altLang="en-US" sz="1800" b="1" kern="0" spc="-5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차</a:t>
                      </a:r>
                      <a:endParaRPr lang="ko-KR" altLang="en-US" sz="18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4.25-4.30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온라인 의견 수렴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단원 구성 체제 검토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중단원과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 하위 성취 기준 간의 정합성 제고 방안 논의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9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10</a:t>
                      </a:r>
                      <a:r>
                        <a:rPr lang="ko-KR" altLang="en-US" sz="1800" b="1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차</a:t>
                      </a:r>
                      <a:endParaRPr lang="ko-KR" altLang="en-US" sz="18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5.1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지리영역 연구진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내용 체계표 검토영역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핵심개념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내용요소 체계화에 대한 제고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영역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핵심개념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내용요소 체계화에 대한 제고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317" marR="64317" marT="17782" marB="177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39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18854" y="3925103"/>
            <a:ext cx="651652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ko-KR" altLang="en-US" sz="4400" spc="-150" dirty="0" smtClean="0">
                <a:solidFill>
                  <a:schemeClr val="bg1"/>
                </a:solidFill>
                <a:latin typeface="Yoon 윤고딕 530_TT" pitchFamily="18" charset="-127"/>
                <a:ea typeface="Yoon 윤고딕 530_TT" pitchFamily="18" charset="-127"/>
              </a:rPr>
              <a:t>한국지리</a:t>
            </a:r>
            <a:endParaRPr lang="en-US" altLang="ko-KR" sz="4400" spc="-150" dirty="0" smtClean="0">
              <a:solidFill>
                <a:schemeClr val="bg1"/>
              </a:solidFill>
              <a:latin typeface="Yoon 윤고딕 530_TT" pitchFamily="18" charset="-127"/>
              <a:ea typeface="Yoon 윤고딕 530_TT" pitchFamily="18" charset="-127"/>
            </a:endParaRPr>
          </a:p>
          <a:p>
            <a:pPr algn="ctr"/>
            <a:r>
              <a:rPr lang="ko-KR" altLang="en-US" sz="4400" spc="-150" dirty="0" smtClean="0">
                <a:solidFill>
                  <a:schemeClr val="bg1"/>
                </a:solidFill>
                <a:latin typeface="Yoon 윤고딕 530_TT" pitchFamily="18" charset="-127"/>
                <a:ea typeface="Yoon 윤고딕 530_TT" pitchFamily="18" charset="-127"/>
              </a:rPr>
              <a:t>교육과정 개정의 기본방향</a:t>
            </a:r>
            <a:endParaRPr lang="en-US" altLang="ko-KR" sz="4400" spc="-150" dirty="0" smtClean="0">
              <a:solidFill>
                <a:schemeClr val="bg1"/>
              </a:solidFill>
              <a:latin typeface="Yoon 윤고딕 530_TT" pitchFamily="18" charset="-127"/>
              <a:ea typeface="Yoon 윤고딕 530_TT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2787" y="2780928"/>
            <a:ext cx="1133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spc="-300" dirty="0" smtClean="0">
                <a:solidFill>
                  <a:schemeClr val="bg1"/>
                </a:solidFill>
                <a:latin typeface="HelveticaNeueLT Pro 97 BlkCn" pitchFamily="34" charset="0"/>
              </a:rPr>
              <a:t>02</a:t>
            </a:r>
            <a:endParaRPr lang="ko-KR" altLang="en-US" sz="7200" spc="-300" dirty="0">
              <a:solidFill>
                <a:schemeClr val="bg1"/>
              </a:solidFill>
              <a:latin typeface="HelveticaNeueLT Pro 97 BlkCn" pitchFamily="34" charset="0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667449" y="3882911"/>
            <a:ext cx="18002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각 삼각형 7"/>
          <p:cNvSpPr/>
          <p:nvPr/>
        </p:nvSpPr>
        <p:spPr>
          <a:xfrm rot="5400000">
            <a:off x="179512" y="188640"/>
            <a:ext cx="260648" cy="260648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8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9548" y="1988840"/>
            <a:ext cx="8329642" cy="4277072"/>
          </a:xfrm>
        </p:spPr>
        <p:txBody>
          <a:bodyPr>
            <a:normAutofit/>
          </a:bodyPr>
          <a:lstStyle/>
          <a:p>
            <a:r>
              <a:rPr lang="ko-KR" altLang="en-US" sz="2800" b="1" dirty="0" smtClean="0"/>
              <a:t>국토 공간의 최근 이슈 및 쟁점 관련 내용 강화</a:t>
            </a:r>
            <a:endParaRPr lang="en-US" altLang="ko-KR" sz="2800" b="1" dirty="0" smtClean="0"/>
          </a:p>
          <a:p>
            <a:pPr marL="0" indent="0">
              <a:buNone/>
            </a:pPr>
            <a:r>
              <a:rPr lang="en-US" altLang="ko-KR" sz="2800" b="1" dirty="0" smtClean="0"/>
              <a:t>☞ </a:t>
            </a:r>
            <a:r>
              <a:rPr lang="ko-KR" altLang="en-US" sz="2800" b="1" dirty="0" smtClean="0"/>
              <a:t>인구 대단원</a:t>
            </a:r>
            <a:endParaRPr lang="en-US" altLang="ko-KR" sz="2800" b="1" dirty="0"/>
          </a:p>
          <a:p>
            <a:pPr marL="0" indent="0">
              <a:buNone/>
            </a:pPr>
            <a:endParaRPr lang="en-US" altLang="ko-KR" sz="2800" b="1" dirty="0" smtClean="0"/>
          </a:p>
          <a:p>
            <a:pPr marL="0" indent="0">
              <a:buNone/>
            </a:pPr>
            <a:endParaRPr lang="en-US" altLang="ko-KR" sz="2800" b="1" dirty="0"/>
          </a:p>
          <a:p>
            <a:pPr marL="0" indent="0">
              <a:buNone/>
            </a:pPr>
            <a:endParaRPr lang="en-US" altLang="ko-KR" sz="2800" b="1" dirty="0"/>
          </a:p>
          <a:p>
            <a:r>
              <a:rPr lang="ko-KR" altLang="en-US" sz="2800" b="1" dirty="0" smtClean="0"/>
              <a:t>계통 지리와 지역 지리 단원의 조화를 통한 국토 공간의 체계적 이해 유도</a:t>
            </a:r>
            <a:endParaRPr lang="en-US" altLang="ko-KR" sz="2800" b="1" dirty="0" smtClean="0"/>
          </a:p>
          <a:p>
            <a:pPr marL="0" indent="0">
              <a:buNone/>
            </a:pPr>
            <a:r>
              <a:rPr lang="en-US" altLang="ko-KR" sz="2800" b="1" dirty="0" smtClean="0"/>
              <a:t>☞ </a:t>
            </a:r>
            <a:r>
              <a:rPr lang="ko-KR" altLang="en-US" sz="2800" b="1" dirty="0" smtClean="0"/>
              <a:t>지역 </a:t>
            </a:r>
            <a:r>
              <a:rPr lang="ko-KR" altLang="en-US" sz="2800" b="1" dirty="0"/>
              <a:t>지리 단원 </a:t>
            </a:r>
            <a:r>
              <a:rPr lang="ko-KR" altLang="en-US" sz="2800" b="1" dirty="0" smtClean="0"/>
              <a:t>증설</a:t>
            </a:r>
            <a:endParaRPr lang="ko-KR" altLang="en-US" dirty="0"/>
          </a:p>
          <a:p>
            <a:pPr marL="457200" lvl="1" indent="0">
              <a:buNone/>
            </a:pPr>
            <a:endParaRPr lang="en-US" altLang="ko-KR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12369" y="1366889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9569" y="5305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</a:rPr>
              <a:t/>
            </a:r>
            <a:br>
              <a:rPr lang="en-US" altLang="ko-KR" sz="3200" b="1" dirty="0" smtClean="0">
                <a:solidFill>
                  <a:prstClr val="black"/>
                </a:solidFill>
              </a:rPr>
            </a:br>
            <a:r>
              <a:rPr lang="en-US" altLang="ko-KR" sz="3200" b="1" dirty="0" smtClean="0">
                <a:solidFill>
                  <a:prstClr val="black"/>
                </a:solidFill>
              </a:rPr>
              <a:t>2.1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내용 요소의 선정 준거에 대한 방향</a:t>
            </a:r>
            <a:r>
              <a:rPr lang="en-US" altLang="ko-KR" sz="3200" b="1" dirty="0">
                <a:solidFill>
                  <a:prstClr val="black"/>
                </a:solidFill>
              </a:rPr>
              <a:t/>
            </a:r>
            <a:br>
              <a:rPr lang="en-US" altLang="ko-KR" sz="3200" b="1" dirty="0">
                <a:solidFill>
                  <a:prstClr val="black"/>
                </a:solidFill>
              </a:rPr>
            </a:b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7179" y="1772816"/>
            <a:ext cx="8329642" cy="3240360"/>
          </a:xfrm>
        </p:spPr>
        <p:txBody>
          <a:bodyPr>
            <a:normAutofit/>
          </a:bodyPr>
          <a:lstStyle/>
          <a:p>
            <a:r>
              <a:rPr lang="ko-KR" altLang="en-US" sz="2800" b="1" dirty="0" smtClean="0"/>
              <a:t>대강화 체제 유지</a:t>
            </a:r>
            <a:endParaRPr lang="en-US" altLang="ko-KR" sz="2800" b="1" dirty="0" smtClean="0"/>
          </a:p>
          <a:p>
            <a:pPr marL="0" indent="0">
              <a:buNone/>
            </a:pPr>
            <a:endParaRPr lang="en-US" altLang="ko-KR" sz="2800" b="1" dirty="0"/>
          </a:p>
          <a:p>
            <a:pPr marL="0" indent="0">
              <a:buNone/>
            </a:pPr>
            <a:endParaRPr lang="en-US" altLang="ko-KR" sz="2800" b="1" dirty="0"/>
          </a:p>
          <a:p>
            <a:r>
              <a:rPr lang="ko-KR" altLang="en-US" sz="2800" b="1" dirty="0" smtClean="0"/>
              <a:t>성취 기준의 실질적 경감을 통한 학습 부담 완화 유도</a:t>
            </a:r>
            <a:endParaRPr lang="en-US" altLang="ko-KR" sz="2800" b="1" dirty="0" smtClean="0"/>
          </a:p>
          <a:p>
            <a:pPr marL="0" indent="0">
              <a:buNone/>
            </a:pPr>
            <a:r>
              <a:rPr lang="ko-KR" altLang="ko-KR" sz="2800" b="1" dirty="0" smtClean="0"/>
              <a:t>☞</a:t>
            </a: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성취 기준 수 감소</a:t>
            </a:r>
            <a:r>
              <a:rPr lang="en-US" altLang="ko-KR" sz="2800" b="1" dirty="0" smtClean="0"/>
              <a:t>(37</a:t>
            </a:r>
            <a:r>
              <a:rPr lang="ko-KR" altLang="en-US" sz="2800" b="1" dirty="0" smtClean="0"/>
              <a:t>개에서 </a:t>
            </a:r>
            <a:r>
              <a:rPr lang="en-US" altLang="ko-KR" sz="2800" b="1" dirty="0" smtClean="0"/>
              <a:t>35</a:t>
            </a:r>
            <a:r>
              <a:rPr lang="ko-KR" altLang="en-US" sz="2800" b="1" dirty="0" smtClean="0"/>
              <a:t>개로</a:t>
            </a:r>
            <a:r>
              <a:rPr lang="en-US" altLang="ko-KR" sz="2800" b="1" dirty="0" smtClean="0"/>
              <a:t>…)</a:t>
            </a:r>
          </a:p>
          <a:p>
            <a:pPr lvl="1"/>
            <a:endParaRPr lang="ko-KR" altLang="en-US" dirty="0"/>
          </a:p>
          <a:p>
            <a:pPr marL="457200" lvl="1" indent="0">
              <a:buNone/>
            </a:pPr>
            <a:endParaRPr lang="en-US" altLang="ko-KR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0" y="1020590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</a:rPr>
              <a:t/>
            </a:r>
            <a:br>
              <a:rPr lang="en-US" altLang="ko-KR" sz="3200" b="1" dirty="0" smtClean="0">
                <a:solidFill>
                  <a:prstClr val="black"/>
                </a:solidFill>
              </a:rPr>
            </a:br>
            <a:r>
              <a:rPr lang="en-US" altLang="ko-KR" sz="3200" b="1" dirty="0" smtClean="0">
                <a:solidFill>
                  <a:prstClr val="black"/>
                </a:solidFill>
              </a:rPr>
              <a:t>2.2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교육과정 내용 구성 체제에 대한 방향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32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7179" y="1772816"/>
            <a:ext cx="8329642" cy="4392488"/>
          </a:xfrm>
        </p:spPr>
        <p:txBody>
          <a:bodyPr>
            <a:normAutofit fontScale="92500"/>
          </a:bodyPr>
          <a:lstStyle/>
          <a:p>
            <a:r>
              <a:rPr lang="ko-KR" altLang="en-US" sz="2800" b="1" dirty="0" smtClean="0"/>
              <a:t>교육 내용의 타당화와 적정화</a:t>
            </a:r>
            <a:endParaRPr lang="en-US" altLang="ko-KR" sz="2800" b="1" dirty="0" smtClean="0"/>
          </a:p>
          <a:p>
            <a:pPr marL="0" indent="0">
              <a:buNone/>
            </a:pPr>
            <a:endParaRPr lang="en-US" altLang="ko-KR" sz="2800" b="1" dirty="0"/>
          </a:p>
          <a:p>
            <a:pPr marL="0" indent="0">
              <a:buNone/>
            </a:pPr>
            <a:endParaRPr lang="en-US" altLang="ko-KR" sz="2800" b="1" dirty="0"/>
          </a:p>
          <a:p>
            <a:r>
              <a:rPr lang="ko-KR" altLang="en-US" sz="2800" b="1" dirty="0" smtClean="0"/>
              <a:t>교육내용의 적절성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교육내용의 범주와 위계</a:t>
            </a:r>
            <a:endParaRPr lang="en-US" altLang="ko-KR" sz="2800" b="1" dirty="0" smtClean="0"/>
          </a:p>
          <a:p>
            <a:endParaRPr lang="en-US" altLang="ko-KR" sz="2800" b="1" dirty="0"/>
          </a:p>
          <a:p>
            <a:pPr marL="0" indent="0">
              <a:buNone/>
            </a:pPr>
            <a:endParaRPr lang="en-US" altLang="ko-KR" sz="2800" b="1" dirty="0"/>
          </a:p>
          <a:p>
            <a:r>
              <a:rPr lang="ko-KR" altLang="en-US" sz="2800" b="1" dirty="0" smtClean="0"/>
              <a:t>학교 급간의 연계성</a:t>
            </a:r>
            <a:endParaRPr lang="en-US" altLang="ko-KR" sz="2800" b="1" dirty="0" smtClean="0"/>
          </a:p>
          <a:p>
            <a:endParaRPr lang="en-US" altLang="ko-KR" sz="2800" b="1" dirty="0"/>
          </a:p>
          <a:p>
            <a:pPr marL="0" indent="0">
              <a:buNone/>
            </a:pPr>
            <a:r>
              <a:rPr lang="ko-KR" altLang="ko-KR" sz="2800" b="1" dirty="0" smtClean="0"/>
              <a:t>☞</a:t>
            </a: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교육과정 연구진과 전문가 </a:t>
            </a:r>
            <a:r>
              <a:rPr lang="ko-KR" altLang="en-US" sz="2800" b="1" dirty="0" err="1" smtClean="0"/>
              <a:t>자문진</a:t>
            </a:r>
            <a:r>
              <a:rPr lang="ko-KR" altLang="en-US" sz="2800" b="1" dirty="0" smtClean="0"/>
              <a:t> 간의 협력과 소통  </a:t>
            </a:r>
            <a:endParaRPr lang="ko-KR" altLang="en-US" dirty="0"/>
          </a:p>
          <a:p>
            <a:pPr marL="457200" lvl="1" indent="0">
              <a:buNone/>
            </a:pPr>
            <a:endParaRPr lang="en-US" altLang="ko-KR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0" y="1020590"/>
            <a:ext cx="9144000" cy="21602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</a:rPr>
              <a:t/>
            </a:r>
            <a:br>
              <a:rPr lang="en-US" altLang="ko-KR" sz="3200" b="1" dirty="0" smtClean="0">
                <a:solidFill>
                  <a:prstClr val="black"/>
                </a:solidFill>
              </a:rPr>
            </a:br>
            <a:r>
              <a:rPr lang="en-US" altLang="ko-KR" sz="3200" b="1" dirty="0" smtClean="0">
                <a:solidFill>
                  <a:prstClr val="black"/>
                </a:solidFill>
              </a:rPr>
              <a:t>2.3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교육과정 운영의 내재적 문제 해결 방안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73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8107</TotalTime>
  <Words>795</Words>
  <Application>Microsoft Office PowerPoint</Application>
  <PresentationFormat>화면 슬라이드 쇼(4:3)</PresentationFormat>
  <Paragraphs>284</Paragraphs>
  <Slides>36</Slides>
  <Notes>25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2.1 내용 요소의 선정 준거에 대한 방향 </vt:lpstr>
      <vt:lpstr> 2.2 교육과정 내용 구성 체제에 대한 방향</vt:lpstr>
      <vt:lpstr> 2.3 교육과정 운영의 내재적 문제 해결 방안</vt:lpstr>
      <vt:lpstr>PowerPoint 프레젠테이션</vt:lpstr>
      <vt:lpstr> 3.1 대단원 안 수준에서의 변화 </vt:lpstr>
      <vt:lpstr> 3.2 중단원 안 수준에서의 변화 </vt:lpstr>
      <vt:lpstr>3.3 내용체계표(1)</vt:lpstr>
      <vt:lpstr>3.3 내용체계표(2)</vt:lpstr>
      <vt:lpstr>3.3 내용체계표(3)</vt:lpstr>
      <vt:lpstr>PowerPoint 프레젠테이션</vt:lpstr>
      <vt:lpstr> 4.1 내용 요소의 선정 준거에 대한 방향 </vt:lpstr>
      <vt:lpstr> 4.2 교육과정 내용 구성 체제에 대한 방향</vt:lpstr>
      <vt:lpstr>4.3 내용체계표(1)</vt:lpstr>
      <vt:lpstr>4.4 내용체계표(2)</vt:lpstr>
      <vt:lpstr>PowerPoint 프레젠테이션</vt:lpstr>
      <vt:lpstr> 5.1 내용 요소의 선정 준거에 대한 방향 </vt:lpstr>
      <vt:lpstr> 5.2 교육과정 내용 구성 체제에 대한 방향</vt:lpstr>
      <vt:lpstr>5.3 내용체계표(1)</vt:lpstr>
      <vt:lpstr>5.4 내용체계표(2)</vt:lpstr>
      <vt:lpstr>5.5 내용체계표(3)</vt:lpstr>
      <vt:lpstr>PowerPoint 프레젠테이션</vt:lpstr>
      <vt:lpstr> 6.1 내용 요소의 선정 준거에 대한 방향 </vt:lpstr>
      <vt:lpstr>PowerPoint 프레젠테이션</vt:lpstr>
      <vt:lpstr>PowerPoint 프레젠테이션</vt:lpstr>
      <vt:lpstr>PowerPoint 프레젠테이션</vt:lpstr>
      <vt:lpstr> 7.1 교과목의 핵심 역량</vt:lpstr>
      <vt:lpstr>7.2 내용체계표</vt:lpstr>
      <vt:lpstr>7.3 내용체계표</vt:lpstr>
      <vt:lpstr>7.4 내용체계표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할</dc:title>
  <dc:creator>user</dc:creator>
  <cp:lastModifiedBy>USER</cp:lastModifiedBy>
  <cp:revision>245</cp:revision>
  <dcterms:created xsi:type="dcterms:W3CDTF">2014-04-13T08:21:23Z</dcterms:created>
  <dcterms:modified xsi:type="dcterms:W3CDTF">2015-08-18T23:40:49Z</dcterms:modified>
</cp:coreProperties>
</file>