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81" r:id="rId2"/>
    <p:sldId id="282" r:id="rId3"/>
    <p:sldId id="288" r:id="rId4"/>
    <p:sldId id="313" r:id="rId5"/>
    <p:sldId id="316" r:id="rId6"/>
    <p:sldId id="314" r:id="rId7"/>
    <p:sldId id="315" r:id="rId8"/>
    <p:sldId id="294" r:id="rId9"/>
    <p:sldId id="318" r:id="rId10"/>
    <p:sldId id="319" r:id="rId11"/>
    <p:sldId id="320" r:id="rId12"/>
    <p:sldId id="321" r:id="rId13"/>
    <p:sldId id="290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09" r:id="rId29"/>
    <p:sldId id="338" r:id="rId30"/>
    <p:sldId id="339" r:id="rId31"/>
    <p:sldId id="340" r:id="rId32"/>
    <p:sldId id="345" r:id="rId33"/>
    <p:sldId id="346" r:id="rId34"/>
    <p:sldId id="347" r:id="rId35"/>
    <p:sldId id="348" r:id="rId36"/>
    <p:sldId id="307" r:id="rId37"/>
    <p:sldId id="341" r:id="rId38"/>
    <p:sldId id="342" r:id="rId39"/>
    <p:sldId id="343" r:id="rId40"/>
    <p:sldId id="344" r:id="rId41"/>
    <p:sldId id="312" r:id="rId4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82831" autoAdjust="0"/>
  </p:normalViewPr>
  <p:slideViewPr>
    <p:cSldViewPr>
      <p:cViewPr>
        <p:scale>
          <a:sx n="101" d="100"/>
          <a:sy n="101" d="100"/>
        </p:scale>
        <p:origin x="-21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1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96A91-C6CD-4D10-BC2A-4F08D9F3A31C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44FD8B74-E6C3-4C27-8383-42DB4007D4D4}">
      <dgm:prSet phldrT="[텍스트]"/>
      <dgm:spPr/>
      <dgm:t>
        <a:bodyPr/>
        <a:lstStyle/>
        <a:p>
          <a:pPr latinLnBrk="1"/>
          <a:r>
            <a:rPr lang="ko-KR" altLang="en-US" dirty="0" smtClean="0"/>
            <a:t>기본</a:t>
          </a:r>
          <a:endParaRPr lang="en-US" altLang="ko-KR" smtClean="0"/>
        </a:p>
        <a:p>
          <a:pPr latinLnBrk="1"/>
          <a:r>
            <a:rPr lang="ko-KR" altLang="en-US" smtClean="0"/>
            <a:t>교육법</a:t>
          </a:r>
          <a:endParaRPr lang="ko-KR" altLang="en-US" dirty="0"/>
        </a:p>
      </dgm:t>
    </dgm:pt>
    <dgm:pt modelId="{9065F777-B8FF-489F-9AF7-0C397EDE6B26}" type="parTrans" cxnId="{117E04CA-FD10-4417-A63A-446F3A037E18}">
      <dgm:prSet/>
      <dgm:spPr/>
      <dgm:t>
        <a:bodyPr/>
        <a:lstStyle/>
        <a:p>
          <a:pPr latinLnBrk="1"/>
          <a:endParaRPr lang="ko-KR" altLang="en-US"/>
        </a:p>
      </dgm:t>
    </dgm:pt>
    <dgm:pt modelId="{6C5F53F8-19F9-4A99-B72C-0DCEFDC6912A}" type="sibTrans" cxnId="{117E04CA-FD10-4417-A63A-446F3A037E18}">
      <dgm:prSet/>
      <dgm:spPr/>
      <dgm:t>
        <a:bodyPr/>
        <a:lstStyle/>
        <a:p>
          <a:pPr latinLnBrk="1"/>
          <a:endParaRPr lang="ko-KR" altLang="en-US"/>
        </a:p>
      </dgm:t>
    </dgm:pt>
    <dgm:pt modelId="{6DD19984-21DD-421C-92AD-782900474E10}">
      <dgm:prSet phldrT="[텍스트]"/>
      <dgm:spPr/>
      <dgm:t>
        <a:bodyPr/>
        <a:lstStyle/>
        <a:p>
          <a:pPr latinLnBrk="1"/>
          <a:r>
            <a:rPr lang="ko-KR" altLang="en-US" dirty="0" smtClean="0"/>
            <a:t>평화</a:t>
          </a:r>
          <a:endParaRPr lang="en-US" altLang="ko-KR" dirty="0" smtClean="0"/>
        </a:p>
        <a:p>
          <a:pPr latinLnBrk="1"/>
          <a:r>
            <a:rPr lang="ko-KR" altLang="en-US" dirty="0" smtClean="0"/>
            <a:t>주의</a:t>
          </a:r>
          <a:endParaRPr lang="ko-KR" altLang="en-US" dirty="0"/>
        </a:p>
      </dgm:t>
    </dgm:pt>
    <dgm:pt modelId="{C61ADBC3-3EF4-4164-AA38-75EBAE1C0D19}" type="parTrans" cxnId="{6DB71C41-9A2A-48DD-A3BF-089A4303D2E6}">
      <dgm:prSet/>
      <dgm:spPr/>
      <dgm:t>
        <a:bodyPr/>
        <a:lstStyle/>
        <a:p>
          <a:pPr latinLnBrk="1"/>
          <a:endParaRPr lang="ko-KR" altLang="en-US"/>
        </a:p>
      </dgm:t>
    </dgm:pt>
    <dgm:pt modelId="{9741B2B1-EE2B-4CB5-A6E5-2F42849F52B4}" type="sibTrans" cxnId="{6DB71C41-9A2A-48DD-A3BF-089A4303D2E6}">
      <dgm:prSet/>
      <dgm:spPr/>
      <dgm:t>
        <a:bodyPr/>
        <a:lstStyle/>
        <a:p>
          <a:pPr latinLnBrk="1"/>
          <a:endParaRPr lang="ko-KR" altLang="en-US"/>
        </a:p>
      </dgm:t>
    </dgm:pt>
    <dgm:pt modelId="{20DF3DFE-2537-4276-AC54-C606C3B1CFBA}">
      <dgm:prSet phldrT="[텍스트]"/>
      <dgm:spPr/>
      <dgm:t>
        <a:bodyPr/>
        <a:lstStyle/>
        <a:p>
          <a:pPr latinLnBrk="1"/>
          <a:r>
            <a:rPr lang="ko-KR" altLang="en-US" dirty="0" smtClean="0"/>
            <a:t>국민</a:t>
          </a:r>
          <a:endParaRPr lang="en-US" altLang="ko-KR" dirty="0" smtClean="0"/>
        </a:p>
        <a:p>
          <a:pPr latinLnBrk="1"/>
          <a:r>
            <a:rPr lang="ko-KR" altLang="en-US" dirty="0" smtClean="0"/>
            <a:t>주의</a:t>
          </a:r>
          <a:endParaRPr lang="ko-KR" altLang="en-US" dirty="0"/>
        </a:p>
      </dgm:t>
    </dgm:pt>
    <dgm:pt modelId="{9EAAB7A9-5D9A-4FF8-816D-721B7C665B84}" type="parTrans" cxnId="{84DFF5EC-77F3-420F-9D8A-C9F4099E0BBE}">
      <dgm:prSet/>
      <dgm:spPr/>
      <dgm:t>
        <a:bodyPr/>
        <a:lstStyle/>
        <a:p>
          <a:pPr latinLnBrk="1"/>
          <a:endParaRPr lang="ko-KR" altLang="en-US"/>
        </a:p>
      </dgm:t>
    </dgm:pt>
    <dgm:pt modelId="{EE5B4B06-B1BA-4793-AC39-35081EA586FE}" type="sibTrans" cxnId="{84DFF5EC-77F3-420F-9D8A-C9F4099E0BBE}">
      <dgm:prSet/>
      <dgm:spPr/>
      <dgm:t>
        <a:bodyPr/>
        <a:lstStyle/>
        <a:p>
          <a:pPr latinLnBrk="1"/>
          <a:endParaRPr lang="ko-KR" altLang="en-US"/>
        </a:p>
      </dgm:t>
    </dgm:pt>
    <dgm:pt modelId="{069DDC66-988A-4247-884E-9689A65A4B4A}">
      <dgm:prSet phldrT="[텍스트]"/>
      <dgm:spPr/>
      <dgm:t>
        <a:bodyPr/>
        <a:lstStyle/>
        <a:p>
          <a:pPr latinLnBrk="1"/>
          <a:r>
            <a:rPr lang="ko-KR" altLang="en-US" dirty="0" smtClean="0"/>
            <a:t>인권</a:t>
          </a:r>
          <a:endParaRPr lang="en-US" altLang="ko-KR" dirty="0" smtClean="0"/>
        </a:p>
        <a:p>
          <a:pPr latinLnBrk="1"/>
          <a:r>
            <a:rPr lang="ko-KR" altLang="en-US" dirty="0" smtClean="0"/>
            <a:t>주의</a:t>
          </a:r>
          <a:endParaRPr lang="ko-KR" altLang="en-US" dirty="0"/>
        </a:p>
      </dgm:t>
    </dgm:pt>
    <dgm:pt modelId="{CD15A9E3-9AEC-46C4-8328-1FA0E8149739}" type="parTrans" cxnId="{051FA1FE-EFA6-4F09-98ED-DE0BC87F0EBA}">
      <dgm:prSet/>
      <dgm:spPr/>
      <dgm:t>
        <a:bodyPr/>
        <a:lstStyle/>
        <a:p>
          <a:pPr latinLnBrk="1"/>
          <a:endParaRPr lang="ko-KR" altLang="en-US"/>
        </a:p>
      </dgm:t>
    </dgm:pt>
    <dgm:pt modelId="{C431544C-6EE0-453E-95FE-68C8A084CD0C}" type="sibTrans" cxnId="{051FA1FE-EFA6-4F09-98ED-DE0BC87F0EBA}">
      <dgm:prSet/>
      <dgm:spPr/>
      <dgm:t>
        <a:bodyPr/>
        <a:lstStyle/>
        <a:p>
          <a:pPr latinLnBrk="1"/>
          <a:endParaRPr lang="ko-KR" altLang="en-US"/>
        </a:p>
      </dgm:t>
    </dgm:pt>
    <dgm:pt modelId="{F9CEC2E4-5C68-4D05-88BA-CD795C37E50F}" type="pres">
      <dgm:prSet presAssocID="{6E696A91-C6CD-4D10-BC2A-4F08D9F3A31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10C0DA-C87E-4DCD-B5D9-087743EB6486}" type="pres">
      <dgm:prSet presAssocID="{44FD8B74-E6C3-4C27-8383-42DB4007D4D4}" presName="centerShape" presStyleLbl="node0" presStyleIdx="0" presStyleCnt="1" custLinFactNeighborX="-3811"/>
      <dgm:spPr/>
      <dgm:t>
        <a:bodyPr/>
        <a:lstStyle/>
        <a:p>
          <a:pPr latinLnBrk="1"/>
          <a:endParaRPr lang="ko-KR" altLang="en-US"/>
        </a:p>
      </dgm:t>
    </dgm:pt>
    <dgm:pt modelId="{981D8BF4-A714-4C23-90C2-5AC76BA98232}" type="pres">
      <dgm:prSet presAssocID="{6DD19984-21DD-421C-92AD-782900474E10}" presName="node" presStyleLbl="node1" presStyleIdx="0" presStyleCnt="3" custRadScaleRad="100292" custRadScaleInc="-109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7C4323-CE98-4532-9FE2-786B09F2F35E}" type="pres">
      <dgm:prSet presAssocID="{6DD19984-21DD-421C-92AD-782900474E10}" presName="dummy" presStyleCnt="0"/>
      <dgm:spPr/>
    </dgm:pt>
    <dgm:pt modelId="{A89F0C46-9315-4D38-9862-72BFE57E7C80}" type="pres">
      <dgm:prSet presAssocID="{9741B2B1-EE2B-4CB5-A6E5-2F42849F52B4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B0DAE415-FD5E-463C-B12A-137C1530C2D9}" type="pres">
      <dgm:prSet presAssocID="{20DF3DFE-2537-4276-AC54-C606C3B1CFBA}" presName="node" presStyleLbl="node1" presStyleIdx="1" presStyleCnt="3" custRadScaleRad="93469" custRadScaleInc="584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D613CA-AD09-4D45-BF41-C8ED714637EF}" type="pres">
      <dgm:prSet presAssocID="{20DF3DFE-2537-4276-AC54-C606C3B1CFBA}" presName="dummy" presStyleCnt="0"/>
      <dgm:spPr/>
    </dgm:pt>
    <dgm:pt modelId="{D0691188-6F94-415D-BDA7-4255C22E564D}" type="pres">
      <dgm:prSet presAssocID="{EE5B4B06-B1BA-4793-AC39-35081EA586FE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5D22DD96-0BF4-4294-A6E7-BB927A6C0385}" type="pres">
      <dgm:prSet presAssocID="{069DDC66-988A-4247-884E-9689A65A4B4A}" presName="node" presStyleLbl="node1" presStyleIdx="2" presStyleCnt="3" custRadScaleRad="106676" custRadScaleInc="512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8F75D0-8091-4DE5-B0BF-03599D159D08}" type="pres">
      <dgm:prSet presAssocID="{069DDC66-988A-4247-884E-9689A65A4B4A}" presName="dummy" presStyleCnt="0"/>
      <dgm:spPr/>
    </dgm:pt>
    <dgm:pt modelId="{BFBC3C9B-BA51-4C9B-B263-F3FDD2629A37}" type="pres">
      <dgm:prSet presAssocID="{C431544C-6EE0-453E-95FE-68C8A084CD0C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84DFF5EC-77F3-420F-9D8A-C9F4099E0BBE}" srcId="{44FD8B74-E6C3-4C27-8383-42DB4007D4D4}" destId="{20DF3DFE-2537-4276-AC54-C606C3B1CFBA}" srcOrd="1" destOrd="0" parTransId="{9EAAB7A9-5D9A-4FF8-816D-721B7C665B84}" sibTransId="{EE5B4B06-B1BA-4793-AC39-35081EA586FE}"/>
    <dgm:cxn modelId="{051FA1FE-EFA6-4F09-98ED-DE0BC87F0EBA}" srcId="{44FD8B74-E6C3-4C27-8383-42DB4007D4D4}" destId="{069DDC66-988A-4247-884E-9689A65A4B4A}" srcOrd="2" destOrd="0" parTransId="{CD15A9E3-9AEC-46C4-8328-1FA0E8149739}" sibTransId="{C431544C-6EE0-453E-95FE-68C8A084CD0C}"/>
    <dgm:cxn modelId="{55EC4E86-DCA8-4899-8D82-452F47198902}" type="presOf" srcId="{6E696A91-C6CD-4D10-BC2A-4F08D9F3A31C}" destId="{F9CEC2E4-5C68-4D05-88BA-CD795C37E50F}" srcOrd="0" destOrd="0" presId="urn:microsoft.com/office/officeart/2005/8/layout/radial6"/>
    <dgm:cxn modelId="{BF443C42-8574-4226-86DF-49ABFC7037DB}" type="presOf" srcId="{20DF3DFE-2537-4276-AC54-C606C3B1CFBA}" destId="{B0DAE415-FD5E-463C-B12A-137C1530C2D9}" srcOrd="0" destOrd="0" presId="urn:microsoft.com/office/officeart/2005/8/layout/radial6"/>
    <dgm:cxn modelId="{3CD326A1-C2C2-4C4F-9AC5-F56BAA52706C}" type="presOf" srcId="{EE5B4B06-B1BA-4793-AC39-35081EA586FE}" destId="{D0691188-6F94-415D-BDA7-4255C22E564D}" srcOrd="0" destOrd="0" presId="urn:microsoft.com/office/officeart/2005/8/layout/radial6"/>
    <dgm:cxn modelId="{6DB71C41-9A2A-48DD-A3BF-089A4303D2E6}" srcId="{44FD8B74-E6C3-4C27-8383-42DB4007D4D4}" destId="{6DD19984-21DD-421C-92AD-782900474E10}" srcOrd="0" destOrd="0" parTransId="{C61ADBC3-3EF4-4164-AA38-75EBAE1C0D19}" sibTransId="{9741B2B1-EE2B-4CB5-A6E5-2F42849F52B4}"/>
    <dgm:cxn modelId="{AF973B6B-FAE5-4374-B970-7046761CA16A}" type="presOf" srcId="{C431544C-6EE0-453E-95FE-68C8A084CD0C}" destId="{BFBC3C9B-BA51-4C9B-B263-F3FDD2629A37}" srcOrd="0" destOrd="0" presId="urn:microsoft.com/office/officeart/2005/8/layout/radial6"/>
    <dgm:cxn modelId="{A70671A1-8E9C-4ED7-99F5-A94302B12F6B}" type="presOf" srcId="{44FD8B74-E6C3-4C27-8383-42DB4007D4D4}" destId="{7710C0DA-C87E-4DCD-B5D9-087743EB6486}" srcOrd="0" destOrd="0" presId="urn:microsoft.com/office/officeart/2005/8/layout/radial6"/>
    <dgm:cxn modelId="{388A99F0-0093-4C07-860B-B4484650AEA9}" type="presOf" srcId="{069DDC66-988A-4247-884E-9689A65A4B4A}" destId="{5D22DD96-0BF4-4294-A6E7-BB927A6C0385}" srcOrd="0" destOrd="0" presId="urn:microsoft.com/office/officeart/2005/8/layout/radial6"/>
    <dgm:cxn modelId="{117E04CA-FD10-4417-A63A-446F3A037E18}" srcId="{6E696A91-C6CD-4D10-BC2A-4F08D9F3A31C}" destId="{44FD8B74-E6C3-4C27-8383-42DB4007D4D4}" srcOrd="0" destOrd="0" parTransId="{9065F777-B8FF-489F-9AF7-0C397EDE6B26}" sibTransId="{6C5F53F8-19F9-4A99-B72C-0DCEFDC6912A}"/>
    <dgm:cxn modelId="{434BDE61-6508-4FF3-8A68-CB0230C6794A}" type="presOf" srcId="{9741B2B1-EE2B-4CB5-A6E5-2F42849F52B4}" destId="{A89F0C46-9315-4D38-9862-72BFE57E7C80}" srcOrd="0" destOrd="0" presId="urn:microsoft.com/office/officeart/2005/8/layout/radial6"/>
    <dgm:cxn modelId="{B63493E6-D930-4F35-9670-51E88417480C}" type="presOf" srcId="{6DD19984-21DD-421C-92AD-782900474E10}" destId="{981D8BF4-A714-4C23-90C2-5AC76BA98232}" srcOrd="0" destOrd="0" presId="urn:microsoft.com/office/officeart/2005/8/layout/radial6"/>
    <dgm:cxn modelId="{A58F5682-63BC-4C68-822F-90662C2015E5}" type="presParOf" srcId="{F9CEC2E4-5C68-4D05-88BA-CD795C37E50F}" destId="{7710C0DA-C87E-4DCD-B5D9-087743EB6486}" srcOrd="0" destOrd="0" presId="urn:microsoft.com/office/officeart/2005/8/layout/radial6"/>
    <dgm:cxn modelId="{FEF6ABE5-E342-44C2-9D81-C907F0CC0FEB}" type="presParOf" srcId="{F9CEC2E4-5C68-4D05-88BA-CD795C37E50F}" destId="{981D8BF4-A714-4C23-90C2-5AC76BA98232}" srcOrd="1" destOrd="0" presId="urn:microsoft.com/office/officeart/2005/8/layout/radial6"/>
    <dgm:cxn modelId="{035B9D7E-0ACA-43D0-A64A-C7CDFB34310D}" type="presParOf" srcId="{F9CEC2E4-5C68-4D05-88BA-CD795C37E50F}" destId="{217C4323-CE98-4532-9FE2-786B09F2F35E}" srcOrd="2" destOrd="0" presId="urn:microsoft.com/office/officeart/2005/8/layout/radial6"/>
    <dgm:cxn modelId="{5C6FBDC2-B16E-4652-9E28-4DC6089488B7}" type="presParOf" srcId="{F9CEC2E4-5C68-4D05-88BA-CD795C37E50F}" destId="{A89F0C46-9315-4D38-9862-72BFE57E7C80}" srcOrd="3" destOrd="0" presId="urn:microsoft.com/office/officeart/2005/8/layout/radial6"/>
    <dgm:cxn modelId="{577FE430-B005-4A1F-A7DE-715EE163B987}" type="presParOf" srcId="{F9CEC2E4-5C68-4D05-88BA-CD795C37E50F}" destId="{B0DAE415-FD5E-463C-B12A-137C1530C2D9}" srcOrd="4" destOrd="0" presId="urn:microsoft.com/office/officeart/2005/8/layout/radial6"/>
    <dgm:cxn modelId="{60322592-89C7-488C-BEAD-4990CE4BDCC5}" type="presParOf" srcId="{F9CEC2E4-5C68-4D05-88BA-CD795C37E50F}" destId="{25D613CA-AD09-4D45-BF41-C8ED714637EF}" srcOrd="5" destOrd="0" presId="urn:microsoft.com/office/officeart/2005/8/layout/radial6"/>
    <dgm:cxn modelId="{8B908B04-F140-472E-A248-BF67EAF6D91A}" type="presParOf" srcId="{F9CEC2E4-5C68-4D05-88BA-CD795C37E50F}" destId="{D0691188-6F94-415D-BDA7-4255C22E564D}" srcOrd="6" destOrd="0" presId="urn:microsoft.com/office/officeart/2005/8/layout/radial6"/>
    <dgm:cxn modelId="{1879ADE3-3E5E-4360-A6CE-70FDC9158957}" type="presParOf" srcId="{F9CEC2E4-5C68-4D05-88BA-CD795C37E50F}" destId="{5D22DD96-0BF4-4294-A6E7-BB927A6C0385}" srcOrd="7" destOrd="0" presId="urn:microsoft.com/office/officeart/2005/8/layout/radial6"/>
    <dgm:cxn modelId="{101171CE-B107-4FA4-A9AD-041A7A96366E}" type="presParOf" srcId="{F9CEC2E4-5C68-4D05-88BA-CD795C37E50F}" destId="{5E8F75D0-8091-4DE5-B0BF-03599D159D08}" srcOrd="8" destOrd="0" presId="urn:microsoft.com/office/officeart/2005/8/layout/radial6"/>
    <dgm:cxn modelId="{84CBF4A8-482B-467A-AD5C-C9F09B129A11}" type="presParOf" srcId="{F9CEC2E4-5C68-4D05-88BA-CD795C37E50F}" destId="{BFBC3C9B-BA51-4C9B-B263-F3FDD2629A3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61B6F-74E0-4657-A03B-037CA45C73BC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4E71D-F4AD-45C6-A647-32EFD4FAD4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6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E71D-F4AD-45C6-A647-32EFD4FAD47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374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채무국에서 채권 국으로의 전환이다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이후 종래의 채무국에서 채권 국 으로 전환할 수 있었는데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전환은 일본의 대외투자를 자극했다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해외투자는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년까지는 총액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달러에 이르지 못했으나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달러에 이르고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후 더욱더 급격한 증가를 보였다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E71D-F4AD-45C6-A647-32EFD4FAD47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076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2FEAD-B663-4684-964B-FC8A1A7508D6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580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E71D-F4AD-45C6-A647-32EFD4FAD47D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96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한국전쟁으로 인한 특수가 계기가 되어 경기가 회복되면서</a:t>
            </a:r>
            <a:endParaRPr lang="en-US" altLang="ko-KR" dirty="0" smtClean="0"/>
          </a:p>
          <a:p>
            <a:r>
              <a:rPr lang="en-US" altLang="ko-KR" dirty="0" smtClean="0"/>
              <a:t>1950</a:t>
            </a:r>
            <a:r>
              <a:rPr lang="ko-KR" altLang="en-US" dirty="0" smtClean="0"/>
              <a:t>년대 초부터 </a:t>
            </a:r>
            <a:r>
              <a:rPr lang="en-US" altLang="ko-KR" dirty="0" smtClean="0"/>
              <a:t>1970</a:t>
            </a:r>
            <a:r>
              <a:rPr lang="ko-KR" altLang="en-US" dirty="0" smtClean="0"/>
              <a:t>년대 초까지 약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년에 걸친 </a:t>
            </a:r>
            <a:endParaRPr lang="en-US" altLang="ko-KR" dirty="0" smtClean="0"/>
          </a:p>
          <a:p>
            <a:r>
              <a:rPr lang="ko-KR" altLang="en-US" dirty="0" smtClean="0"/>
              <a:t>세계에서도 드문 고도성장 시대가 시작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E71D-F4AD-45C6-A647-32EFD4FAD47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64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세계적으로 성장기였다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년대 중반까지의 세계의 국내총생산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(GDP)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성장률은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였고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세계무역량은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년간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배나 증가하였다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 세계적인 성장률의 상승은 일본의 고도성장에 있어 매우 유리한 조건이었다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E71D-F4AD-45C6-A647-32EFD4FAD47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456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고정환율제 하에서 환율이 안정되었다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1949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세계경제에 복귀하고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환율을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달러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엔대로 설정한 이래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1971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엔이 절상될 때까지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년간 시종 이 비율을 유지해왔다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기간 동안 일본은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360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엔대를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기준으로 하여 국제경쟁력을 강화시키고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이로 인해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년대 후반에 이르러 국제수지의 흑자를 정착시켜갈 수 있었다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E71D-F4AD-45C6-A647-32EFD4FAD47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92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일본에 유리했던 또 하나의 국제환경이란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중화학공업화를 위한 원료자원과 에너지원을 저렴하면서 안정적으로 확보할 수 있었다는 점이다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년대까지 일본의 주력에너지는 석탄이었으나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년대 중반부터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년간 급격히 석유에너지로 교체되었다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당시 원유는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년대 이후 중동의 원유개발이 진행되면서 생산량은 급증하였고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60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년대 말에는 원유의 공급초과상태가 계속되면서 원유가격은 하락하였다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저유가를 배경으로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년대 후반부터 일본의 교역조건은 현저하게 개선되었고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양호한 교역조건이 일본의 성장을 유지시킨 큰 요인이 되었다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E71D-F4AD-45C6-A647-32EFD4FAD47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993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기업간 치열한 경쟁과 적극적인 기업투자활동이다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패전 후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GHQ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의해 재벌이 해체되면서 메이지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明治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이후의 소유 형 경영자는 경제력을 잃고 대신 전문경영자체제로 변화하였다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집중배제 법에 의해 기업의 분할이 이루어진 결과 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회사끼리의 경쟁이 심했다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은행을 중심으로 결집한 계열기업이 다른 계열의 기업과 경쟁하고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나아가 해외의 기술도입을 둘러싸고 경쟁이 치열하였다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시기의 기업의 투자활동을 보면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1951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년부터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년까지 연간 민간투자는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 이상으로 증가하였고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기업 설비투자의 성장률은 이 기간에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높았다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기업의 적극적인 행동은 경제성장의 원동력이 되었다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E71D-F4AD-45C6-A647-32EFD4FAD47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076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기업이 적극적인 행동방침을 취해 성공할 수 있었던 또 하나의 큰 이유는 노사관계의 안정이었다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전후 민주화에 의해 부활한 노동조합운동은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전반까지는 활발하였으나 그 후는 점차 침체해갔다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종신 고용제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연공서열임금제를 축으로 하는 일본형 노사관계가 일본의 고도성장에 있어서 큰 역할을 하였다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 고용관행으로 인해 기업은 인원정리를 가볍게 하지 않고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근속연수가 긴 노동자에 대한 대우를 후하게 하는 대신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노동자에 대해서 기업의 방침에 대한 협력을 강하게 요구할 수 있는 체제가 확립되었다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E71D-F4AD-45C6-A647-32EFD4FAD47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427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기술진보와 중화학공업화이다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대부분의 산업은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년대 초 일제히 해외로부터 기술을 도입하기 시작했는데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기술을 받아들일 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戰前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전시중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戰時中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축적된 기술이 큰 역할을 하였다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당시 일본 기술의 특색은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해외에서 도입된 많은 기술을 조합해서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비용이 저렴한 대량생산체제로 완성시키는 것이었다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기술진보의 전개 순서는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철강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전력 등의 소재산업으로부터 시작하여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전기기계로 이행되고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신흥조립공업인 자동차산업이나 전자기기산업이 뒤를 이었다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E71D-F4AD-45C6-A647-32EFD4FAD47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289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경상수지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 나라와 실행한 거래결과 벌어들인 수입에서 지출을 차감한 금액을 그 나라의 경상수지라고 표현한다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이후 안정된 흑자로 전환되면서 일본의 국제적인 지위나 경쟁력에 대해서 선진국으로부터의 견제가 강화되었다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무렵 일본의 수출구성은 중화학공업 중심으로 변모하고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철강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조선 등의 생산이 급증하고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세계경제에서 일본이 차지하는 비중은 급격히 상승하였다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E71D-F4AD-45C6-A647-32EFD4FAD47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07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388-C57E-4A7D-AC48-2219DAC6106E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0A28-B4DF-430C-8BAD-C7C406ED2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388-C57E-4A7D-AC48-2219DAC6106E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0A28-B4DF-430C-8BAD-C7C406ED2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388-C57E-4A7D-AC48-2219DAC6106E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0A28-B4DF-430C-8BAD-C7C406ED2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388-C57E-4A7D-AC48-2219DAC6106E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0A28-B4DF-430C-8BAD-C7C406ED2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388-C57E-4A7D-AC48-2219DAC6106E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0A28-B4DF-430C-8BAD-C7C406ED2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388-C57E-4A7D-AC48-2219DAC6106E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0A28-B4DF-430C-8BAD-C7C406ED2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388-C57E-4A7D-AC48-2219DAC6106E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0A28-B4DF-430C-8BAD-C7C406ED2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388-C57E-4A7D-AC48-2219DAC6106E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0A28-B4DF-430C-8BAD-C7C406ED2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388-C57E-4A7D-AC48-2219DAC6106E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0A28-B4DF-430C-8BAD-C7C406ED2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388-C57E-4A7D-AC48-2219DAC6106E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0A28-B4DF-430C-8BAD-C7C406ED2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388-C57E-4A7D-AC48-2219DAC6106E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0A28-B4DF-430C-8BAD-C7C406ED2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AC388-C57E-4A7D-AC48-2219DAC6106E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0A28-B4DF-430C-8BAD-C7C406ED2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jpdic.naver.com/entry/jk/LW22606.nh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0"/>
            <a:ext cx="9144032" cy="6867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2828" y="2492896"/>
            <a:ext cx="495259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패전한 일본은 어떻게 부흥하며 경제 대국이 되었는가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?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  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4077072"/>
            <a:ext cx="3024336" cy="24622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조장 최봉근</a:t>
            </a:r>
            <a:endParaRPr lang="en-US" altLang="ko-KR" sz="2200" dirty="0" smtClean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FF75AD"/>
              </a:solidFill>
              <a:latin typeface="08서울한강체 L" pitchFamily="18" charset="-127"/>
              <a:ea typeface="08서울한강체 L" pitchFamily="18" charset="-127"/>
            </a:endParaRPr>
          </a:p>
          <a:p>
            <a:r>
              <a:rPr lang="ko-KR" altLang="en-US" sz="2200" dirty="0" err="1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부조장</a:t>
            </a:r>
            <a:r>
              <a:rPr lang="ko-KR" altLang="en-US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 </a:t>
            </a:r>
            <a:r>
              <a:rPr lang="ko-KR" altLang="en-US" sz="2200" dirty="0" err="1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서우엽</a:t>
            </a:r>
            <a:endParaRPr lang="en-US" altLang="ko-KR" sz="2200" dirty="0" smtClean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FF75AD"/>
              </a:solidFill>
              <a:latin typeface="08서울한강체 L" pitchFamily="18" charset="-127"/>
              <a:ea typeface="08서울한강체 L" pitchFamily="18" charset="-127"/>
            </a:endParaRPr>
          </a:p>
          <a:p>
            <a:r>
              <a:rPr lang="ko-KR" altLang="en-US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조원 김규진</a:t>
            </a:r>
            <a:endParaRPr lang="en-US" altLang="ko-KR" sz="2200" dirty="0" smtClean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FF75AD"/>
              </a:solidFill>
              <a:latin typeface="08서울한강체 L" pitchFamily="18" charset="-127"/>
              <a:ea typeface="08서울한강체 L" pitchFamily="18" charset="-127"/>
            </a:endParaRPr>
          </a:p>
          <a:p>
            <a:r>
              <a:rPr lang="ko-KR" altLang="en-US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       </a:t>
            </a:r>
            <a:r>
              <a:rPr lang="ko-KR" altLang="en-US" sz="2200" dirty="0" err="1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정다민</a:t>
            </a:r>
            <a:endParaRPr lang="en-US" altLang="ko-KR" sz="2200" dirty="0" smtClean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FF75AD"/>
              </a:solidFill>
              <a:latin typeface="08서울한강체 L" pitchFamily="18" charset="-127"/>
              <a:ea typeface="08서울한강체 L" pitchFamily="18" charset="-127"/>
            </a:endParaRPr>
          </a:p>
          <a:p>
            <a:r>
              <a:rPr lang="en-US" altLang="ko-KR" sz="2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 </a:t>
            </a:r>
            <a:r>
              <a:rPr lang="en-US" altLang="ko-KR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      </a:t>
            </a:r>
            <a:r>
              <a:rPr lang="ko-KR" altLang="en-US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이유리</a:t>
            </a:r>
            <a:endParaRPr lang="en-US" altLang="ko-KR" sz="2200" dirty="0" smtClean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FF75AD"/>
              </a:solidFill>
              <a:latin typeface="08서울한강체 L" pitchFamily="18" charset="-127"/>
              <a:ea typeface="08서울한강체 L" pitchFamily="18" charset="-127"/>
            </a:endParaRPr>
          </a:p>
          <a:p>
            <a:r>
              <a:rPr lang="en-US" altLang="ko-KR" sz="2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 </a:t>
            </a:r>
            <a:r>
              <a:rPr lang="en-US" altLang="ko-KR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      </a:t>
            </a:r>
            <a:r>
              <a:rPr lang="ko-KR" altLang="en-US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장은지</a:t>
            </a:r>
            <a:endParaRPr lang="en-US" altLang="ko-KR" sz="2200" dirty="0" smtClean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FF75AD"/>
              </a:solidFill>
              <a:latin typeface="08서울한강체 L" pitchFamily="18" charset="-127"/>
              <a:ea typeface="08서울한강체 L" pitchFamily="18" charset="-127"/>
            </a:endParaRPr>
          </a:p>
          <a:p>
            <a:r>
              <a:rPr lang="en-US" altLang="ko-KR" sz="2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 </a:t>
            </a:r>
            <a:r>
              <a:rPr lang="en-US" altLang="ko-KR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      </a:t>
            </a:r>
            <a:r>
              <a:rPr lang="ko-KR" altLang="en-US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김민서</a:t>
            </a:r>
            <a:endParaRPr lang="ko-KR" altLang="en-US" sz="22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FF75A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 rot="16200000">
            <a:off x="4429124" y="2000242"/>
            <a:ext cx="217172" cy="217172"/>
          </a:xfrm>
          <a:prstGeom prst="ellipse">
            <a:avLst/>
          </a:prstGeom>
          <a:solidFill>
            <a:srgbClr val="FFB1B1">
              <a:alpha val="67451"/>
            </a:srgbClr>
          </a:solidFill>
          <a:ln>
            <a:solidFill>
              <a:srgbClr val="D282C8">
                <a:alpha val="35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 rot="16200000">
            <a:off x="2000233" y="2214556"/>
            <a:ext cx="217172" cy="217172"/>
          </a:xfrm>
          <a:prstGeom prst="ellipse">
            <a:avLst/>
          </a:prstGeom>
          <a:solidFill>
            <a:srgbClr val="FFB1B1">
              <a:alpha val="29000"/>
            </a:srgbClr>
          </a:solidFill>
          <a:ln>
            <a:solidFill>
              <a:srgbClr val="D282C8">
                <a:alpha val="20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 rot="16200000">
            <a:off x="1000100" y="1214423"/>
            <a:ext cx="217172" cy="217172"/>
          </a:xfrm>
          <a:prstGeom prst="ellipse">
            <a:avLst/>
          </a:prstGeom>
          <a:solidFill>
            <a:srgbClr val="FFB1B1">
              <a:alpha val="67451"/>
            </a:srgbClr>
          </a:solidFill>
          <a:ln>
            <a:solidFill>
              <a:srgbClr val="D282C8">
                <a:alpha val="35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 rot="16200000">
            <a:off x="3286116" y="1214422"/>
            <a:ext cx="217172" cy="217172"/>
          </a:xfrm>
          <a:prstGeom prst="ellipse">
            <a:avLst/>
          </a:prstGeom>
          <a:solidFill>
            <a:srgbClr val="FFB1B1">
              <a:alpha val="29000"/>
            </a:srgbClr>
          </a:solidFill>
          <a:ln>
            <a:solidFill>
              <a:srgbClr val="D282C8">
                <a:alpha val="20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17367" y="188640"/>
            <a:ext cx="6397905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2-3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고도성장의 국내환경 세 번째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85720" y="1000108"/>
            <a:ext cx="8501122" cy="4757828"/>
            <a:chOff x="285720" y="1000108"/>
            <a:chExt cx="8501122" cy="475782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1000108"/>
              <a:ext cx="3857652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71934" y="1000108"/>
              <a:ext cx="4714908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1028600" y="5357826"/>
              <a:ext cx="7143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/>
                <a:t>자동차 전자제품 </a:t>
              </a:r>
              <a:endParaRPr lang="ko-KR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1134824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8" y="-22718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9135" y="188640"/>
            <a:ext cx="6013185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3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-1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고도성장이 초래한 첫 번째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2616" y="5357826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일본의 경상수지 흑자 </a:t>
            </a:r>
            <a:endParaRPr lang="ko-KR" altLang="en-US" sz="20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1053656" y="1497797"/>
            <a:ext cx="1872208" cy="3075732"/>
            <a:chOff x="539552" y="1497797"/>
            <a:chExt cx="1872208" cy="30757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497797"/>
              <a:ext cx="1440160" cy="2407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오른쪽 화살표 2"/>
            <p:cNvSpPr/>
            <p:nvPr/>
          </p:nvSpPr>
          <p:spPr>
            <a:xfrm>
              <a:off x="539552" y="3685425"/>
              <a:ext cx="1872208" cy="888104"/>
            </a:xfrm>
            <a:prstGeom prst="right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경상수지</a:t>
              </a:r>
              <a:r>
                <a:rPr lang="ko-KR" altLang="en-US" dirty="0" smtClean="0"/>
                <a:t> </a:t>
              </a:r>
              <a:r>
                <a:rPr lang="ko-KR" alt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흑자</a:t>
              </a:r>
              <a:endParaRPr lang="ko-KR" altLang="en-US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419872" y="1522902"/>
            <a:ext cx="2377902" cy="3089884"/>
            <a:chOff x="3131840" y="1522902"/>
            <a:chExt cx="2377902" cy="3089884"/>
          </a:xfrm>
        </p:grpSpPr>
        <p:grpSp>
          <p:nvGrpSpPr>
            <p:cNvPr id="2" name="그룹 1"/>
            <p:cNvGrpSpPr/>
            <p:nvPr/>
          </p:nvGrpSpPr>
          <p:grpSpPr>
            <a:xfrm>
              <a:off x="3131840" y="1522902"/>
              <a:ext cx="1944216" cy="2482162"/>
              <a:chOff x="3275856" y="1556792"/>
              <a:chExt cx="3240360" cy="291293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1556792"/>
                <a:ext cx="1572986" cy="2912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842" y="1556792"/>
                <a:ext cx="1667374" cy="2912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오른쪽 화살표 11"/>
            <p:cNvSpPr/>
            <p:nvPr/>
          </p:nvSpPr>
          <p:spPr>
            <a:xfrm>
              <a:off x="3133478" y="3724682"/>
              <a:ext cx="2376264" cy="888104"/>
            </a:xfrm>
            <a:prstGeom prst="right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철강</a:t>
              </a:r>
              <a:r>
                <a:rPr lang="en-US" altLang="ko-KR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, </a:t>
              </a:r>
              <a:r>
                <a:rPr lang="ko-KR" alt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조선 생산</a:t>
              </a:r>
              <a:endParaRPr lang="ko-KR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0" name="위쪽 화살표 9"/>
          <p:cNvSpPr/>
          <p:nvPr/>
        </p:nvSpPr>
        <p:spPr>
          <a:xfrm>
            <a:off x="6156176" y="1266528"/>
            <a:ext cx="2016224" cy="3346258"/>
          </a:xfrm>
          <a:prstGeom prst="up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세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계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경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제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비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중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상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승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8040789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9135" y="188640"/>
            <a:ext cx="6013185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3-2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고도성장이 초래한 두 번째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5357826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채무국에서 채권 국으로 </a:t>
            </a:r>
            <a:endParaRPr lang="ko-KR" alt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03580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4031146" y="2060848"/>
            <a:ext cx="1008112" cy="1872208"/>
          </a:xfrm>
          <a:prstGeom prst="rightArrow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2736304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73314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32" cy="6867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6896" y="3055640"/>
            <a:ext cx="410445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 </a:t>
            </a:r>
            <a:r>
              <a:rPr lang="ko-KR" altLang="en-US" sz="3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문화</a:t>
            </a:r>
            <a:endParaRPr lang="ko-KR" altLang="en-US" sz="32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M" pitchFamily="18" charset="-127"/>
              <a:ea typeface="08서울한강체 M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rot="16200000" flipV="1">
            <a:off x="7708121" y="4872950"/>
            <a:ext cx="68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 rot="16200000">
            <a:off x="4429124" y="2000242"/>
            <a:ext cx="217172" cy="217172"/>
          </a:xfrm>
          <a:prstGeom prst="ellipse">
            <a:avLst/>
          </a:prstGeom>
          <a:solidFill>
            <a:srgbClr val="FFB1B1">
              <a:alpha val="67451"/>
            </a:srgbClr>
          </a:solidFill>
          <a:ln>
            <a:solidFill>
              <a:srgbClr val="D282C8">
                <a:alpha val="35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008서울한강체 L" pitchFamily="18" charset="-127"/>
              <a:ea typeface="2008서울한강체 L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 rot="16200000">
            <a:off x="2000232" y="2214556"/>
            <a:ext cx="217172" cy="217172"/>
          </a:xfrm>
          <a:prstGeom prst="ellipse">
            <a:avLst/>
          </a:prstGeom>
          <a:solidFill>
            <a:srgbClr val="FFB1B1">
              <a:alpha val="29000"/>
            </a:srgbClr>
          </a:solidFill>
          <a:ln>
            <a:solidFill>
              <a:srgbClr val="D282C8">
                <a:alpha val="20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008서울한강체 L" pitchFamily="18" charset="-127"/>
              <a:ea typeface="2008서울한강체 L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 rot="16200000">
            <a:off x="1000100" y="1214423"/>
            <a:ext cx="217172" cy="217172"/>
          </a:xfrm>
          <a:prstGeom prst="ellipse">
            <a:avLst/>
          </a:prstGeom>
          <a:solidFill>
            <a:srgbClr val="FFB1B1">
              <a:alpha val="67451"/>
            </a:srgbClr>
          </a:solidFill>
          <a:ln>
            <a:solidFill>
              <a:srgbClr val="D282C8">
                <a:alpha val="35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 rot="16200000">
            <a:off x="3286116" y="1214422"/>
            <a:ext cx="217172" cy="217172"/>
          </a:xfrm>
          <a:prstGeom prst="ellipse">
            <a:avLst/>
          </a:prstGeom>
          <a:solidFill>
            <a:srgbClr val="FFB1B1">
              <a:alpha val="29000"/>
            </a:srgbClr>
          </a:solidFill>
          <a:ln>
            <a:solidFill>
              <a:srgbClr val="D282C8">
                <a:alpha val="20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/>
          <p:nvPr/>
        </p:nvCxnSpPr>
        <p:spPr>
          <a:xfrm rot="16200000" flipV="1">
            <a:off x="7600740" y="4962950"/>
            <a:ext cx="50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rot="16200000" flipV="1">
            <a:off x="7493360" y="5052950"/>
            <a:ext cx="32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74650" y="2428868"/>
            <a:ext cx="18053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E6005D"/>
                </a:solidFill>
                <a:latin typeface="Monotype Corsiva" pitchFamily="66" charset="0"/>
                <a:ea typeface="2008서울한강체 L" pitchFamily="18" charset="-127"/>
              </a:rPr>
              <a:t>Chapter 2</a:t>
            </a:r>
            <a:endParaRPr lang="ko-KR" altLang="en-US" sz="3000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E6005D"/>
              </a:solidFill>
              <a:latin typeface="Monotype Corsiva" pitchFamily="66" charset="0"/>
              <a:ea typeface="2008서울한강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5470351"/>
            <a:ext cx="280831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Speaker : ( </a:t>
            </a:r>
            <a:r>
              <a:rPr lang="ko-KR" altLang="en-US" sz="2200" dirty="0" err="1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정다</a:t>
            </a:r>
            <a:r>
              <a:rPr lang="ko-KR" altLang="en-US" sz="2200" dirty="0" err="1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민</a:t>
            </a:r>
            <a:r>
              <a:rPr lang="ko-KR" altLang="en-US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 </a:t>
            </a:r>
            <a:r>
              <a:rPr lang="en-US" altLang="ko-KR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)</a:t>
            </a:r>
            <a:endParaRPr lang="ko-KR" altLang="en-US" sz="22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FF75A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22506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7873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2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-1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문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화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98" y="1772816"/>
            <a:ext cx="2381250" cy="2105025"/>
          </a:xfrm>
          <a:prstGeom prst="rect">
            <a:avLst/>
          </a:prstGeom>
        </p:spPr>
      </p:pic>
      <p:sp>
        <p:nvSpPr>
          <p:cNvPr id="6" name="위쪽 화살표 5"/>
          <p:cNvSpPr/>
          <p:nvPr/>
        </p:nvSpPr>
        <p:spPr>
          <a:xfrm>
            <a:off x="611560" y="4136972"/>
            <a:ext cx="3561903" cy="876204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87673" y="44556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미시마</a:t>
            </a:r>
            <a:r>
              <a:rPr lang="ko-KR" altLang="en-US" dirty="0"/>
              <a:t> </a:t>
            </a:r>
            <a:r>
              <a:rPr lang="ko-KR" altLang="en-US" dirty="0" err="1"/>
              <a:t>유키오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052736"/>
            <a:ext cx="349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 smtClean="0"/>
              <a:t>문학</a:t>
            </a:r>
            <a:r>
              <a:rPr lang="en-US" altLang="ko-KR" dirty="0"/>
              <a:t>&gt;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54" y="1699067"/>
            <a:ext cx="2506191" cy="2522021"/>
          </a:xfrm>
          <a:prstGeom prst="rect">
            <a:avLst/>
          </a:prstGeom>
        </p:spPr>
      </p:pic>
      <p:sp>
        <p:nvSpPr>
          <p:cNvPr id="11" name="왼쪽 화살표 10"/>
          <p:cNvSpPr/>
          <p:nvPr/>
        </p:nvSpPr>
        <p:spPr>
          <a:xfrm>
            <a:off x="7020272" y="1830097"/>
            <a:ext cx="1656184" cy="223420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393572" y="2564904"/>
            <a:ext cx="1190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 err="1"/>
              <a:t>이노우에</a:t>
            </a:r>
            <a:r>
              <a:rPr lang="ko-KR" altLang="en-US" dirty="0"/>
              <a:t> </a:t>
            </a:r>
            <a:r>
              <a:rPr lang="ko-KR" altLang="en-US" dirty="0" err="1"/>
              <a:t>야스시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92" y="4778805"/>
            <a:ext cx="1500761" cy="1742494"/>
          </a:xfrm>
          <a:prstGeom prst="rect">
            <a:avLst/>
          </a:prstGeom>
        </p:spPr>
      </p:pic>
      <p:sp>
        <p:nvSpPr>
          <p:cNvPr id="16" name="왼쪽 화살표 15"/>
          <p:cNvSpPr/>
          <p:nvPr/>
        </p:nvSpPr>
        <p:spPr>
          <a:xfrm>
            <a:off x="5724128" y="5101971"/>
            <a:ext cx="2264473" cy="1419328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232535" y="565005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오오카</a:t>
            </a:r>
            <a:r>
              <a:rPr lang="ko-KR" altLang="en-US" dirty="0"/>
              <a:t> </a:t>
            </a:r>
            <a:r>
              <a:rPr lang="ko-KR" altLang="en-US" dirty="0" err="1"/>
              <a:t>쇼헤이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746741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28" y="17755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7873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2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-2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문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화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05273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만화</a:t>
            </a:r>
            <a:r>
              <a:rPr lang="en-US" altLang="ko-KR" dirty="0"/>
              <a:t>&gt;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2473680" descr="EMB000015cc5e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42" y="1484784"/>
            <a:ext cx="5257249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왼쪽 화살표 5"/>
          <p:cNvSpPr/>
          <p:nvPr/>
        </p:nvSpPr>
        <p:spPr>
          <a:xfrm>
            <a:off x="323528" y="1922727"/>
            <a:ext cx="2343774" cy="864096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91801" y="21220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전전만화</a:t>
            </a:r>
            <a:r>
              <a:rPr lang="en-US" altLang="ko-KR" dirty="0"/>
              <a:t>(</a:t>
            </a:r>
            <a:r>
              <a:rPr lang="ko-KR" altLang="en-US" dirty="0"/>
              <a:t>戰前漫画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오른쪽 화살표 8"/>
          <p:cNvSpPr/>
          <p:nvPr/>
        </p:nvSpPr>
        <p:spPr>
          <a:xfrm>
            <a:off x="4229734" y="1994735"/>
            <a:ext cx="2574514" cy="79208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270405" y="22048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전후만화</a:t>
            </a:r>
            <a:r>
              <a:rPr lang="en-US" altLang="ko-KR" dirty="0"/>
              <a:t>(</a:t>
            </a:r>
            <a:r>
              <a:rPr lang="ko-KR" altLang="en-US" dirty="0" err="1"/>
              <a:t>戰後漫画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" name="_x182472240" descr="EMB000015cc5e3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8" y="2958217"/>
            <a:ext cx="2992438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가로로 말린 두루마리 모양 18"/>
          <p:cNvSpPr/>
          <p:nvPr/>
        </p:nvSpPr>
        <p:spPr>
          <a:xfrm>
            <a:off x="222389" y="5964942"/>
            <a:ext cx="4248473" cy="57606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66783" y="6095726"/>
            <a:ext cx="4267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전쟁</a:t>
            </a:r>
            <a:r>
              <a:rPr lang="en-US" altLang="ko-KR" sz="1600" dirty="0"/>
              <a:t>(</a:t>
            </a:r>
            <a:r>
              <a:rPr lang="ko-KR" altLang="en-US" sz="1600" dirty="0"/>
              <a:t>戰爭</a:t>
            </a:r>
            <a:r>
              <a:rPr lang="en-US" altLang="ko-KR" sz="1600" dirty="0"/>
              <a:t>)</a:t>
            </a:r>
            <a:r>
              <a:rPr lang="ko-KR" altLang="en-US" sz="1600" dirty="0"/>
              <a:t>후 일본에서 </a:t>
            </a:r>
            <a:r>
              <a:rPr lang="ko-KR" altLang="en-US" sz="1600" dirty="0" err="1"/>
              <a:t>영향력있었던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만화들</a:t>
            </a:r>
            <a:endParaRPr lang="ko-KR" altLang="en-US" sz="1600" dirty="0"/>
          </a:p>
          <a:p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1195"/>
            <a:ext cx="3381550" cy="2787358"/>
          </a:xfrm>
          <a:prstGeom prst="rect">
            <a:avLst/>
          </a:prstGeom>
        </p:spPr>
      </p:pic>
      <p:sp>
        <p:nvSpPr>
          <p:cNvPr id="22" name="액자 21"/>
          <p:cNvSpPr/>
          <p:nvPr/>
        </p:nvSpPr>
        <p:spPr>
          <a:xfrm>
            <a:off x="5564979" y="5732735"/>
            <a:ext cx="2834573" cy="6707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588282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데츠카</a:t>
            </a:r>
            <a:r>
              <a:rPr lang="ko-KR" altLang="en-US" dirty="0"/>
              <a:t> </a:t>
            </a:r>
            <a:r>
              <a:rPr lang="ko-KR" altLang="en-US" dirty="0" err="1"/>
              <a:t>오사무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922139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8" y="-9629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7873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2-3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문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화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1967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음악</a:t>
            </a:r>
            <a:r>
              <a:rPr lang="en-US" altLang="ko-KR" dirty="0"/>
              <a:t>&gt;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39875"/>
            <a:ext cx="3567910" cy="216024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79" y="1714065"/>
            <a:ext cx="3810000" cy="2686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8" y="596968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/>
              <a:t>16</a:t>
            </a:r>
            <a:r>
              <a:rPr lang="ko-KR" altLang="en-US" dirty="0"/>
              <a:t>세기 후반에는 </a:t>
            </a:r>
            <a:r>
              <a:rPr lang="ko-KR" altLang="en-US" dirty="0" err="1"/>
              <a:t>류큐</a:t>
            </a:r>
            <a:r>
              <a:rPr lang="ko-KR" altLang="en-US" dirty="0"/>
              <a:t> </a:t>
            </a:r>
            <a:r>
              <a:rPr lang="ko-KR" altLang="en-US" dirty="0" smtClean="0"/>
              <a:t>열도로부터 전래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샤미센</a:t>
            </a:r>
            <a:r>
              <a:rPr lang="ko-KR" altLang="en-US" dirty="0" err="1"/>
              <a:t>三味線</a:t>
            </a:r>
            <a:r>
              <a:rPr lang="en-US" altLang="ko-KR" dirty="0"/>
              <a:t>(</a:t>
            </a:r>
            <a:r>
              <a:rPr lang="ko-KR" altLang="en-US" dirty="0" err="1"/>
              <a:t>삼미선</a:t>
            </a:r>
            <a:r>
              <a:rPr lang="en-US" altLang="ko-KR" dirty="0" smtClean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1461" y="462729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기독교 음악</a:t>
            </a:r>
          </a:p>
          <a:p>
            <a:endParaRPr lang="ko-KR" altLang="en-US" dirty="0"/>
          </a:p>
        </p:txBody>
      </p:sp>
      <p:sp>
        <p:nvSpPr>
          <p:cNvPr id="13" name="순서도: 종속 처리 12"/>
          <p:cNvSpPr/>
          <p:nvPr/>
        </p:nvSpPr>
        <p:spPr>
          <a:xfrm>
            <a:off x="899592" y="4560985"/>
            <a:ext cx="2664296" cy="601906"/>
          </a:xfrm>
          <a:prstGeom prst="flowChartPredefined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종속 처리 13"/>
          <p:cNvSpPr/>
          <p:nvPr/>
        </p:nvSpPr>
        <p:spPr>
          <a:xfrm>
            <a:off x="4751256" y="4464841"/>
            <a:ext cx="3133112" cy="601906"/>
          </a:xfrm>
          <a:prstGeom prst="flowChartPredefined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빗면 14"/>
          <p:cNvSpPr/>
          <p:nvPr/>
        </p:nvSpPr>
        <p:spPr>
          <a:xfrm>
            <a:off x="1556964" y="5626234"/>
            <a:ext cx="5827795" cy="108012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63215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828" y="-16878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7873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2-4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문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화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12474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연극</a:t>
            </a:r>
            <a:r>
              <a:rPr lang="en-US" altLang="ko-KR" dirty="0"/>
              <a:t>,</a:t>
            </a:r>
            <a:r>
              <a:rPr lang="ko-KR" altLang="en-US" dirty="0"/>
              <a:t>영화</a:t>
            </a:r>
            <a:r>
              <a:rPr lang="en-US" altLang="ko-KR" dirty="0"/>
              <a:t>&gt;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50" y="1628800"/>
            <a:ext cx="3810000" cy="254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8" y="1628800"/>
            <a:ext cx="4320480" cy="4328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4660" y="616530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라쇼몬</a:t>
            </a:r>
            <a:r>
              <a:rPr lang="en-US" altLang="ko-KR" dirty="0" smtClean="0"/>
              <a:t>:</a:t>
            </a:r>
            <a:r>
              <a:rPr lang="ko-KR" altLang="en-US" dirty="0" err="1" smtClean="0"/>
              <a:t>羅生門</a:t>
            </a:r>
            <a:r>
              <a:rPr lang="ko-KR" altLang="en-US" dirty="0" smtClean="0"/>
              <a:t> </a:t>
            </a:r>
            <a:r>
              <a:rPr lang="ko-KR" altLang="en-US" dirty="0" err="1"/>
              <a:t>라쇼우몬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429427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구로사와</a:t>
            </a:r>
            <a:r>
              <a:rPr lang="ko-KR" altLang="en-US" dirty="0"/>
              <a:t> </a:t>
            </a:r>
            <a:r>
              <a:rPr lang="ko-KR" altLang="en-US" dirty="0" err="1"/>
              <a:t>아키라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026628" y="6093296"/>
            <a:ext cx="3240360" cy="5336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5436096" y="4294278"/>
            <a:ext cx="2736304" cy="4308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가로로 말린 두루마리 모양 11"/>
          <p:cNvSpPr/>
          <p:nvPr/>
        </p:nvSpPr>
        <p:spPr>
          <a:xfrm>
            <a:off x="5003550" y="5373215"/>
            <a:ext cx="3810000" cy="125375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192916" y="5703638"/>
            <a:ext cx="3620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일본에서의 ‘영화’는 군부에 의해 정치적 선전으로 활용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034715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7873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2-5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문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화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12474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 smtClean="0"/>
              <a:t>다양한 포스터</a:t>
            </a:r>
            <a:r>
              <a:rPr lang="en-US" altLang="ko-KR" dirty="0" smtClean="0"/>
              <a:t>&gt;</a:t>
            </a:r>
          </a:p>
          <a:p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82474160" descr="EMB000015cc5e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1" y="3212976"/>
            <a:ext cx="3398974" cy="26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순서도: 대체 처리 5"/>
          <p:cNvSpPr/>
          <p:nvPr/>
        </p:nvSpPr>
        <p:spPr>
          <a:xfrm>
            <a:off x="640680" y="5948139"/>
            <a:ext cx="3744416" cy="43204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54438" y="5948139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일본인들의 의식을 잘 </a:t>
            </a:r>
            <a:r>
              <a:rPr lang="ko-KR" altLang="en-US" sz="1200" dirty="0" err="1"/>
              <a:t>알수있는</a:t>
            </a:r>
            <a:r>
              <a:rPr lang="ko-KR" altLang="en-US" sz="1200" dirty="0"/>
              <a:t> </a:t>
            </a:r>
            <a:r>
              <a:rPr lang="en-US" altLang="ko-KR" sz="1200" dirty="0"/>
              <a:t>2</a:t>
            </a:r>
            <a:r>
              <a:rPr lang="ko-KR" altLang="en-US" sz="1200" dirty="0" err="1"/>
              <a:t>차전쟁</a:t>
            </a:r>
            <a:r>
              <a:rPr lang="ko-KR" altLang="en-US" sz="1200" dirty="0"/>
              <a:t> 당시 그림</a:t>
            </a:r>
          </a:p>
          <a:p>
            <a:endParaRPr lang="ko-KR" alt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182474880" descr="EMB000015cc5e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51" y="1196752"/>
            <a:ext cx="3459163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톱니 모양의 오른쪽 화살표 9"/>
          <p:cNvSpPr/>
          <p:nvPr/>
        </p:nvSpPr>
        <p:spPr>
          <a:xfrm>
            <a:off x="3275855" y="1628800"/>
            <a:ext cx="2277995" cy="1728192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707904" y="220486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위대한 동아시아 협력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735689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7873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2-6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정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치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82475200" descr="EMB000015cc5e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544616" cy="41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빗면 2"/>
          <p:cNvSpPr/>
          <p:nvPr/>
        </p:nvSpPr>
        <p:spPr>
          <a:xfrm>
            <a:off x="755576" y="1052736"/>
            <a:ext cx="7992888" cy="1224136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9592" y="119675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/>
              <a:t>우리의 대장</a:t>
            </a:r>
            <a:r>
              <a:rPr lang="en-US" altLang="ko-KR" dirty="0"/>
              <a:t>, </a:t>
            </a:r>
            <a:r>
              <a:rPr lang="ko-KR" altLang="en-US" dirty="0"/>
              <a:t>강한 일본의 대장</a:t>
            </a:r>
            <a:r>
              <a:rPr lang="en-US" altLang="ko-KR" dirty="0"/>
              <a:t>, </a:t>
            </a:r>
            <a:r>
              <a:rPr lang="ko-KR" altLang="en-US" dirty="0"/>
              <a:t>말을 타고 </a:t>
            </a:r>
            <a:r>
              <a:rPr lang="ko-KR" altLang="en-US" dirty="0" err="1"/>
              <a:t>따각따각</a:t>
            </a:r>
            <a:r>
              <a:rPr lang="ko-KR" altLang="en-US" dirty="0"/>
              <a:t> 우리는 경례를 하지</a:t>
            </a:r>
            <a:r>
              <a:rPr lang="en-US" altLang="ko-KR" dirty="0"/>
              <a:t>. </a:t>
            </a:r>
            <a:r>
              <a:rPr lang="ko-KR" altLang="en-US" dirty="0"/>
              <a:t>그는 웃어</a:t>
            </a:r>
            <a:r>
              <a:rPr lang="en-US" altLang="ko-KR" dirty="0"/>
              <a:t>, </a:t>
            </a:r>
            <a:r>
              <a:rPr lang="ko-KR" altLang="en-US" dirty="0" smtClean="0"/>
              <a:t>대장은 우리에게 </a:t>
            </a:r>
            <a:r>
              <a:rPr lang="ko-KR" altLang="en-US" dirty="0"/>
              <a:t>마찬가지로 경례를 해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우리의 </a:t>
            </a:r>
            <a:r>
              <a:rPr lang="ko-KR" altLang="en-US" dirty="0"/>
              <a:t>대장</a:t>
            </a:r>
            <a:r>
              <a:rPr lang="en-US" altLang="ko-KR" dirty="0"/>
              <a:t>, </a:t>
            </a:r>
            <a:r>
              <a:rPr lang="ko-KR" altLang="en-US" dirty="0"/>
              <a:t>친절한 일본의 대장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289294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348" y="0"/>
            <a:ext cx="9144032" cy="6867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1965" y="3199008"/>
            <a:ext cx="1973617" cy="63094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5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Contents</a:t>
            </a:r>
            <a:endParaRPr lang="ko-KR" altLang="en-US" sz="35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 rot="16200000">
            <a:off x="7500958" y="1000108"/>
            <a:ext cx="217172" cy="217172"/>
          </a:xfrm>
          <a:prstGeom prst="ellipse">
            <a:avLst/>
          </a:prstGeom>
          <a:solidFill>
            <a:srgbClr val="FFB1B1">
              <a:alpha val="67451"/>
            </a:srgbClr>
          </a:solidFill>
          <a:ln>
            <a:solidFill>
              <a:srgbClr val="D282C8">
                <a:alpha val="35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 rot="16200000">
            <a:off x="5857884" y="1071546"/>
            <a:ext cx="217172" cy="217172"/>
          </a:xfrm>
          <a:prstGeom prst="ellipse">
            <a:avLst/>
          </a:prstGeom>
          <a:solidFill>
            <a:srgbClr val="FFB1B1">
              <a:alpha val="29000"/>
            </a:srgbClr>
          </a:solidFill>
          <a:ln>
            <a:solidFill>
              <a:srgbClr val="D282C8">
                <a:alpha val="20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 rot="16200000">
            <a:off x="5000628" y="142851"/>
            <a:ext cx="217172" cy="217172"/>
          </a:xfrm>
          <a:prstGeom prst="ellipse">
            <a:avLst/>
          </a:prstGeom>
          <a:solidFill>
            <a:srgbClr val="FFB1B1">
              <a:alpha val="67451"/>
            </a:srgbClr>
          </a:solidFill>
          <a:ln>
            <a:solidFill>
              <a:srgbClr val="D282C8">
                <a:alpha val="35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 rot="16200000">
            <a:off x="6786578" y="357166"/>
            <a:ext cx="217172" cy="217172"/>
          </a:xfrm>
          <a:prstGeom prst="ellipse">
            <a:avLst/>
          </a:prstGeom>
          <a:solidFill>
            <a:srgbClr val="FFB1B1">
              <a:alpha val="29000"/>
            </a:srgbClr>
          </a:solidFill>
          <a:ln>
            <a:solidFill>
              <a:srgbClr val="D282C8">
                <a:alpha val="20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 rot="5400000">
            <a:off x="892160" y="3392475"/>
            <a:ext cx="5929330" cy="1588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59441" y="2039634"/>
            <a:ext cx="1217000" cy="4770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1. </a:t>
            </a:r>
            <a:r>
              <a:rPr lang="ko-KR" altLang="en-US" sz="25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사회</a:t>
            </a:r>
            <a:endParaRPr lang="ko-KR" altLang="en-US" sz="25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7686" y="2617962"/>
            <a:ext cx="1217000" cy="4770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2. </a:t>
            </a:r>
            <a:r>
              <a:rPr lang="ko-KR" altLang="en-US" sz="25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문화</a:t>
            </a:r>
            <a:endParaRPr lang="ko-KR" altLang="en-US" sz="25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7686" y="3167970"/>
            <a:ext cx="1217000" cy="4770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3. </a:t>
            </a:r>
            <a:r>
              <a:rPr lang="ko-KR" altLang="en-US" sz="25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경제</a:t>
            </a:r>
            <a:endParaRPr lang="ko-KR" altLang="en-US" sz="25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7686" y="3717032"/>
            <a:ext cx="1217000" cy="4770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4. </a:t>
            </a:r>
            <a:r>
              <a:rPr lang="ko-KR" altLang="en-US" sz="25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정치</a:t>
            </a:r>
            <a:endParaRPr lang="en-US" altLang="ko-KR" sz="2500" dirty="0" smtClean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4293096"/>
            <a:ext cx="1858201" cy="4770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5</a:t>
            </a:r>
            <a:r>
              <a:rPr lang="en-US" altLang="ko-KR" sz="25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. </a:t>
            </a:r>
            <a:r>
              <a:rPr lang="ko-KR" altLang="en-US" sz="25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대외관</a:t>
            </a:r>
            <a:r>
              <a:rPr lang="ko-KR" altLang="en-US" sz="25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계</a:t>
            </a:r>
            <a:endParaRPr lang="en-US" altLang="ko-KR" sz="2500" dirty="0" smtClean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5976" y="4896162"/>
            <a:ext cx="1217000" cy="4770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6. </a:t>
            </a:r>
            <a:r>
              <a:rPr lang="ko-KR" altLang="en-US" sz="25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교육</a:t>
            </a:r>
            <a:endParaRPr lang="en-US" altLang="ko-KR" sz="2500" dirty="0" smtClean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M" pitchFamily="18" charset="-127"/>
              <a:ea typeface="08서울한강체 M" pitchFamily="18" charset="-127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32" cy="6867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6896" y="3055640"/>
            <a:ext cx="410445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 </a:t>
            </a:r>
            <a:r>
              <a:rPr lang="ko-KR" altLang="en-US" sz="3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경</a:t>
            </a:r>
            <a:r>
              <a:rPr lang="ko-KR" altLang="en-US" sz="3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제</a:t>
            </a:r>
          </a:p>
        </p:txBody>
      </p:sp>
      <p:cxnSp>
        <p:nvCxnSpPr>
          <p:cNvPr id="5" name="직선 연결선 4"/>
          <p:cNvCxnSpPr/>
          <p:nvPr/>
        </p:nvCxnSpPr>
        <p:spPr>
          <a:xfrm rot="16200000" flipV="1">
            <a:off x="7708121" y="4872950"/>
            <a:ext cx="68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 rot="16200000">
            <a:off x="4429124" y="2000242"/>
            <a:ext cx="217172" cy="217172"/>
          </a:xfrm>
          <a:prstGeom prst="ellipse">
            <a:avLst/>
          </a:prstGeom>
          <a:solidFill>
            <a:srgbClr val="FFB1B1">
              <a:alpha val="67451"/>
            </a:srgbClr>
          </a:solidFill>
          <a:ln>
            <a:solidFill>
              <a:srgbClr val="D282C8">
                <a:alpha val="35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008서울한강체 L" pitchFamily="18" charset="-127"/>
              <a:ea typeface="2008서울한강체 L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 rot="16200000">
            <a:off x="2000232" y="2214556"/>
            <a:ext cx="217172" cy="217172"/>
          </a:xfrm>
          <a:prstGeom prst="ellipse">
            <a:avLst/>
          </a:prstGeom>
          <a:solidFill>
            <a:srgbClr val="FFB1B1">
              <a:alpha val="29000"/>
            </a:srgbClr>
          </a:solidFill>
          <a:ln>
            <a:solidFill>
              <a:srgbClr val="D282C8">
                <a:alpha val="20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008서울한강체 L" pitchFamily="18" charset="-127"/>
              <a:ea typeface="2008서울한강체 L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 rot="16200000">
            <a:off x="1000100" y="1214423"/>
            <a:ext cx="217172" cy="217172"/>
          </a:xfrm>
          <a:prstGeom prst="ellipse">
            <a:avLst/>
          </a:prstGeom>
          <a:solidFill>
            <a:srgbClr val="FFB1B1">
              <a:alpha val="67451"/>
            </a:srgbClr>
          </a:solidFill>
          <a:ln>
            <a:solidFill>
              <a:srgbClr val="D282C8">
                <a:alpha val="35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 rot="16200000">
            <a:off x="3286116" y="1214422"/>
            <a:ext cx="217172" cy="217172"/>
          </a:xfrm>
          <a:prstGeom prst="ellipse">
            <a:avLst/>
          </a:prstGeom>
          <a:solidFill>
            <a:srgbClr val="FFB1B1">
              <a:alpha val="29000"/>
            </a:srgbClr>
          </a:solidFill>
          <a:ln>
            <a:solidFill>
              <a:srgbClr val="D282C8">
                <a:alpha val="20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/>
          <p:nvPr/>
        </p:nvCxnSpPr>
        <p:spPr>
          <a:xfrm rot="16200000" flipV="1">
            <a:off x="7600740" y="4962950"/>
            <a:ext cx="50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rot="16200000" flipV="1">
            <a:off x="7493360" y="5052950"/>
            <a:ext cx="32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74650" y="2428868"/>
            <a:ext cx="18053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E6005D"/>
                </a:solidFill>
                <a:latin typeface="Monotype Corsiva" pitchFamily="66" charset="0"/>
                <a:ea typeface="2008서울한강체 L" pitchFamily="18" charset="-127"/>
              </a:rPr>
              <a:t>Chapter 3</a:t>
            </a:r>
            <a:endParaRPr lang="ko-KR" altLang="en-US" sz="3000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E6005D"/>
              </a:solidFill>
              <a:latin typeface="Monotype Corsiva" pitchFamily="66" charset="0"/>
              <a:ea typeface="2008서울한강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4732" y="5470351"/>
            <a:ext cx="280831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Speaker : </a:t>
            </a:r>
            <a:r>
              <a:rPr lang="ko-KR" altLang="en-US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서 우 </a:t>
            </a:r>
            <a:r>
              <a:rPr lang="ko-KR" altLang="en-US" sz="2200" dirty="0" err="1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엽</a:t>
            </a:r>
            <a:endParaRPr lang="ko-KR" altLang="en-US" sz="22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FF75A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815244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814" y="-9629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7873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3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-1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경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제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0" y="1052736"/>
            <a:ext cx="8856984" cy="580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2510" y="1495412"/>
            <a:ext cx="6336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ea typeface="08서울한강체 L"/>
              </a:rPr>
              <a:t>세계 </a:t>
            </a:r>
            <a:r>
              <a:rPr lang="en-US" altLang="ko-KR" sz="3000" b="1" dirty="0" smtClean="0">
                <a:ea typeface="08서울한강체 L"/>
              </a:rPr>
              <a:t>2</a:t>
            </a:r>
            <a:r>
              <a:rPr lang="ko-KR" altLang="en-US" sz="3000" b="1" dirty="0" smtClean="0">
                <a:ea typeface="08서울한강체 L"/>
              </a:rPr>
              <a:t>차 대전 패전 후 패망한 일본</a:t>
            </a:r>
            <a:endParaRPr lang="ko-KR" altLang="en-US" sz="3000" b="1" dirty="0">
              <a:ea typeface="08서울한강체 L"/>
            </a:endParaRPr>
          </a:p>
        </p:txBody>
      </p:sp>
    </p:spTree>
    <p:extLst>
      <p:ext uri="{BB962C8B-B14F-4D97-AF65-F5344CB8AC3E}">
        <p14:creationId xmlns:p14="http://schemas.microsoft.com/office/powerpoint/2010/main" val="142592897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7873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3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-2 [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경제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928991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914317"/>
            <a:ext cx="48245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ea typeface="08서울한강체 L"/>
              </a:rPr>
              <a:t>[</a:t>
            </a:r>
            <a:r>
              <a:rPr lang="en-US" altLang="ko-KR" sz="2800" dirty="0" smtClean="0">
                <a:ea typeface="08서울한강체 L"/>
              </a:rPr>
              <a:t>1] GHQ</a:t>
            </a:r>
            <a:r>
              <a:rPr lang="ko-KR" altLang="en-US" sz="2800" dirty="0">
                <a:ea typeface="08서울한강체 L"/>
              </a:rPr>
              <a:t>와 경제민주화</a:t>
            </a:r>
          </a:p>
          <a:p>
            <a:endParaRPr lang="ko-KR" altLang="en-US" dirty="0"/>
          </a:p>
        </p:txBody>
      </p:sp>
      <p:sp>
        <p:nvSpPr>
          <p:cNvPr id="7" name="가로로 말린 두루마리 모양 6"/>
          <p:cNvSpPr/>
          <p:nvPr/>
        </p:nvSpPr>
        <p:spPr>
          <a:xfrm>
            <a:off x="1079612" y="851462"/>
            <a:ext cx="5364596" cy="777338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58686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-149407"/>
            <a:ext cx="9144032" cy="7007407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7873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3-3 [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경제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06525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ea typeface="08서울한강체 L"/>
              </a:rPr>
              <a:t>[2] </a:t>
            </a:r>
            <a:r>
              <a:rPr lang="ko-KR" altLang="en-US" dirty="0" smtClean="0">
                <a:ea typeface="08서울한강체 L"/>
              </a:rPr>
              <a:t>경사생산방식</a:t>
            </a:r>
            <a:endParaRPr lang="ko-KR" altLang="en-US" dirty="0">
              <a:ea typeface="08서울한강체 L"/>
            </a:endParaRPr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62" y="1196752"/>
            <a:ext cx="3739480" cy="2449359"/>
          </a:xfrm>
          <a:prstGeom prst="rect">
            <a:avLst/>
          </a:prstGeom>
        </p:spPr>
      </p:pic>
      <p:sp>
        <p:nvSpPr>
          <p:cNvPr id="6" name="포인트가 6개인 별 5"/>
          <p:cNvSpPr/>
          <p:nvPr/>
        </p:nvSpPr>
        <p:spPr>
          <a:xfrm>
            <a:off x="5427760" y="3662271"/>
            <a:ext cx="2448272" cy="1588989"/>
          </a:xfrm>
          <a:prstGeom prst="star6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948854" y="4272099"/>
            <a:ext cx="140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a typeface="08서울한강체 L"/>
              </a:rPr>
              <a:t>농 지 개 혁</a:t>
            </a:r>
            <a:endParaRPr lang="ko-KR" altLang="en-US" dirty="0">
              <a:ea typeface="08서울한강체 L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91" y="4869160"/>
            <a:ext cx="1944200" cy="191839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1585"/>
            <a:ext cx="3640866" cy="249763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09120"/>
            <a:ext cx="2723043" cy="1994629"/>
          </a:xfrm>
          <a:prstGeom prst="rect">
            <a:avLst/>
          </a:prstGeom>
        </p:spPr>
      </p:pic>
      <p:sp>
        <p:nvSpPr>
          <p:cNvPr id="12" name="포인트가 7개인 별 11"/>
          <p:cNvSpPr/>
          <p:nvPr/>
        </p:nvSpPr>
        <p:spPr>
          <a:xfrm>
            <a:off x="3325575" y="5017635"/>
            <a:ext cx="2079896" cy="1595881"/>
          </a:xfrm>
          <a:prstGeom prst="star7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5796136" y="3662271"/>
            <a:ext cx="0" cy="342793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16200000" flipV="1">
            <a:off x="6624412" y="5400700"/>
            <a:ext cx="576064" cy="521095"/>
          </a:xfrm>
          <a:prstGeom prst="bentConnector3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53455" y="550643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</a:t>
            </a:r>
            <a:r>
              <a:rPr lang="ko-KR" altLang="en-US" dirty="0" smtClean="0">
                <a:ea typeface="08서울한강체 L"/>
              </a:rPr>
              <a:t>경 사 </a:t>
            </a:r>
            <a:endParaRPr lang="en-US" altLang="ko-KR" dirty="0" smtClean="0">
              <a:ea typeface="08서울한강체 L"/>
            </a:endParaRPr>
          </a:p>
          <a:p>
            <a:r>
              <a:rPr lang="ko-KR" altLang="en-US" dirty="0" smtClean="0">
                <a:ea typeface="08서울한강체 L"/>
              </a:rPr>
              <a:t>   생 산</a:t>
            </a:r>
            <a:endParaRPr lang="ko-KR" altLang="en-US" dirty="0">
              <a:ea typeface="08서울한강체 L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2974563" y="5589240"/>
            <a:ext cx="517317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꺾인 연결선 26"/>
          <p:cNvCxnSpPr>
            <a:endCxn id="12" idx="6"/>
          </p:cNvCxnSpPr>
          <p:nvPr/>
        </p:nvCxnSpPr>
        <p:spPr>
          <a:xfrm rot="16200000" flipH="1">
            <a:off x="3586665" y="4238776"/>
            <a:ext cx="1084579" cy="473137"/>
          </a:xfrm>
          <a:prstGeom prst="bentConnector3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가로로 말린 두루마리 모양 27"/>
          <p:cNvSpPr/>
          <p:nvPr/>
        </p:nvSpPr>
        <p:spPr>
          <a:xfrm>
            <a:off x="683568" y="980728"/>
            <a:ext cx="2160240" cy="576064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87472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143" y="-31852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7873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3-4 [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경제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126876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19675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[3] </a:t>
            </a:r>
            <a:r>
              <a:rPr lang="ko-KR" altLang="en-US" dirty="0" err="1" smtClean="0"/>
              <a:t>돗지라인</a:t>
            </a:r>
            <a:r>
              <a:rPr lang="ko-KR" altLang="en-US" dirty="0" smtClean="0"/>
              <a:t> </a:t>
            </a:r>
            <a:r>
              <a:rPr lang="en-US" altLang="ko-KR" dirty="0" smtClean="0"/>
              <a:t>[</a:t>
            </a:r>
            <a:r>
              <a:rPr lang="ja-JP" altLang="ko-KR" b="1" dirty="0">
                <a:hlinkClick r:id="rId3"/>
              </a:rPr>
              <a:t>ドッジ・ライ</a:t>
            </a:r>
            <a:r>
              <a:rPr lang="ja-JP" altLang="ko-KR" b="1" dirty="0" smtClean="0">
                <a:hlinkClick r:id="rId3"/>
              </a:rPr>
              <a:t>ン</a:t>
            </a:r>
            <a:r>
              <a:rPr lang="en-US" altLang="ja-JP" b="1" dirty="0" smtClean="0"/>
              <a:t>]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톱니 모양의 오른쪽 화살표 6"/>
          <p:cNvSpPr/>
          <p:nvPr/>
        </p:nvSpPr>
        <p:spPr>
          <a:xfrm>
            <a:off x="899592" y="2636912"/>
            <a:ext cx="1728192" cy="1440160"/>
          </a:xfrm>
          <a:prstGeom prst="notch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31640" y="3043710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ea typeface="08서울한강체 L"/>
              </a:rPr>
              <a:t>재정의 균형화</a:t>
            </a:r>
          </a:p>
          <a:p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56420"/>
            <a:ext cx="3201144" cy="289671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73" y="4727208"/>
            <a:ext cx="2286000" cy="1796796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2172865" y="4941168"/>
            <a:ext cx="2475148" cy="161902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>
            <a:off x="2172865" y="4941168"/>
            <a:ext cx="2297997" cy="161902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오른쪽 화살표 설명선 15"/>
          <p:cNvSpPr/>
          <p:nvPr/>
        </p:nvSpPr>
        <p:spPr>
          <a:xfrm>
            <a:off x="179511" y="4653136"/>
            <a:ext cx="1993353" cy="1820938"/>
          </a:xfrm>
          <a:prstGeom prst="rightArrow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14423" y="4941168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ea typeface="08서울한강체 L"/>
              </a:rPr>
              <a:t>부흥금융금고의 </a:t>
            </a:r>
            <a:endParaRPr lang="en-US" altLang="ko-KR" dirty="0" smtClean="0">
              <a:ea typeface="08서울한강체 L"/>
            </a:endParaRPr>
          </a:p>
          <a:p>
            <a:pPr fontAlgn="base"/>
            <a:r>
              <a:rPr lang="ko-KR" altLang="en-US" dirty="0" smtClean="0">
                <a:ea typeface="08서울한강체 L"/>
              </a:rPr>
              <a:t>신규대출     정지</a:t>
            </a:r>
            <a:endParaRPr lang="ko-KR" altLang="en-US" dirty="0">
              <a:ea typeface="08서울한강체 L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864113"/>
            <a:ext cx="2664296" cy="1773135"/>
          </a:xfrm>
          <a:prstGeom prst="rect">
            <a:avLst/>
          </a:prstGeom>
        </p:spPr>
      </p:pic>
      <p:cxnSp>
        <p:nvCxnSpPr>
          <p:cNvPr id="21" name="직선 연결선 20"/>
          <p:cNvCxnSpPr/>
          <p:nvPr/>
        </p:nvCxnSpPr>
        <p:spPr>
          <a:xfrm>
            <a:off x="5724128" y="4700045"/>
            <a:ext cx="3024336" cy="196931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H="1">
            <a:off x="5796136" y="4754092"/>
            <a:ext cx="2938278" cy="19872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아래쪽 화살표 26"/>
          <p:cNvSpPr/>
          <p:nvPr/>
        </p:nvSpPr>
        <p:spPr>
          <a:xfrm>
            <a:off x="5957384" y="2636911"/>
            <a:ext cx="3079111" cy="1584177"/>
          </a:xfrm>
          <a:prstGeom prst="down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848867" y="2932392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보급금의 </a:t>
            </a:r>
            <a:r>
              <a:rPr lang="ko-KR" altLang="en-US" dirty="0"/>
              <a:t>삭감과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폐지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9" name="가로로 말린 두루마리 모양 28"/>
          <p:cNvSpPr/>
          <p:nvPr/>
        </p:nvSpPr>
        <p:spPr>
          <a:xfrm>
            <a:off x="755576" y="1052736"/>
            <a:ext cx="3779626" cy="648072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49462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814" y="19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7873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3-5 [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경제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119675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ea typeface="08서울한강체 L"/>
              </a:rPr>
              <a:t>[4] </a:t>
            </a:r>
            <a:r>
              <a:rPr lang="ko-KR" altLang="en-US" dirty="0" smtClean="0">
                <a:ea typeface="08서울한강체 L"/>
              </a:rPr>
              <a:t>한국전쟁과 </a:t>
            </a:r>
            <a:r>
              <a:rPr lang="ko-KR" altLang="en-US" dirty="0">
                <a:ea typeface="08서울한강체 L"/>
              </a:rPr>
              <a:t>산업부흥</a:t>
            </a:r>
          </a:p>
          <a:p>
            <a:endParaRPr lang="ko-KR" altLang="en-US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3139624" cy="367240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16833"/>
            <a:ext cx="2762250" cy="3744416"/>
          </a:xfrm>
          <a:prstGeom prst="rect">
            <a:avLst/>
          </a:prstGeom>
        </p:spPr>
      </p:pic>
      <p:sp>
        <p:nvSpPr>
          <p:cNvPr id="7" name="줄무늬가 있는 오른쪽 화살표 6"/>
          <p:cNvSpPr/>
          <p:nvPr/>
        </p:nvSpPr>
        <p:spPr>
          <a:xfrm>
            <a:off x="4139952" y="3284984"/>
            <a:ext cx="1152128" cy="1080120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설명선 2 8"/>
          <p:cNvSpPr/>
          <p:nvPr/>
        </p:nvSpPr>
        <p:spPr>
          <a:xfrm>
            <a:off x="1179592" y="5805263"/>
            <a:ext cx="2736304" cy="792087"/>
          </a:xfrm>
          <a:prstGeom prst="borderCallout2">
            <a:avLst>
              <a:gd name="adj1" fmla="val 48911"/>
              <a:gd name="adj2" fmla="val 97"/>
              <a:gd name="adj3" fmla="val 19790"/>
              <a:gd name="adj4" fmla="val -28408"/>
              <a:gd name="adj5" fmla="val -27902"/>
              <a:gd name="adj6" fmla="val -102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212044" y="5866901"/>
            <a:ext cx="2703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ea typeface="08서울한강체 L"/>
              </a:rPr>
              <a:t>6.25 </a:t>
            </a:r>
            <a:r>
              <a:rPr lang="ko-KR" altLang="en-US" sz="3000" dirty="0" smtClean="0">
                <a:ea typeface="08서울한강체 L"/>
              </a:rPr>
              <a:t>한국 전쟁</a:t>
            </a:r>
            <a:endParaRPr lang="ko-KR" altLang="en-US" sz="3000" dirty="0">
              <a:ea typeface="08서울한강체 L"/>
            </a:endParaRPr>
          </a:p>
        </p:txBody>
      </p:sp>
      <p:sp>
        <p:nvSpPr>
          <p:cNvPr id="19" name="설명선 2 18"/>
          <p:cNvSpPr/>
          <p:nvPr/>
        </p:nvSpPr>
        <p:spPr>
          <a:xfrm>
            <a:off x="6228184" y="5949280"/>
            <a:ext cx="2592288" cy="504056"/>
          </a:xfrm>
          <a:prstGeom prst="borderCallout2">
            <a:avLst>
              <a:gd name="adj1" fmla="val 49802"/>
              <a:gd name="adj2" fmla="val -71"/>
              <a:gd name="adj3" fmla="val 12213"/>
              <a:gd name="adj4" fmla="val -38594"/>
              <a:gd name="adj5" fmla="val -101595"/>
              <a:gd name="adj6" fmla="val -31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554159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a typeface="08서울한강체 L"/>
              </a:rPr>
              <a:t>일본 산업의 부흥</a:t>
            </a:r>
            <a:endParaRPr lang="ko-KR" altLang="en-US" dirty="0">
              <a:ea typeface="08서울한강체 L"/>
            </a:endParaRPr>
          </a:p>
        </p:txBody>
      </p:sp>
      <p:sp>
        <p:nvSpPr>
          <p:cNvPr id="22" name="가로로 말린 두루마리 모양 21"/>
          <p:cNvSpPr/>
          <p:nvPr/>
        </p:nvSpPr>
        <p:spPr>
          <a:xfrm>
            <a:off x="755576" y="1052736"/>
            <a:ext cx="3600400" cy="648072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873513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419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7873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3-6 [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경제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1100" y="119675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ea typeface="08서울한강체 L"/>
              </a:rPr>
              <a:t>[5] </a:t>
            </a:r>
            <a:r>
              <a:rPr lang="ko-KR" altLang="en-US" dirty="0" smtClean="0">
                <a:ea typeface="08서울한강체 L"/>
              </a:rPr>
              <a:t>달러쇼크</a:t>
            </a:r>
            <a:endParaRPr lang="ko-KR" altLang="en-US" dirty="0">
              <a:ea typeface="08서울한강체 L"/>
            </a:endParaRPr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00" y="2348880"/>
            <a:ext cx="3621953" cy="271975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3944848" cy="2627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5973" y="30132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ea typeface="08서울한강체 L"/>
              </a:rPr>
              <a:t>[6] </a:t>
            </a:r>
            <a:r>
              <a:rPr lang="ko-KR" altLang="en-US" dirty="0" smtClean="0">
                <a:ea typeface="08서울한강체 L"/>
              </a:rPr>
              <a:t>오일쇼크</a:t>
            </a:r>
            <a:endParaRPr lang="ko-KR" altLang="en-US" dirty="0">
              <a:ea typeface="08서울한강체 L"/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1259632" y="1700808"/>
            <a:ext cx="1152128" cy="55401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6156176" y="3433814"/>
            <a:ext cx="1152128" cy="5712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가로로 말린 두루마리 모양 10"/>
          <p:cNvSpPr/>
          <p:nvPr/>
        </p:nvSpPr>
        <p:spPr>
          <a:xfrm>
            <a:off x="755576" y="1124744"/>
            <a:ext cx="1656184" cy="576064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가로로 말린 두루마리 모양 11"/>
          <p:cNvSpPr/>
          <p:nvPr/>
        </p:nvSpPr>
        <p:spPr>
          <a:xfrm>
            <a:off x="5884619" y="2882169"/>
            <a:ext cx="1656184" cy="576064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47081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77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7873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3-7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경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제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2" name="가로로 말린 두루마리 모양 1"/>
          <p:cNvSpPr/>
          <p:nvPr/>
        </p:nvSpPr>
        <p:spPr>
          <a:xfrm>
            <a:off x="1043608" y="1268760"/>
            <a:ext cx="2448272" cy="934363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09375" y="155679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[7]</a:t>
            </a:r>
            <a:r>
              <a:rPr lang="ko-KR" altLang="en-US" dirty="0" smtClean="0"/>
              <a:t>고도성장기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2" y="2708920"/>
            <a:ext cx="3810000" cy="2047875"/>
          </a:xfrm>
          <a:prstGeom prst="rect">
            <a:avLst/>
          </a:prstGeom>
        </p:spPr>
      </p:pic>
      <p:sp>
        <p:nvSpPr>
          <p:cNvPr id="7" name="빗면 6"/>
          <p:cNvSpPr/>
          <p:nvPr/>
        </p:nvSpPr>
        <p:spPr>
          <a:xfrm>
            <a:off x="827584" y="4869160"/>
            <a:ext cx="3174079" cy="72008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69718" y="507114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세계적으로 성장기</a:t>
            </a:r>
          </a:p>
          <a:p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68" y="1012597"/>
            <a:ext cx="3662674" cy="2381052"/>
          </a:xfrm>
          <a:prstGeom prst="rect">
            <a:avLst/>
          </a:prstGeom>
        </p:spPr>
      </p:pic>
      <p:sp>
        <p:nvSpPr>
          <p:cNvPr id="11" name="빗면 10"/>
          <p:cNvSpPr/>
          <p:nvPr/>
        </p:nvSpPr>
        <p:spPr>
          <a:xfrm>
            <a:off x="4716016" y="3380729"/>
            <a:ext cx="4032448" cy="704255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932040" y="353788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고정환율제하에서 환율이 안정</a:t>
            </a:r>
          </a:p>
          <a:p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14" y="4170943"/>
            <a:ext cx="3488157" cy="1396434"/>
          </a:xfrm>
          <a:prstGeom prst="rect">
            <a:avLst/>
          </a:prstGeom>
        </p:spPr>
      </p:pic>
      <p:sp>
        <p:nvSpPr>
          <p:cNvPr id="14" name="빗면 13"/>
          <p:cNvSpPr/>
          <p:nvPr/>
        </p:nvSpPr>
        <p:spPr>
          <a:xfrm>
            <a:off x="4969971" y="5558568"/>
            <a:ext cx="3600400" cy="1038784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047998" y="5805264"/>
            <a:ext cx="348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원료자원과 </a:t>
            </a:r>
            <a:r>
              <a:rPr lang="ko-KR" altLang="en-US" dirty="0" smtClean="0"/>
              <a:t>에너지원 안전하게 확보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987492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32" cy="6867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6896" y="3055640"/>
            <a:ext cx="410445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 </a:t>
            </a:r>
            <a:r>
              <a:rPr lang="ko-KR" altLang="en-US" sz="3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정</a:t>
            </a:r>
            <a:r>
              <a:rPr lang="ko-KR" altLang="en-US" sz="3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치</a:t>
            </a:r>
          </a:p>
        </p:txBody>
      </p:sp>
      <p:cxnSp>
        <p:nvCxnSpPr>
          <p:cNvPr id="5" name="직선 연결선 4"/>
          <p:cNvCxnSpPr/>
          <p:nvPr/>
        </p:nvCxnSpPr>
        <p:spPr>
          <a:xfrm rot="16200000" flipV="1">
            <a:off x="7708121" y="4872950"/>
            <a:ext cx="68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 rot="16200000">
            <a:off x="4429124" y="2000242"/>
            <a:ext cx="217172" cy="217172"/>
          </a:xfrm>
          <a:prstGeom prst="ellipse">
            <a:avLst/>
          </a:prstGeom>
          <a:solidFill>
            <a:srgbClr val="FFB1B1">
              <a:alpha val="67451"/>
            </a:srgbClr>
          </a:solidFill>
          <a:ln>
            <a:solidFill>
              <a:srgbClr val="D282C8">
                <a:alpha val="35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008서울한강체 L" pitchFamily="18" charset="-127"/>
              <a:ea typeface="2008서울한강체 L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 rot="16200000">
            <a:off x="2000232" y="2214556"/>
            <a:ext cx="217172" cy="217172"/>
          </a:xfrm>
          <a:prstGeom prst="ellipse">
            <a:avLst/>
          </a:prstGeom>
          <a:solidFill>
            <a:srgbClr val="FFB1B1">
              <a:alpha val="29000"/>
            </a:srgbClr>
          </a:solidFill>
          <a:ln>
            <a:solidFill>
              <a:srgbClr val="D282C8">
                <a:alpha val="20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008서울한강체 L" pitchFamily="18" charset="-127"/>
              <a:ea typeface="2008서울한강체 L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 rot="16200000">
            <a:off x="1000100" y="1214423"/>
            <a:ext cx="217172" cy="217172"/>
          </a:xfrm>
          <a:prstGeom prst="ellipse">
            <a:avLst/>
          </a:prstGeom>
          <a:solidFill>
            <a:srgbClr val="FFB1B1">
              <a:alpha val="67451"/>
            </a:srgbClr>
          </a:solidFill>
          <a:ln>
            <a:solidFill>
              <a:srgbClr val="D282C8">
                <a:alpha val="35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 rot="16200000">
            <a:off x="3286116" y="1214422"/>
            <a:ext cx="217172" cy="217172"/>
          </a:xfrm>
          <a:prstGeom prst="ellipse">
            <a:avLst/>
          </a:prstGeom>
          <a:solidFill>
            <a:srgbClr val="FFB1B1">
              <a:alpha val="29000"/>
            </a:srgbClr>
          </a:solidFill>
          <a:ln>
            <a:solidFill>
              <a:srgbClr val="D282C8">
                <a:alpha val="20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/>
          <p:nvPr/>
        </p:nvCxnSpPr>
        <p:spPr>
          <a:xfrm rot="16200000" flipV="1">
            <a:off x="7600740" y="4962950"/>
            <a:ext cx="50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rot="16200000" flipV="1">
            <a:off x="7493360" y="5052950"/>
            <a:ext cx="32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74650" y="2428868"/>
            <a:ext cx="18053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E6005D"/>
                </a:solidFill>
                <a:latin typeface="Monotype Corsiva" pitchFamily="66" charset="0"/>
                <a:ea typeface="2008서울한강체 L" pitchFamily="18" charset="-127"/>
              </a:rPr>
              <a:t>Chapter </a:t>
            </a:r>
            <a:r>
              <a:rPr lang="en-US" altLang="ko-KR" sz="3200" dirty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E6005D"/>
                </a:solidFill>
                <a:latin typeface="Monotype Corsiva" pitchFamily="66" charset="0"/>
                <a:ea typeface="2008서울한강체 L" pitchFamily="18" charset="-127"/>
              </a:rPr>
              <a:t>4</a:t>
            </a:r>
            <a:endParaRPr lang="ko-KR" altLang="en-US" sz="3000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E6005D"/>
              </a:solidFill>
              <a:latin typeface="Monotype Corsiva" pitchFamily="66" charset="0"/>
              <a:ea typeface="2008서울한강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5470351"/>
            <a:ext cx="280831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Speaker : ( </a:t>
            </a:r>
            <a:r>
              <a:rPr lang="ko-KR" altLang="en-US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김민</a:t>
            </a:r>
            <a:r>
              <a:rPr lang="ko-KR" altLang="en-US" sz="2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서</a:t>
            </a:r>
            <a:r>
              <a:rPr lang="ko-KR" altLang="en-US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 </a:t>
            </a:r>
            <a:r>
              <a:rPr lang="en-US" altLang="ko-KR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)</a:t>
            </a:r>
            <a:endParaRPr lang="ko-KR" altLang="en-US" sz="22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FF75A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983073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83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7873" y="188640"/>
            <a:ext cx="3063659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4-1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패전 이후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97297"/>
            <a:ext cx="2380323" cy="1456000"/>
          </a:xfrm>
          <a:prstGeom prst="rect">
            <a:avLst/>
          </a:prstGeom>
        </p:spPr>
      </p:pic>
      <p:sp>
        <p:nvSpPr>
          <p:cNvPr id="14" name="폭발 1 13"/>
          <p:cNvSpPr/>
          <p:nvPr/>
        </p:nvSpPr>
        <p:spPr>
          <a:xfrm>
            <a:off x="251520" y="886094"/>
            <a:ext cx="2088232" cy="151216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일본의 패전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97297"/>
            <a:ext cx="2520280" cy="1456000"/>
          </a:xfrm>
          <a:prstGeom prst="rect">
            <a:avLst/>
          </a:prstGeom>
        </p:spPr>
      </p:pic>
      <p:sp>
        <p:nvSpPr>
          <p:cNvPr id="16" name="오른쪽 화살표 15"/>
          <p:cNvSpPr/>
          <p:nvPr/>
        </p:nvSpPr>
        <p:spPr>
          <a:xfrm>
            <a:off x="3635896" y="2329253"/>
            <a:ext cx="172819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포츠담 선언</a:t>
            </a: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51" y="4174734"/>
            <a:ext cx="2474533" cy="148651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8" y="4174735"/>
            <a:ext cx="2380323" cy="14865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3607" y="5789810"/>
            <a:ext cx="2736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/>
              <a:t>샌프란시스코 강화조약</a:t>
            </a:r>
            <a:endParaRPr lang="ko-KR" altLang="en-US" sz="1500" dirty="0"/>
          </a:p>
        </p:txBody>
      </p:sp>
      <p:sp>
        <p:nvSpPr>
          <p:cNvPr id="22" name="오른쪽 화살표 21"/>
          <p:cNvSpPr/>
          <p:nvPr/>
        </p:nvSpPr>
        <p:spPr>
          <a:xfrm>
            <a:off x="3707920" y="4653136"/>
            <a:ext cx="172819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GHQ </a:t>
            </a:r>
            <a:r>
              <a:rPr lang="ko-KR" altLang="en-US" dirty="0" smtClean="0"/>
              <a:t>통치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369104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32" cy="6867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6896" y="3055640"/>
            <a:ext cx="410445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 </a:t>
            </a:r>
            <a:r>
              <a:rPr lang="ko-KR" altLang="en-US" sz="3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사</a:t>
            </a:r>
            <a:r>
              <a:rPr lang="ko-KR" altLang="en-US" sz="3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회</a:t>
            </a:r>
          </a:p>
        </p:txBody>
      </p:sp>
      <p:cxnSp>
        <p:nvCxnSpPr>
          <p:cNvPr id="5" name="직선 연결선 4"/>
          <p:cNvCxnSpPr/>
          <p:nvPr/>
        </p:nvCxnSpPr>
        <p:spPr>
          <a:xfrm rot="16200000" flipV="1">
            <a:off x="7708121" y="4872950"/>
            <a:ext cx="68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 rot="16200000">
            <a:off x="4429124" y="2000242"/>
            <a:ext cx="217172" cy="217172"/>
          </a:xfrm>
          <a:prstGeom prst="ellipse">
            <a:avLst/>
          </a:prstGeom>
          <a:solidFill>
            <a:srgbClr val="FFB1B1">
              <a:alpha val="67451"/>
            </a:srgbClr>
          </a:solidFill>
          <a:ln>
            <a:solidFill>
              <a:srgbClr val="D282C8">
                <a:alpha val="35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008서울한강체 L" pitchFamily="18" charset="-127"/>
              <a:ea typeface="2008서울한강체 L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 rot="16200000">
            <a:off x="2000232" y="2214556"/>
            <a:ext cx="217172" cy="217172"/>
          </a:xfrm>
          <a:prstGeom prst="ellipse">
            <a:avLst/>
          </a:prstGeom>
          <a:solidFill>
            <a:srgbClr val="FFB1B1">
              <a:alpha val="29000"/>
            </a:srgbClr>
          </a:solidFill>
          <a:ln>
            <a:solidFill>
              <a:srgbClr val="D282C8">
                <a:alpha val="20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008서울한강체 L" pitchFamily="18" charset="-127"/>
              <a:ea typeface="2008서울한강체 L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 rot="16200000">
            <a:off x="1000100" y="1214423"/>
            <a:ext cx="217172" cy="217172"/>
          </a:xfrm>
          <a:prstGeom prst="ellipse">
            <a:avLst/>
          </a:prstGeom>
          <a:solidFill>
            <a:srgbClr val="FFB1B1">
              <a:alpha val="67451"/>
            </a:srgbClr>
          </a:solidFill>
          <a:ln>
            <a:solidFill>
              <a:srgbClr val="D282C8">
                <a:alpha val="35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 rot="16200000">
            <a:off x="3286116" y="1214422"/>
            <a:ext cx="217172" cy="217172"/>
          </a:xfrm>
          <a:prstGeom prst="ellipse">
            <a:avLst/>
          </a:prstGeom>
          <a:solidFill>
            <a:srgbClr val="FFB1B1">
              <a:alpha val="29000"/>
            </a:srgbClr>
          </a:solidFill>
          <a:ln>
            <a:solidFill>
              <a:srgbClr val="D282C8">
                <a:alpha val="20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/>
          <p:nvPr/>
        </p:nvCxnSpPr>
        <p:spPr>
          <a:xfrm rot="16200000" flipV="1">
            <a:off x="7600740" y="4962950"/>
            <a:ext cx="50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rot="16200000" flipV="1">
            <a:off x="7493360" y="5052950"/>
            <a:ext cx="32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74650" y="2428868"/>
            <a:ext cx="159851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E6005D"/>
                </a:solidFill>
                <a:latin typeface="Monotype Corsiva" pitchFamily="66" charset="0"/>
                <a:ea typeface="2008서울한강체 L" pitchFamily="18" charset="-127"/>
              </a:rPr>
              <a:t>Chapter 1</a:t>
            </a:r>
            <a:endParaRPr lang="ko-KR" altLang="en-US" sz="3000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E6005D"/>
              </a:solidFill>
              <a:latin typeface="Monotype Corsiva" pitchFamily="66" charset="0"/>
              <a:ea typeface="2008서울한강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5470351"/>
            <a:ext cx="280831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Speaker : ( </a:t>
            </a:r>
            <a:r>
              <a:rPr lang="ko-KR" altLang="en-US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김규진 </a:t>
            </a:r>
            <a:r>
              <a:rPr lang="en-US" altLang="ko-KR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)</a:t>
            </a:r>
            <a:endParaRPr lang="ko-KR" altLang="en-US" sz="22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FF75A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05988" y="168909"/>
            <a:ext cx="5371983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4-2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자유민주당의 장기집권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1" y="2132856"/>
            <a:ext cx="2343774" cy="13011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548" y="1772816"/>
            <a:ext cx="25202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/>
              <a:t>55</a:t>
            </a:r>
            <a:r>
              <a:rPr lang="ko-KR" altLang="en-US" sz="1500" dirty="0" smtClean="0"/>
              <a:t>체제의 확립</a:t>
            </a:r>
            <a:endParaRPr lang="ko-KR" altLang="en-US" sz="15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2132856"/>
            <a:ext cx="2603154" cy="13011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77533" y="3588478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err="1" smtClean="0"/>
              <a:t>록히드</a:t>
            </a:r>
            <a:r>
              <a:rPr lang="ko-KR" altLang="en-US" sz="1000" dirty="0" smtClean="0"/>
              <a:t> 사건</a:t>
            </a:r>
            <a:endParaRPr lang="ko-KR" altLang="en-US" sz="10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4005064"/>
            <a:ext cx="2603153" cy="13011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77533" y="5517232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err="1" smtClean="0"/>
              <a:t>리쿠르트</a:t>
            </a:r>
            <a:r>
              <a:rPr lang="ko-KR" altLang="en-US" sz="1000" dirty="0" smtClean="0"/>
              <a:t> 사건</a:t>
            </a:r>
            <a:endParaRPr lang="ko-KR" altLang="en-US" sz="1000" dirty="0"/>
          </a:p>
        </p:txBody>
      </p:sp>
      <p:sp>
        <p:nvSpPr>
          <p:cNvPr id="15" name="오른쪽 화살표 14"/>
          <p:cNvSpPr/>
          <p:nvPr/>
        </p:nvSpPr>
        <p:spPr>
          <a:xfrm>
            <a:off x="3275856" y="2564904"/>
            <a:ext cx="172819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장기집권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3518" y="1772816"/>
            <a:ext cx="25202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/>
              <a:t>정치적 사건</a:t>
            </a:r>
            <a:endParaRPr lang="ko-KR" altLang="en-US" sz="1500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0" y="4077072"/>
            <a:ext cx="2191056" cy="1229118"/>
          </a:xfrm>
          <a:prstGeom prst="rect">
            <a:avLst/>
          </a:prstGeom>
        </p:spPr>
      </p:pic>
      <p:sp>
        <p:nvSpPr>
          <p:cNvPr id="20" name="왼쪽 화살표 19"/>
          <p:cNvSpPr/>
          <p:nvPr/>
        </p:nvSpPr>
        <p:spPr>
          <a:xfrm>
            <a:off x="3275856" y="4365104"/>
            <a:ext cx="1656184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국민의 </a:t>
            </a:r>
            <a:r>
              <a:rPr lang="ko-KR" altLang="en-US" dirty="0" smtClean="0"/>
              <a:t>불신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987425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629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89027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4-3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정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치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6" name="가로로 말린 두루마리 모양 5"/>
          <p:cNvSpPr/>
          <p:nvPr/>
        </p:nvSpPr>
        <p:spPr>
          <a:xfrm>
            <a:off x="3059038" y="1052736"/>
            <a:ext cx="2952328" cy="72008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1990</a:t>
            </a:r>
            <a:r>
              <a:rPr lang="ko-KR" altLang="en-US" dirty="0" smtClean="0">
                <a:solidFill>
                  <a:schemeClr val="tx1"/>
                </a:solidFill>
              </a:rPr>
              <a:t>년대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~ </a:t>
            </a:r>
            <a:r>
              <a:rPr lang="ko-KR" altLang="en-US" dirty="0" smtClean="0">
                <a:solidFill>
                  <a:schemeClr val="tx1"/>
                </a:solidFill>
              </a:rPr>
              <a:t>현재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33393"/>
            <a:ext cx="3468009" cy="2779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3416" y="5271010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/>
              <a:t>자유민주당의 단독내각의 붕괴</a:t>
            </a:r>
            <a:endParaRPr lang="ko-KR" altLang="en-US" sz="1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20232"/>
            <a:ext cx="3468008" cy="27797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73856" y="5284908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/>
              <a:t>현재 일본 총리 </a:t>
            </a:r>
            <a:r>
              <a:rPr lang="ko-KR" altLang="en-US" sz="1000" dirty="0" err="1" smtClean="0"/>
              <a:t>아베</a:t>
            </a:r>
            <a:r>
              <a:rPr lang="ko-KR" altLang="en-US" sz="1000" dirty="0" smtClean="0"/>
              <a:t> 신조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3466403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32" cy="6867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6896" y="3055640"/>
            <a:ext cx="410445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 </a:t>
            </a:r>
            <a:r>
              <a:rPr lang="ko-KR" altLang="en-US" sz="3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대외관</a:t>
            </a:r>
            <a:r>
              <a:rPr lang="ko-KR" altLang="en-US" sz="3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계</a:t>
            </a:r>
          </a:p>
        </p:txBody>
      </p:sp>
      <p:cxnSp>
        <p:nvCxnSpPr>
          <p:cNvPr id="5" name="직선 연결선 4"/>
          <p:cNvCxnSpPr/>
          <p:nvPr/>
        </p:nvCxnSpPr>
        <p:spPr>
          <a:xfrm rot="16200000" flipV="1">
            <a:off x="7708121" y="4872950"/>
            <a:ext cx="68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 rot="16200000">
            <a:off x="4429124" y="2000242"/>
            <a:ext cx="217172" cy="217172"/>
          </a:xfrm>
          <a:prstGeom prst="ellipse">
            <a:avLst/>
          </a:prstGeom>
          <a:solidFill>
            <a:srgbClr val="FFB1B1">
              <a:alpha val="67451"/>
            </a:srgbClr>
          </a:solidFill>
          <a:ln>
            <a:solidFill>
              <a:srgbClr val="D282C8">
                <a:alpha val="35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008서울한강체 L" pitchFamily="18" charset="-127"/>
              <a:ea typeface="2008서울한강체 L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 rot="16200000">
            <a:off x="2000232" y="2214556"/>
            <a:ext cx="217172" cy="217172"/>
          </a:xfrm>
          <a:prstGeom prst="ellipse">
            <a:avLst/>
          </a:prstGeom>
          <a:solidFill>
            <a:srgbClr val="FFB1B1">
              <a:alpha val="29000"/>
            </a:srgbClr>
          </a:solidFill>
          <a:ln>
            <a:solidFill>
              <a:srgbClr val="D282C8">
                <a:alpha val="20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008서울한강체 L" pitchFamily="18" charset="-127"/>
              <a:ea typeface="2008서울한강체 L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 rot="16200000">
            <a:off x="1000100" y="1214423"/>
            <a:ext cx="217172" cy="217172"/>
          </a:xfrm>
          <a:prstGeom prst="ellipse">
            <a:avLst/>
          </a:prstGeom>
          <a:solidFill>
            <a:srgbClr val="FFB1B1">
              <a:alpha val="67451"/>
            </a:srgbClr>
          </a:solidFill>
          <a:ln>
            <a:solidFill>
              <a:srgbClr val="D282C8">
                <a:alpha val="35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 rot="16200000">
            <a:off x="3286116" y="1214422"/>
            <a:ext cx="217172" cy="217172"/>
          </a:xfrm>
          <a:prstGeom prst="ellipse">
            <a:avLst/>
          </a:prstGeom>
          <a:solidFill>
            <a:srgbClr val="FFB1B1">
              <a:alpha val="29000"/>
            </a:srgbClr>
          </a:solidFill>
          <a:ln>
            <a:solidFill>
              <a:srgbClr val="D282C8">
                <a:alpha val="20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/>
          <p:nvPr/>
        </p:nvCxnSpPr>
        <p:spPr>
          <a:xfrm rot="16200000" flipV="1">
            <a:off x="7600740" y="4962950"/>
            <a:ext cx="50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rot="16200000" flipV="1">
            <a:off x="7493360" y="5052950"/>
            <a:ext cx="32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74650" y="2428868"/>
            <a:ext cx="18053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E6005D"/>
                </a:solidFill>
                <a:latin typeface="Monotype Corsiva" pitchFamily="66" charset="0"/>
                <a:ea typeface="2008서울한강체 L" pitchFamily="18" charset="-127"/>
              </a:rPr>
              <a:t>Chapter </a:t>
            </a:r>
            <a:r>
              <a:rPr lang="en-US" altLang="ko-KR" sz="3200" dirty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E6005D"/>
                </a:solidFill>
                <a:latin typeface="Monotype Corsiva" pitchFamily="66" charset="0"/>
                <a:ea typeface="2008서울한강체 L" pitchFamily="18" charset="-127"/>
              </a:rPr>
              <a:t>5</a:t>
            </a:r>
            <a:endParaRPr lang="ko-KR" altLang="en-US" sz="3000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E6005D"/>
              </a:solidFill>
              <a:latin typeface="Monotype Corsiva" pitchFamily="66" charset="0"/>
              <a:ea typeface="2008서울한강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5470351"/>
            <a:ext cx="280831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Speaker : ( </a:t>
            </a:r>
            <a:r>
              <a:rPr lang="ko-KR" altLang="en-US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장은</a:t>
            </a:r>
            <a:r>
              <a:rPr lang="ko-KR" altLang="en-US" sz="2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지</a:t>
            </a:r>
            <a:r>
              <a:rPr lang="ko-KR" altLang="en-US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 </a:t>
            </a:r>
            <a:r>
              <a:rPr lang="en-US" altLang="ko-KR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)</a:t>
            </a:r>
            <a:endParaRPr lang="ko-KR" altLang="en-US" sz="22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FF75A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593038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15816" y="188640"/>
            <a:ext cx="2935419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5-1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대외관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계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26876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샌프란시스코 평화조약</a:t>
            </a:r>
            <a:r>
              <a:rPr lang="en-US" altLang="ko-KR" dirty="0" smtClean="0"/>
              <a:t>&gt;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90597"/>
            <a:ext cx="2962275" cy="381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01" y="2157789"/>
            <a:ext cx="4236670" cy="2696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16" y="1412776"/>
            <a:ext cx="338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미국과의 </a:t>
            </a:r>
            <a:r>
              <a:rPr lang="ko-KR" altLang="en-US" dirty="0"/>
              <a:t>외교 </a:t>
            </a:r>
            <a:r>
              <a:rPr lang="ko-KR" altLang="en-US" dirty="0" smtClean="0"/>
              <a:t>가장중요시</a:t>
            </a:r>
            <a:r>
              <a:rPr lang="en-US" altLang="ko-KR" dirty="0" smtClean="0"/>
              <a:t>&gt;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522480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814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15816" y="188640"/>
            <a:ext cx="2935419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5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-2 [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대외관계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01760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한 </a:t>
            </a:r>
            <a:r>
              <a:rPr lang="ko-KR" altLang="en-US" dirty="0"/>
              <a:t>중 </a:t>
            </a:r>
            <a:r>
              <a:rPr lang="ko-KR" altLang="en-US" dirty="0" err="1"/>
              <a:t>러</a:t>
            </a:r>
            <a:r>
              <a:rPr lang="ko-KR" altLang="en-US" dirty="0"/>
              <a:t> </a:t>
            </a:r>
            <a:r>
              <a:rPr lang="ko-KR" altLang="en-US" dirty="0" smtClean="0"/>
              <a:t>역사왜곡</a:t>
            </a:r>
            <a:r>
              <a:rPr lang="en-US" altLang="ko-KR" dirty="0" smtClean="0"/>
              <a:t>&gt;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빗면 9"/>
          <p:cNvSpPr/>
          <p:nvPr/>
        </p:nvSpPr>
        <p:spPr>
          <a:xfrm>
            <a:off x="683568" y="1602369"/>
            <a:ext cx="3024336" cy="1728192"/>
          </a:xfrm>
          <a:prstGeom prst="bevel">
            <a:avLst/>
          </a:prstGeom>
          <a:pattFill prst="pct5">
            <a:fgClr>
              <a:schemeClr val="tx1"/>
            </a:fgClr>
            <a:bgClr>
              <a:schemeClr val="accent3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빗면 12"/>
          <p:cNvSpPr/>
          <p:nvPr/>
        </p:nvSpPr>
        <p:spPr>
          <a:xfrm>
            <a:off x="5523692" y="2204864"/>
            <a:ext cx="3024336" cy="1728192"/>
          </a:xfrm>
          <a:prstGeom prst="bevel">
            <a:avLst/>
          </a:prstGeom>
          <a:pattFill prst="pct5">
            <a:fgClr>
              <a:schemeClr val="tx1"/>
            </a:fgClr>
            <a:bgClr>
              <a:schemeClr val="accent3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빗면 13"/>
          <p:cNvSpPr/>
          <p:nvPr/>
        </p:nvSpPr>
        <p:spPr>
          <a:xfrm>
            <a:off x="1979712" y="5015310"/>
            <a:ext cx="3024336" cy="1728192"/>
          </a:xfrm>
          <a:prstGeom prst="bevel">
            <a:avLst/>
          </a:prstGeom>
          <a:pattFill prst="pct5">
            <a:fgClr>
              <a:schemeClr val="tx1"/>
            </a:fgClr>
            <a:bgClr>
              <a:schemeClr val="accent3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09" y="1998990"/>
            <a:ext cx="1396925" cy="93495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18" y="2499636"/>
            <a:ext cx="1428750" cy="117157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77" y="5383302"/>
            <a:ext cx="1563806" cy="992208"/>
          </a:xfrm>
          <a:prstGeom prst="rect">
            <a:avLst/>
          </a:prstGeom>
        </p:spPr>
      </p:pic>
      <p:sp>
        <p:nvSpPr>
          <p:cNvPr id="36" name="포인트가 7개인 별 35"/>
          <p:cNvSpPr/>
          <p:nvPr/>
        </p:nvSpPr>
        <p:spPr>
          <a:xfrm>
            <a:off x="1115616" y="3606507"/>
            <a:ext cx="1512168" cy="1224136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포인트가 7개인 별 36"/>
          <p:cNvSpPr/>
          <p:nvPr/>
        </p:nvSpPr>
        <p:spPr>
          <a:xfrm>
            <a:off x="4040941" y="1268760"/>
            <a:ext cx="1368152" cy="115212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포인트가 7개인 별 37"/>
          <p:cNvSpPr/>
          <p:nvPr/>
        </p:nvSpPr>
        <p:spPr>
          <a:xfrm>
            <a:off x="5002586" y="4221088"/>
            <a:ext cx="1656184" cy="115212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9" name="꺾인 연결선 38"/>
          <p:cNvCxnSpPr/>
          <p:nvPr/>
        </p:nvCxnSpPr>
        <p:spPr>
          <a:xfrm rot="5400000" flipH="1" flipV="1">
            <a:off x="4707536" y="4007719"/>
            <a:ext cx="1025071" cy="990109"/>
          </a:xfrm>
          <a:prstGeom prst="bentConnector3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>
            <a:off x="2195735" y="3412157"/>
            <a:ext cx="1" cy="152901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42"/>
          <p:cNvCxnSpPr/>
          <p:nvPr/>
        </p:nvCxnSpPr>
        <p:spPr>
          <a:xfrm>
            <a:off x="3707904" y="2420888"/>
            <a:ext cx="1815788" cy="45577"/>
          </a:xfrm>
          <a:prstGeom prst="bentConnector3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90898" y="4076414"/>
            <a:ext cx="67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왜곡</a:t>
            </a:r>
            <a:endParaRPr lang="ko-KR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492255" y="4645977"/>
            <a:ext cx="67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왜곡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378649" y="1663933"/>
            <a:ext cx="67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왜곡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310479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63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15816" y="188640"/>
            <a:ext cx="2935419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5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-2 [</a:t>
            </a:r>
            <a:r>
              <a:rPr lang="ko-KR" altLang="en-US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대외관계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05273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외교정책</a:t>
            </a:r>
            <a:r>
              <a:rPr lang="en-US" altLang="ko-KR" dirty="0" smtClean="0"/>
              <a:t>]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699067"/>
            <a:ext cx="320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서방 </a:t>
            </a:r>
            <a:r>
              <a:rPr lang="ko-KR" altLang="en-US" dirty="0"/>
              <a:t>각 국가의 긴밀한 </a:t>
            </a:r>
            <a:r>
              <a:rPr lang="ko-KR" altLang="en-US" dirty="0" smtClean="0"/>
              <a:t>제휴</a:t>
            </a:r>
            <a:r>
              <a:rPr lang="en-US" altLang="ko-KR" dirty="0" smtClean="0"/>
              <a:t>]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67536" y="169906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반공주의</a:t>
            </a:r>
            <a:r>
              <a:rPr lang="en-US" altLang="ko-KR" dirty="0" smtClean="0"/>
              <a:t>]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4812" y="298554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경제중심주의 외교</a:t>
            </a:r>
            <a:r>
              <a:rPr lang="en-US" altLang="ko-KR" dirty="0" smtClean="0"/>
              <a:t>]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2762" y="308610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국제연합을 지원</a:t>
            </a:r>
            <a:r>
              <a:rPr lang="en-US" altLang="ko-KR" dirty="0" smtClean="0"/>
              <a:t>]</a:t>
            </a:r>
            <a:endParaRPr lang="ko-KR" altLang="en-US" dirty="0"/>
          </a:p>
          <a:p>
            <a:endParaRPr lang="ko-KR" altLang="en-US" dirty="0"/>
          </a:p>
        </p:txBody>
      </p:sp>
      <p:cxnSp>
        <p:nvCxnSpPr>
          <p:cNvPr id="11" name="직선 연결선 10"/>
          <p:cNvCxnSpPr/>
          <p:nvPr/>
        </p:nvCxnSpPr>
        <p:spPr>
          <a:xfrm>
            <a:off x="2602984" y="2427208"/>
            <a:ext cx="0" cy="4059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923928" y="1916832"/>
            <a:ext cx="14628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6228184" y="2345398"/>
            <a:ext cx="0" cy="3774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707904" y="2996952"/>
            <a:ext cx="12241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아래쪽 화살표 19"/>
          <p:cNvSpPr/>
          <p:nvPr/>
        </p:nvSpPr>
        <p:spPr>
          <a:xfrm>
            <a:off x="3347864" y="3789040"/>
            <a:ext cx="2371154" cy="86409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포인트가 7개인 별 20"/>
          <p:cNvSpPr/>
          <p:nvPr/>
        </p:nvSpPr>
        <p:spPr>
          <a:xfrm>
            <a:off x="1686329" y="4771693"/>
            <a:ext cx="5688632" cy="1881336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131840" y="530120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평화로운 안정과 번영을 </a:t>
            </a:r>
            <a:endParaRPr lang="en-US" altLang="ko-KR" dirty="0" smtClean="0"/>
          </a:p>
          <a:p>
            <a:r>
              <a:rPr lang="ko-KR" altLang="en-US" dirty="0" smtClean="0"/>
              <a:t>이룩하는 </a:t>
            </a:r>
            <a:r>
              <a:rPr lang="ko-KR" altLang="en-US" dirty="0"/>
              <a:t>것을 목적</a:t>
            </a:r>
          </a:p>
          <a:p>
            <a:endParaRPr lang="ko-KR" altLang="en-US" dirty="0"/>
          </a:p>
        </p:txBody>
      </p:sp>
      <p:sp>
        <p:nvSpPr>
          <p:cNvPr id="25" name="액자 24"/>
          <p:cNvSpPr/>
          <p:nvPr/>
        </p:nvSpPr>
        <p:spPr>
          <a:xfrm>
            <a:off x="431271" y="1438015"/>
            <a:ext cx="3345396" cy="95763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액자 26"/>
          <p:cNvSpPr/>
          <p:nvPr/>
        </p:nvSpPr>
        <p:spPr>
          <a:xfrm>
            <a:off x="5112060" y="2833147"/>
            <a:ext cx="2196244" cy="90407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액자 27"/>
          <p:cNvSpPr/>
          <p:nvPr/>
        </p:nvSpPr>
        <p:spPr>
          <a:xfrm>
            <a:off x="5533256" y="1479533"/>
            <a:ext cx="1631032" cy="7973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액자 28"/>
          <p:cNvSpPr/>
          <p:nvPr/>
        </p:nvSpPr>
        <p:spPr>
          <a:xfrm>
            <a:off x="899592" y="2874534"/>
            <a:ext cx="2753213" cy="64958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2834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306" y="0"/>
            <a:ext cx="9144032" cy="6867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6896" y="3055640"/>
            <a:ext cx="410445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 </a:t>
            </a:r>
            <a:r>
              <a:rPr lang="ko-KR" altLang="en-US" sz="3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교</a:t>
            </a:r>
            <a:r>
              <a:rPr lang="ko-KR" altLang="en-US" sz="3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M" pitchFamily="18" charset="-127"/>
                <a:ea typeface="08서울한강체 M" pitchFamily="18" charset="-127"/>
              </a:rPr>
              <a:t>육</a:t>
            </a:r>
          </a:p>
        </p:txBody>
      </p:sp>
      <p:cxnSp>
        <p:nvCxnSpPr>
          <p:cNvPr id="5" name="직선 연결선 4"/>
          <p:cNvCxnSpPr/>
          <p:nvPr/>
        </p:nvCxnSpPr>
        <p:spPr>
          <a:xfrm rot="16200000" flipV="1">
            <a:off x="7708121" y="4872950"/>
            <a:ext cx="68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 rot="16200000">
            <a:off x="4429124" y="2000242"/>
            <a:ext cx="217172" cy="217172"/>
          </a:xfrm>
          <a:prstGeom prst="ellipse">
            <a:avLst/>
          </a:prstGeom>
          <a:solidFill>
            <a:srgbClr val="FFB1B1">
              <a:alpha val="67451"/>
            </a:srgbClr>
          </a:solidFill>
          <a:ln>
            <a:solidFill>
              <a:srgbClr val="D282C8">
                <a:alpha val="35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008서울한강체 L" pitchFamily="18" charset="-127"/>
              <a:ea typeface="2008서울한강체 L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 rot="16200000">
            <a:off x="2000232" y="2214556"/>
            <a:ext cx="217172" cy="217172"/>
          </a:xfrm>
          <a:prstGeom prst="ellipse">
            <a:avLst/>
          </a:prstGeom>
          <a:solidFill>
            <a:srgbClr val="FFB1B1">
              <a:alpha val="29000"/>
            </a:srgbClr>
          </a:solidFill>
          <a:ln>
            <a:solidFill>
              <a:srgbClr val="D282C8">
                <a:alpha val="20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008서울한강체 L" pitchFamily="18" charset="-127"/>
              <a:ea typeface="2008서울한강체 L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 rot="16200000">
            <a:off x="1000100" y="1214423"/>
            <a:ext cx="217172" cy="217172"/>
          </a:xfrm>
          <a:prstGeom prst="ellipse">
            <a:avLst/>
          </a:prstGeom>
          <a:solidFill>
            <a:srgbClr val="FFB1B1">
              <a:alpha val="67451"/>
            </a:srgbClr>
          </a:solidFill>
          <a:ln>
            <a:solidFill>
              <a:srgbClr val="D282C8">
                <a:alpha val="35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 rot="16200000">
            <a:off x="3286116" y="1214422"/>
            <a:ext cx="217172" cy="217172"/>
          </a:xfrm>
          <a:prstGeom prst="ellipse">
            <a:avLst/>
          </a:prstGeom>
          <a:solidFill>
            <a:srgbClr val="FFB1B1">
              <a:alpha val="29000"/>
            </a:srgbClr>
          </a:solidFill>
          <a:ln>
            <a:solidFill>
              <a:srgbClr val="D282C8">
                <a:alpha val="20000"/>
              </a:srgbClr>
            </a:solidFill>
          </a:ln>
          <a:effectLst>
            <a:outerShdw blurRad="63500" sx="102000" sy="102000" algn="ctr" rotWithShape="0">
              <a:srgbClr val="FF75A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/>
          <p:nvPr/>
        </p:nvCxnSpPr>
        <p:spPr>
          <a:xfrm rot="16200000" flipV="1">
            <a:off x="7600740" y="4962950"/>
            <a:ext cx="50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rot="16200000" flipV="1">
            <a:off x="7493360" y="5052950"/>
            <a:ext cx="324000" cy="0"/>
          </a:xfrm>
          <a:prstGeom prst="line">
            <a:avLst/>
          </a:prstGeom>
          <a:ln w="31750" cap="rnd">
            <a:solidFill>
              <a:srgbClr val="FF75AD"/>
            </a:solidFill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74650" y="2428868"/>
            <a:ext cx="18053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E6005D"/>
                </a:solidFill>
                <a:latin typeface="Monotype Corsiva" pitchFamily="66" charset="0"/>
                <a:ea typeface="2008서울한강체 L" pitchFamily="18" charset="-127"/>
              </a:rPr>
              <a:t>Chapter </a:t>
            </a:r>
            <a:r>
              <a:rPr lang="en-US" altLang="ko-KR" sz="3200" dirty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E6005D"/>
                </a:solidFill>
                <a:latin typeface="Monotype Corsiva" pitchFamily="66" charset="0"/>
                <a:ea typeface="2008서울한강체 L" pitchFamily="18" charset="-127"/>
              </a:rPr>
              <a:t>6</a:t>
            </a:r>
            <a:endParaRPr lang="ko-KR" altLang="en-US" sz="3000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rgbClr val="E6005D"/>
              </a:solidFill>
              <a:latin typeface="Monotype Corsiva" pitchFamily="66" charset="0"/>
              <a:ea typeface="2008서울한강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5470351"/>
            <a:ext cx="280831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Speaker : ( </a:t>
            </a:r>
            <a:r>
              <a:rPr lang="ko-KR" altLang="en-US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이유</a:t>
            </a:r>
            <a:r>
              <a:rPr lang="ko-KR" altLang="en-US" sz="22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리</a:t>
            </a:r>
            <a:r>
              <a:rPr lang="ko-KR" altLang="en-US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 </a:t>
            </a:r>
            <a:r>
              <a:rPr lang="en-US" altLang="ko-KR" sz="22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FF75AD"/>
                </a:solidFill>
                <a:latin typeface="08서울한강체 L" pitchFamily="18" charset="-127"/>
                <a:ea typeface="08서울한강체 L" pitchFamily="18" charset="-127"/>
              </a:rPr>
              <a:t>)</a:t>
            </a:r>
            <a:endParaRPr lang="ko-KR" altLang="en-US" sz="22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FF75A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975110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86142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6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-1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교육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620064" y="1237757"/>
            <a:ext cx="3600400" cy="5184576"/>
            <a:chOff x="611560" y="1052736"/>
            <a:chExt cx="3210739" cy="3350512"/>
          </a:xfrm>
        </p:grpSpPr>
        <p:pic>
          <p:nvPicPr>
            <p:cNvPr id="1025" name="_x170132248" descr="EMB000002a4612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052736"/>
              <a:ext cx="3210739" cy="269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직사각형 8"/>
            <p:cNvSpPr/>
            <p:nvPr/>
          </p:nvSpPr>
          <p:spPr>
            <a:xfrm>
              <a:off x="611561" y="3645024"/>
              <a:ext cx="3168352" cy="758224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kumimoji="1" lang="ko-KR" altLang="ko-KR" b="1" dirty="0">
                  <a:ln w="12700">
                    <a:solidFill>
                      <a:srgbClr val="00B050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굴림" pitchFamily="50" charset="-127"/>
                  <a:ea typeface="함초롬바탕"/>
                  <a:cs typeface="굴림" pitchFamily="50" charset="-127"/>
                </a:rPr>
                <a:t>전쟁이 끝난 </a:t>
              </a:r>
              <a:r>
                <a:rPr kumimoji="1" lang="ko-KR" altLang="ko-KR" b="1" dirty="0" smtClean="0">
                  <a:ln w="12700">
                    <a:solidFill>
                      <a:srgbClr val="00B050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굴림" pitchFamily="50" charset="-127"/>
                  <a:ea typeface="함초롬바탕"/>
                  <a:cs typeface="굴림" pitchFamily="50" charset="-127"/>
                </a:rPr>
                <a:t>직후의 노천학교</a:t>
              </a:r>
              <a:endParaRPr kumimoji="1" lang="ko-KR" altLang="ko-KR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4932040" y="1247184"/>
            <a:ext cx="3552869" cy="5184576"/>
            <a:chOff x="4932040" y="1247184"/>
            <a:chExt cx="3552869" cy="5184576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247184"/>
              <a:ext cx="3552869" cy="401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직사각형 26"/>
            <p:cNvSpPr/>
            <p:nvPr/>
          </p:nvSpPr>
          <p:spPr>
            <a:xfrm>
              <a:off x="4932040" y="5258486"/>
              <a:ext cx="3552869" cy="1173274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kumimoji="1" lang="ko-KR" altLang="en-US" b="1" dirty="0" smtClean="0">
                  <a:ln w="12700">
                    <a:solidFill>
                      <a:srgbClr val="00B050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굴림" pitchFamily="50" charset="-127"/>
                  <a:ea typeface="굴림" pitchFamily="50" charset="-127"/>
                  <a:cs typeface="굴림" pitchFamily="50" charset="-127"/>
                </a:rPr>
                <a:t>학교는</a:t>
              </a:r>
              <a:endParaRPr kumimoji="1" lang="en-US" altLang="ko-KR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  <a:p>
              <a:pPr lvl="0" algn="ctr"/>
              <a:r>
                <a:rPr kumimoji="1" lang="ko-KR" altLang="en-US" b="1" dirty="0" smtClean="0">
                  <a:ln w="12700">
                    <a:solidFill>
                      <a:srgbClr val="00B050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굴림" pitchFamily="50" charset="-127"/>
                  <a:ea typeface="굴림" pitchFamily="50" charset="-127"/>
                  <a:cs typeface="굴림" pitchFamily="50" charset="-127"/>
                </a:rPr>
                <a:t>군인막사나 군용시설로 이용</a:t>
              </a:r>
              <a:endParaRPr kumimoji="1" lang="ko-KR" altLang="ko-KR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</p:grpSp>
      <p:sp>
        <p:nvSpPr>
          <p:cNvPr id="18" name="번개 17"/>
          <p:cNvSpPr/>
          <p:nvPr/>
        </p:nvSpPr>
        <p:spPr>
          <a:xfrm>
            <a:off x="3694906" y="2269013"/>
            <a:ext cx="1680591" cy="2112616"/>
          </a:xfrm>
          <a:prstGeom prst="lightningBol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810156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674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86142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6-2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교육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292080" y="1104535"/>
            <a:ext cx="3050714" cy="5040561"/>
            <a:chOff x="5004048" y="1297002"/>
            <a:chExt cx="3410754" cy="4248471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297002"/>
              <a:ext cx="3410754" cy="3287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직사각형 8"/>
            <p:cNvSpPr/>
            <p:nvPr/>
          </p:nvSpPr>
          <p:spPr>
            <a:xfrm>
              <a:off x="5022050" y="4584040"/>
              <a:ext cx="3374750" cy="96143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kumimoji="1" lang="ko-KR" altLang="en-US" b="1" dirty="0" smtClean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굴림" pitchFamily="50" charset="-127"/>
                  <a:ea typeface="굴림" pitchFamily="50" charset="-127"/>
                  <a:cs typeface="굴림" pitchFamily="50" charset="-127"/>
                </a:rPr>
                <a:t>신 일본 건설 교육서</a:t>
              </a:r>
              <a:endParaRPr kumimoji="1" lang="ko-KR" altLang="ko-KR" sz="40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83568" y="1104535"/>
            <a:ext cx="3338987" cy="5040560"/>
            <a:chOff x="4925700" y="1196751"/>
            <a:chExt cx="3561351" cy="5040560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700" y="1196751"/>
              <a:ext cx="3561351" cy="3899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모서리가 둥근 직사각형 2"/>
            <p:cNvSpPr/>
            <p:nvPr/>
          </p:nvSpPr>
          <p:spPr>
            <a:xfrm>
              <a:off x="4925700" y="5096628"/>
              <a:ext cx="3561351" cy="1140683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1889~1981</a:t>
              </a:r>
              <a:r>
                <a:rPr lang="ko-KR" alt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년도</a:t>
              </a:r>
              <a:endPara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 fontAlgn="base"/>
              <a:r>
                <a:rPr lang="ko-KR" alt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신 일본 </a:t>
              </a:r>
              <a:r>
                <a:rPr lang="ko-KR" alt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건설의 </a:t>
              </a:r>
              <a:r>
                <a:rPr lang="ko-KR" alt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교육방침</a:t>
              </a:r>
              <a:endParaRPr lang="ko-KR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2" name="오른쪽 화살표 11"/>
          <p:cNvSpPr/>
          <p:nvPr/>
        </p:nvSpPr>
        <p:spPr>
          <a:xfrm>
            <a:off x="4211960" y="2492896"/>
            <a:ext cx="936104" cy="1512168"/>
          </a:xfrm>
          <a:prstGeom prst="rightArrow">
            <a:avLst/>
          </a:prstGeom>
          <a:solidFill>
            <a:srgbClr val="FF33CC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50853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86142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6-3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교육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70428382"/>
              </p:ext>
            </p:extLst>
          </p:nvPr>
        </p:nvGraphicFramePr>
        <p:xfrm>
          <a:off x="974284" y="1052736"/>
          <a:ext cx="75608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818571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29618" y="214290"/>
            <a:ext cx="5628464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1-1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국제적 환경이 미친 영향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14348" y="1071546"/>
            <a:ext cx="7715304" cy="4316107"/>
            <a:chOff x="714348" y="1071546"/>
            <a:chExt cx="7715304" cy="431610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348" y="1071546"/>
              <a:ext cx="7715304" cy="3653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3275856" y="5018321"/>
              <a:ext cx="2735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일본의 세계 </a:t>
              </a:r>
              <a:r>
                <a:rPr lang="en-US" altLang="ko-KR" dirty="0" smtClean="0"/>
                <a:t>GDP </a:t>
              </a:r>
              <a:r>
                <a:rPr lang="ko-KR" altLang="en-US" dirty="0" smtClean="0"/>
                <a:t>성장률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613836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86142" y="188640"/>
            <a:ext cx="2165978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6-4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교육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980624"/>
              </p:ext>
            </p:extLst>
          </p:nvPr>
        </p:nvGraphicFramePr>
        <p:xfrm>
          <a:off x="70707" y="912117"/>
          <a:ext cx="9037798" cy="5979730"/>
        </p:xfrm>
        <a:graphic>
          <a:graphicData uri="http://schemas.openxmlformats.org/drawingml/2006/table">
            <a:tbl>
              <a:tblPr/>
              <a:tblGrid>
                <a:gridCol w="344930"/>
                <a:gridCol w="1676857"/>
                <a:gridCol w="1676857"/>
                <a:gridCol w="1676857"/>
                <a:gridCol w="1676857"/>
                <a:gridCol w="1985440"/>
              </a:tblGrid>
              <a:tr h="2145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4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5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4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생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산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마을의 공장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가와구치에는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여러 가지 공장이 있으며 많은 사람들이 일하고 있다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주물의 종류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공장에서는 </a:t>
                      </a:r>
                      <a:r>
                        <a:rPr lang="ko-KR" altLang="en-US" sz="8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어떤것을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만들고 있을까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주물 공장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주물은 어떤 순서로 완성되는 것일까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개략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분업의 모습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주물의 재료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주물을 만드는 데 어떤 재료를 사용할까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그것은 어디에서 오는 걸까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.(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쇠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나무들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모래 그 밖의 재료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주물공장에서 일하는 사람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주물공장에는 어떤 사람들이 일하고 있을까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그사람들은 어떤 일을 하고 있을까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어떤 기술이 샤용되고 있을까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.(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기술의 발달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2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소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비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먹을거리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먹을거리에는 여러 가지가 있으며 먹는 방법도 여러 가지가 있다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의복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우리들은 어떤 것을 입고 있을까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입는 방법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야채 가게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야채가게 앞에는 어떠한 것이 진열 되어 있을까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집에서 먹는 야채는 야채가게에서 사 온것이 많다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집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집에는 여러 장소와 물전이 필요하다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어떤 역할을 갖고있을까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정육점과 생선가게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가게앞의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고기와 생선은 어디서 어떻게 오는 걸까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전등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진베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불이 들어 </a:t>
                      </a:r>
                      <a:r>
                        <a:rPr lang="ko-KR" altLang="en-US" sz="8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올때까지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전기를 얻는 방법의 발달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야채 시장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야채는 어떤 경로를 거쳐 시민에게 공급되는 걸까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연료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집에서 사용하는 연료에는 어떤 것이 있을까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그것은 어디에서 오는 걸까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불의 사용 방법의 발달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쌀 배급소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쌀의 배급기구는 어떻게 되어 있을까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왜 그런 배급제도를 취해야만 할까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쌀의 수급상황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옷⋅신발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옷의 원료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산지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가공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공급의 경로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신발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통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통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탈것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탈걸에는 여러 가지가 있다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어떤 때 사용할까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우편배달부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우편을 어떤 경로를 거쳐 집에 배달되는 걸까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트럭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물건을 운반하는 것에는 어떤 것이 있을까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그것들은 어떤 식으로 사용되고 있을까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길과 다리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여러 가지 물건을 운반하는 교통로로서 길과 다리가 얼마나 중요한 의미를 갖고 있을까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길과 다리의 구조 및 발달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철도와 수운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철도와 수운은 </a:t>
                      </a:r>
                      <a:r>
                        <a:rPr lang="ko-KR" altLang="en-US" sz="8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가와구치의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산업에 어떻게 도움이 되고 있을까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교통기관의 발달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우체국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통신은 사람들의 일상생활에 있어 어떤 역할을 하고 있을까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통신 기관의 발달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4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건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강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깨끗하고 개운함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몸을 깨끗이 하고 단정히 하면 건강해진다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.(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목욕할 때의 주의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기타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청소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집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학교와 도로를 깨끗하게 하는 것은 모두를 위하는 것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마을위 위생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마을을 깨끗하게 하기 위해서 가와구치에서는 어떤 사람이 어떤 식으로 일하고 있을까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.(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쓰레기 소각장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위행조합 사람들의 일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가와구치시의 하수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가와구치시는 지금 어떤 식으로 하수를 흘려보내고 있을까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하수는 마을에 어떤 도움을 줄까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공장과 보건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공장의 환경과 작업장의 청결정돈은 능률에 관계가 있다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운동과 휴양을 할 필요가 있다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공장의 보건시설은 어떻게 되어 있을까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960" marR="40960" marT="11324" marB="113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89073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689"/>
            <a:ext cx="9144032" cy="68676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90"/>
            <a:ext cx="9144000" cy="691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12241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98672" y="214290"/>
            <a:ext cx="4730782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1-2 [ 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첫 번째 성장 이유 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42910" y="1000108"/>
            <a:ext cx="7858180" cy="4757828"/>
            <a:chOff x="642910" y="1000108"/>
            <a:chExt cx="7858180" cy="475782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2910" y="1000108"/>
              <a:ext cx="7858180" cy="414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928662" y="5357826"/>
              <a:ext cx="7143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/>
                <a:t>세계 무역량 증가</a:t>
              </a:r>
              <a:endParaRPr lang="ko-KR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9613836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642910" y="1000108"/>
            <a:ext cx="7929618" cy="4757828"/>
            <a:chOff x="642910" y="1000108"/>
            <a:chExt cx="7929618" cy="475782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2910" y="1000108"/>
              <a:ext cx="7929618" cy="407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928662" y="5357826"/>
              <a:ext cx="7143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/>
                <a:t>고정 환율제 시행</a:t>
              </a:r>
              <a:endParaRPr lang="ko-KR" altLang="en-US" sz="20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98672" y="214290"/>
            <a:ext cx="4730782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1-3 [ 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두 번째 성장 이유 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613836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571472" y="1000108"/>
            <a:ext cx="7929618" cy="4757828"/>
            <a:chOff x="571472" y="1000108"/>
            <a:chExt cx="7929618" cy="4757828"/>
          </a:xfrm>
        </p:grpSpPr>
        <p:sp>
          <p:nvSpPr>
            <p:cNvPr id="7" name="TextBox 6"/>
            <p:cNvSpPr txBox="1"/>
            <p:nvPr/>
          </p:nvSpPr>
          <p:spPr>
            <a:xfrm>
              <a:off x="928662" y="5357826"/>
              <a:ext cx="7143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/>
                <a:t>중화학공업화 </a:t>
              </a:r>
              <a:r>
                <a:rPr lang="en-US" altLang="ko-KR" sz="2000" b="1" dirty="0" smtClean="0"/>
                <a:t>(</a:t>
              </a:r>
              <a:r>
                <a:rPr lang="ko-KR" altLang="en-US" sz="2000" b="1" dirty="0" smtClean="0"/>
                <a:t>저유가</a:t>
              </a:r>
              <a:r>
                <a:rPr lang="en-US" altLang="ko-KR" sz="2000" b="1" dirty="0" smtClean="0"/>
                <a:t>)</a:t>
              </a:r>
              <a:r>
                <a:rPr lang="ko-KR" altLang="en-US" sz="2000" b="1" dirty="0" smtClean="0"/>
                <a:t> </a:t>
              </a:r>
              <a:endParaRPr lang="ko-KR" altLang="en-US" sz="2000" b="1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472" y="1000108"/>
              <a:ext cx="7929618" cy="4247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2198672" y="214290"/>
            <a:ext cx="4730782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1-4 [ 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세 번째 성장 이유 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613836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17367" y="188640"/>
            <a:ext cx="6397905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2-1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고도성장의 국내환경 첫 번째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42910" y="1000108"/>
            <a:ext cx="7858180" cy="4757828"/>
            <a:chOff x="642910" y="1000108"/>
            <a:chExt cx="7858180" cy="475782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2910" y="1000108"/>
              <a:ext cx="7858180" cy="4000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928662" y="5357826"/>
              <a:ext cx="7143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/>
                <a:t>기업간의 경쟁 </a:t>
              </a:r>
              <a:endParaRPr lang="ko-KR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1134824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5697" y="-9629"/>
            <a:ext cx="9144032" cy="6867629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500034" y="851462"/>
            <a:ext cx="8070337" cy="577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17367" y="188640"/>
            <a:ext cx="6397905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2-2 [</a:t>
            </a:r>
            <a:r>
              <a:rPr lang="ko-KR" altLang="en-US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고도성장의 국내환경 두 번째</a:t>
            </a:r>
            <a:r>
              <a:rPr lang="en-US" altLang="ko-KR" sz="3000" dirty="0" smtClean="0">
                <a:ln>
                  <a:solidFill>
                    <a:srgbClr val="E6005D">
                      <a:alpha val="25000"/>
                    </a:srgbClr>
                  </a:solidFill>
                </a:ln>
                <a:solidFill>
                  <a:srgbClr val="E6005D"/>
                </a:solidFill>
                <a:latin typeface="08서울한강체 L" pitchFamily="18" charset="-127"/>
                <a:ea typeface="08서울한강체 L" pitchFamily="18" charset="-127"/>
              </a:rPr>
              <a:t>]</a:t>
            </a:r>
            <a:endParaRPr lang="ko-KR" altLang="en-US" sz="3000" dirty="0">
              <a:ln>
                <a:solidFill>
                  <a:srgbClr val="E6005D">
                    <a:alpha val="25000"/>
                  </a:srgbClr>
                </a:solidFill>
              </a:ln>
              <a:solidFill>
                <a:srgbClr val="E6005D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971600" y="1361676"/>
            <a:ext cx="2816830" cy="4320480"/>
            <a:chOff x="891074" y="1412776"/>
            <a:chExt cx="2816830" cy="43204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74" y="1412776"/>
              <a:ext cx="2816830" cy="36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직사각형 5"/>
            <p:cNvSpPr/>
            <p:nvPr/>
          </p:nvSpPr>
          <p:spPr>
            <a:xfrm>
              <a:off x="891074" y="5013176"/>
              <a:ext cx="2816830" cy="72008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rgbClr val="FF0000"/>
                  </a:solidFill>
                </a:rPr>
                <a:t>일본의 노사관계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716016" y="1700808"/>
            <a:ext cx="3384376" cy="4104456"/>
            <a:chOff x="4716016" y="1700808"/>
            <a:chExt cx="3384376" cy="4104456"/>
          </a:xfrm>
        </p:grpSpPr>
        <p:sp>
          <p:nvSpPr>
            <p:cNvPr id="10" name="순서도: 자기 디스크 9"/>
            <p:cNvSpPr/>
            <p:nvPr/>
          </p:nvSpPr>
          <p:spPr>
            <a:xfrm>
              <a:off x="4716016" y="1700808"/>
              <a:ext cx="936104" cy="4104456"/>
            </a:xfrm>
            <a:prstGeom prst="flowChartMagneticDisk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 smtClean="0"/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노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동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자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에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대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한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대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우</a:t>
              </a:r>
              <a:endParaRPr lang="en-US" altLang="ko-KR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" name="등호 11"/>
            <p:cNvSpPr/>
            <p:nvPr/>
          </p:nvSpPr>
          <p:spPr>
            <a:xfrm>
              <a:off x="5879644" y="3645024"/>
              <a:ext cx="1152128" cy="720080"/>
            </a:xfrm>
            <a:prstGeom prst="mathEqual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순서도: 자기 디스크 14"/>
            <p:cNvSpPr/>
            <p:nvPr/>
          </p:nvSpPr>
          <p:spPr>
            <a:xfrm>
              <a:off x="7164288" y="1700808"/>
              <a:ext cx="936104" cy="4104456"/>
            </a:xfrm>
            <a:prstGeom prst="flowChartMagneticDisk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기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업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의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방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침</a:t>
              </a:r>
              <a:endParaRPr lang="en-US" altLang="ko-KR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34824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1542</Words>
  <Application>Microsoft Office PowerPoint</Application>
  <PresentationFormat>화면 슬라이드 쇼(4:3)</PresentationFormat>
  <Paragraphs>289</Paragraphs>
  <Slides>41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Black Edition SP3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XP</dc:creator>
  <cp:lastModifiedBy>Windows</cp:lastModifiedBy>
  <cp:revision>135</cp:revision>
  <dcterms:created xsi:type="dcterms:W3CDTF">2010-11-12T17:23:29Z</dcterms:created>
  <dcterms:modified xsi:type="dcterms:W3CDTF">2014-09-29T13:41:13Z</dcterms:modified>
</cp:coreProperties>
</file>