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8" r:id="rId9"/>
    <p:sldId id="260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989" autoAdjust="0"/>
  </p:normalViewPr>
  <p:slideViewPr>
    <p:cSldViewPr>
      <p:cViewPr varScale="1">
        <p:scale>
          <a:sx n="45" d="100"/>
          <a:sy n="45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9A1CC-623F-45BF-99E8-D6BDBA495D9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5C977DC-BF55-493D-B334-9812AC176844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다이묘 통제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9601CC2-449E-487F-A5D7-6413FE488127}" type="parTrans" cxnId="{73E48617-B174-4F7B-90EE-3133F67E6CE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C406C78-D99B-4C29-AD54-3B37539F7560}" type="sibTrans" cxnId="{73E48617-B174-4F7B-90EE-3133F67E6CE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888CDAD-E739-4DB6-9B49-9A0B3819D2E3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일국 일성령</a:t>
          </a:r>
          <a:endParaRPr lang="en-US" altLang="ko-KR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atinLnBrk="1"/>
          <a:r>
            <a:rPr lang="en-US" altLang="ko-KR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</a:t>
          </a:r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성의 수 제한</a:t>
          </a:r>
          <a:r>
            <a:rPr lang="en-US" altLang="ko-KR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)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B54CE35-1DC5-4CB7-8D10-8EA412266096}" type="parTrans" cxnId="{84AA2B25-382A-4568-9E8B-D0DFFFCD723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E2A51FB-4E7C-43CC-BC3B-954E6A7D2B94}" type="sibTrans" cxnId="{84AA2B25-382A-4568-9E8B-D0DFFFCD723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7E71CF1-E643-4724-98B9-03A1DA6A3B37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부케쇼핫토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B22A9FA-854A-4958-9D00-D894DF00D411}" type="parTrans" cxnId="{C25C418F-78A3-476A-AA5C-8568B3839873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2689906-A080-4238-B1E8-CAA0ED6B8FD9}" type="sibTrans" cxnId="{C25C418F-78A3-476A-AA5C-8568B3839873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C316ACE-E6D8-41E3-AA86-9B8C617E8B8A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산킨 코타이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90A37A7-8424-49C2-B906-E23632E2871B}" type="parTrans" cxnId="{F0658284-8B3C-4A23-BF1D-C394A9AF2DEC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BCBE263-121B-43B1-8A78-ABFA264067B8}" type="sibTrans" cxnId="{F0658284-8B3C-4A23-BF1D-C394A9AF2DEC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2431667-FC11-439E-BDB4-9624F941C6F3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확인 문서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7F048B2-90B3-470B-998C-32B4A15DF724}" type="parTrans" cxnId="{8031F1DF-56E9-436A-AB7D-51A72540B8E4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FB39F5B-418B-4A5A-8D4B-F9DCAD17585B}" type="sibTrans" cxnId="{8031F1DF-56E9-436A-AB7D-51A72540B8E4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B3158EF-AC13-4C23-8EE8-077E5CC30B2B}" type="pres">
      <dgm:prSet presAssocID="{D849A1CC-623F-45BF-99E8-D6BDBA495D9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DDEBE6-5390-4301-A61C-B2DB5B1A1428}" type="pres">
      <dgm:prSet presAssocID="{D849A1CC-623F-45BF-99E8-D6BDBA495D9A}" presName="matrix" presStyleCnt="0"/>
      <dgm:spPr/>
    </dgm:pt>
    <dgm:pt modelId="{0803D458-99F1-4412-A5AC-7F2237326615}" type="pres">
      <dgm:prSet presAssocID="{D849A1CC-623F-45BF-99E8-D6BDBA495D9A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932F947-287F-4C13-8EAD-C0B2429D45D1}" type="pres">
      <dgm:prSet presAssocID="{D849A1CC-623F-45BF-99E8-D6BDBA495D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AEE31-95DE-48A3-8E31-3B0CDD169C17}" type="pres">
      <dgm:prSet presAssocID="{D849A1CC-623F-45BF-99E8-D6BDBA495D9A}" presName="tile2" presStyleLbl="node1" presStyleIdx="1" presStyleCnt="4" custLinFactNeighborX="0"/>
      <dgm:spPr/>
      <dgm:t>
        <a:bodyPr/>
        <a:lstStyle/>
        <a:p>
          <a:pPr latinLnBrk="1"/>
          <a:endParaRPr lang="ko-KR" altLang="en-US"/>
        </a:p>
      </dgm:t>
    </dgm:pt>
    <dgm:pt modelId="{E7071CFB-E2BC-4422-B1DF-2C4B6940710C}" type="pres">
      <dgm:prSet presAssocID="{D849A1CC-623F-45BF-99E8-D6BDBA495D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8355FE-5FF9-4F6A-A1B0-CF6D0C4C34A5}" type="pres">
      <dgm:prSet presAssocID="{D849A1CC-623F-45BF-99E8-D6BDBA495D9A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27E39E0A-E9C4-468F-B4A8-0226FD3D8DFA}" type="pres">
      <dgm:prSet presAssocID="{D849A1CC-623F-45BF-99E8-D6BDBA495D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094774-3FC1-4CDE-B1C3-57C22C7337A4}" type="pres">
      <dgm:prSet presAssocID="{D849A1CC-623F-45BF-99E8-D6BDBA495D9A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E4C368F-232B-484F-BD6C-8071E43F95B0}" type="pres">
      <dgm:prSet presAssocID="{D849A1CC-623F-45BF-99E8-D6BDBA495D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F3EC7D-ADFE-4B14-8F40-72F62E14FEA7}" type="pres">
      <dgm:prSet presAssocID="{D849A1CC-623F-45BF-99E8-D6BDBA495D9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C89F12F-6DCD-4572-B5B6-41D32FD82035}" type="presOf" srcId="{72431667-FC11-439E-BDB4-9624F941C6F3}" destId="{8B094774-3FC1-4CDE-B1C3-57C22C7337A4}" srcOrd="0" destOrd="0" presId="urn:microsoft.com/office/officeart/2005/8/layout/matrix1"/>
    <dgm:cxn modelId="{A51851DD-3149-46AE-9314-AFD88877DD4B}" type="presOf" srcId="{6C316ACE-E6D8-41E3-AA86-9B8C617E8B8A}" destId="{27E39E0A-E9C4-468F-B4A8-0226FD3D8DFA}" srcOrd="1" destOrd="0" presId="urn:microsoft.com/office/officeart/2005/8/layout/matrix1"/>
    <dgm:cxn modelId="{AAE043ED-AE2F-4B06-886D-F895536CEA51}" type="presOf" srcId="{72431667-FC11-439E-BDB4-9624F941C6F3}" destId="{8E4C368F-232B-484F-BD6C-8071E43F95B0}" srcOrd="1" destOrd="0" presId="urn:microsoft.com/office/officeart/2005/8/layout/matrix1"/>
    <dgm:cxn modelId="{7271CBB3-3413-4AC5-8F2A-5CB4742B7468}" type="presOf" srcId="{E888CDAD-E739-4DB6-9B49-9A0B3819D2E3}" destId="{8932F947-287F-4C13-8EAD-C0B2429D45D1}" srcOrd="1" destOrd="0" presId="urn:microsoft.com/office/officeart/2005/8/layout/matrix1"/>
    <dgm:cxn modelId="{6297032B-5D93-42FF-A516-95F27CFC0E8E}" type="presOf" srcId="{6C316ACE-E6D8-41E3-AA86-9B8C617E8B8A}" destId="{FA8355FE-5FF9-4F6A-A1B0-CF6D0C4C34A5}" srcOrd="0" destOrd="0" presId="urn:microsoft.com/office/officeart/2005/8/layout/matrix1"/>
    <dgm:cxn modelId="{C25C418F-78A3-476A-AA5C-8568B3839873}" srcId="{95C977DC-BF55-493D-B334-9812AC176844}" destId="{87E71CF1-E643-4724-98B9-03A1DA6A3B37}" srcOrd="1" destOrd="0" parTransId="{3B22A9FA-854A-4958-9D00-D894DF00D411}" sibTransId="{C2689906-A080-4238-B1E8-CAA0ED6B8FD9}"/>
    <dgm:cxn modelId="{08D0E42E-38D9-4D90-A03E-7106E3396AA6}" type="presOf" srcId="{D849A1CC-623F-45BF-99E8-D6BDBA495D9A}" destId="{6B3158EF-AC13-4C23-8EE8-077E5CC30B2B}" srcOrd="0" destOrd="0" presId="urn:microsoft.com/office/officeart/2005/8/layout/matrix1"/>
    <dgm:cxn modelId="{8031F1DF-56E9-436A-AB7D-51A72540B8E4}" srcId="{95C977DC-BF55-493D-B334-9812AC176844}" destId="{72431667-FC11-439E-BDB4-9624F941C6F3}" srcOrd="3" destOrd="0" parTransId="{47F048B2-90B3-470B-998C-32B4A15DF724}" sibTransId="{CFB39F5B-418B-4A5A-8D4B-F9DCAD17585B}"/>
    <dgm:cxn modelId="{DA99DEE3-2649-4975-AFBA-3F630FD069AD}" type="presOf" srcId="{E888CDAD-E739-4DB6-9B49-9A0B3819D2E3}" destId="{0803D458-99F1-4412-A5AC-7F2237326615}" srcOrd="0" destOrd="0" presId="urn:microsoft.com/office/officeart/2005/8/layout/matrix1"/>
    <dgm:cxn modelId="{84AA2B25-382A-4568-9E8B-D0DFFFCD7232}" srcId="{95C977DC-BF55-493D-B334-9812AC176844}" destId="{E888CDAD-E739-4DB6-9B49-9A0B3819D2E3}" srcOrd="0" destOrd="0" parTransId="{3B54CE35-1DC5-4CB7-8D10-8EA412266096}" sibTransId="{CE2A51FB-4E7C-43CC-BC3B-954E6A7D2B94}"/>
    <dgm:cxn modelId="{73E48617-B174-4F7B-90EE-3133F67E6CE2}" srcId="{D849A1CC-623F-45BF-99E8-D6BDBA495D9A}" destId="{95C977DC-BF55-493D-B334-9812AC176844}" srcOrd="0" destOrd="0" parTransId="{69601CC2-449E-487F-A5D7-6413FE488127}" sibTransId="{6C406C78-D99B-4C29-AD54-3B37539F7560}"/>
    <dgm:cxn modelId="{4E9E9500-E1EF-40C1-823E-86DBEE610F2D}" type="presOf" srcId="{87E71CF1-E643-4724-98B9-03A1DA6A3B37}" destId="{89FAEE31-95DE-48A3-8E31-3B0CDD169C17}" srcOrd="0" destOrd="0" presId="urn:microsoft.com/office/officeart/2005/8/layout/matrix1"/>
    <dgm:cxn modelId="{1F2C5BEE-5D84-4BE2-A239-74E059B4EA1C}" type="presOf" srcId="{95C977DC-BF55-493D-B334-9812AC176844}" destId="{8DF3EC7D-ADFE-4B14-8F40-72F62E14FEA7}" srcOrd="0" destOrd="0" presId="urn:microsoft.com/office/officeart/2005/8/layout/matrix1"/>
    <dgm:cxn modelId="{788D6132-C3E5-4A2B-A41F-CBB3E599EEFB}" type="presOf" srcId="{87E71CF1-E643-4724-98B9-03A1DA6A3B37}" destId="{E7071CFB-E2BC-4422-B1DF-2C4B6940710C}" srcOrd="1" destOrd="0" presId="urn:microsoft.com/office/officeart/2005/8/layout/matrix1"/>
    <dgm:cxn modelId="{F0658284-8B3C-4A23-BF1D-C394A9AF2DEC}" srcId="{95C977DC-BF55-493D-B334-9812AC176844}" destId="{6C316ACE-E6D8-41E3-AA86-9B8C617E8B8A}" srcOrd="2" destOrd="0" parTransId="{190A37A7-8424-49C2-B906-E23632E2871B}" sibTransId="{6BCBE263-121B-43B1-8A78-ABFA264067B8}"/>
    <dgm:cxn modelId="{BC36DF30-C6BE-4C8A-BFF0-2B40C8ECE49E}" type="presParOf" srcId="{6B3158EF-AC13-4C23-8EE8-077E5CC30B2B}" destId="{17DDEBE6-5390-4301-A61C-B2DB5B1A1428}" srcOrd="0" destOrd="0" presId="urn:microsoft.com/office/officeart/2005/8/layout/matrix1"/>
    <dgm:cxn modelId="{ECF14A46-D46D-4BBF-85B2-66BB8293ADB6}" type="presParOf" srcId="{17DDEBE6-5390-4301-A61C-B2DB5B1A1428}" destId="{0803D458-99F1-4412-A5AC-7F2237326615}" srcOrd="0" destOrd="0" presId="urn:microsoft.com/office/officeart/2005/8/layout/matrix1"/>
    <dgm:cxn modelId="{833411EF-6A68-4CD1-BA7A-6FFB9329C6F9}" type="presParOf" srcId="{17DDEBE6-5390-4301-A61C-B2DB5B1A1428}" destId="{8932F947-287F-4C13-8EAD-C0B2429D45D1}" srcOrd="1" destOrd="0" presId="urn:microsoft.com/office/officeart/2005/8/layout/matrix1"/>
    <dgm:cxn modelId="{A712F015-0172-46C5-9023-CC7E7D6C095C}" type="presParOf" srcId="{17DDEBE6-5390-4301-A61C-B2DB5B1A1428}" destId="{89FAEE31-95DE-48A3-8E31-3B0CDD169C17}" srcOrd="2" destOrd="0" presId="urn:microsoft.com/office/officeart/2005/8/layout/matrix1"/>
    <dgm:cxn modelId="{96E61173-A0A2-44D8-8BC8-FB9EA09C8341}" type="presParOf" srcId="{17DDEBE6-5390-4301-A61C-B2DB5B1A1428}" destId="{E7071CFB-E2BC-4422-B1DF-2C4B6940710C}" srcOrd="3" destOrd="0" presId="urn:microsoft.com/office/officeart/2005/8/layout/matrix1"/>
    <dgm:cxn modelId="{89DF3402-5B69-4BCF-B6DE-9B46046F263F}" type="presParOf" srcId="{17DDEBE6-5390-4301-A61C-B2DB5B1A1428}" destId="{FA8355FE-5FF9-4F6A-A1B0-CF6D0C4C34A5}" srcOrd="4" destOrd="0" presId="urn:microsoft.com/office/officeart/2005/8/layout/matrix1"/>
    <dgm:cxn modelId="{E09C231E-3053-436E-8E1F-C9659EA8CF38}" type="presParOf" srcId="{17DDEBE6-5390-4301-A61C-B2DB5B1A1428}" destId="{27E39E0A-E9C4-468F-B4A8-0226FD3D8DFA}" srcOrd="5" destOrd="0" presId="urn:microsoft.com/office/officeart/2005/8/layout/matrix1"/>
    <dgm:cxn modelId="{C47312A3-CBBF-46A8-ABD4-A3626B6A7A57}" type="presParOf" srcId="{17DDEBE6-5390-4301-A61C-B2DB5B1A1428}" destId="{8B094774-3FC1-4CDE-B1C3-57C22C7337A4}" srcOrd="6" destOrd="0" presId="urn:microsoft.com/office/officeart/2005/8/layout/matrix1"/>
    <dgm:cxn modelId="{6A36899B-8B17-4538-AD15-5391792E3BA5}" type="presParOf" srcId="{17DDEBE6-5390-4301-A61C-B2DB5B1A1428}" destId="{8E4C368F-232B-484F-BD6C-8071E43F95B0}" srcOrd="7" destOrd="0" presId="urn:microsoft.com/office/officeart/2005/8/layout/matrix1"/>
    <dgm:cxn modelId="{E7108A10-BBFD-48A6-A145-682FB3522056}" type="presParOf" srcId="{6B3158EF-AC13-4C23-8EE8-077E5CC30B2B}" destId="{8DF3EC7D-ADFE-4B14-8F40-72F62E14FE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9A1CC-623F-45BF-99E8-D6BDBA495D9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5C977DC-BF55-493D-B334-9812AC176844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천황</a:t>
          </a:r>
          <a:endParaRPr lang="en-US" altLang="ko-KR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통제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9601CC2-449E-487F-A5D7-6413FE488127}" type="parTrans" cxnId="{73E48617-B174-4F7B-90EE-3133F67E6CE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C406C78-D99B-4C29-AD54-3B37539F7560}" type="sibTrans" cxnId="{73E48617-B174-4F7B-90EE-3133F67E6CE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888CDAD-E739-4DB6-9B49-9A0B3819D2E3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노부나가</a:t>
          </a:r>
          <a:r>
            <a:rPr lang="en-US" altLang="ko-KR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, </a:t>
          </a:r>
        </a:p>
        <a:p>
          <a:pPr latinLnBrk="1"/>
          <a:r>
            <a:rPr lang="ko-KR" altLang="en-U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히데요시의</a:t>
          </a:r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endParaRPr lang="en-US" altLang="ko-KR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정책 계승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B54CE35-1DC5-4CB7-8D10-8EA412266096}" type="parTrans" cxnId="{84AA2B25-382A-4568-9E8B-D0DFFFCD723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E2A51FB-4E7C-43CC-BC3B-954E6A7D2B94}" type="sibTrans" cxnId="{84AA2B25-382A-4568-9E8B-D0DFFFCD723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7E71CF1-E643-4724-98B9-03A1DA6A3B37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긴추나라비니</a:t>
          </a:r>
          <a:endParaRPr lang="en-US" altLang="ko-KR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atinLnBrk="1"/>
          <a:r>
            <a:rPr lang="ko-KR" altLang="en-U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구게쇼핫토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B22A9FA-854A-4958-9D00-D894DF00D411}" type="parTrans" cxnId="{C25C418F-78A3-476A-AA5C-8568B3839873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2689906-A080-4238-B1E8-CAA0ED6B8FD9}" type="sibTrans" cxnId="{C25C418F-78A3-476A-AA5C-8568B3839873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C316ACE-E6D8-41E3-AA86-9B8C617E8B8A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자신의 정통성 </a:t>
          </a:r>
          <a:endParaRPr lang="en-US" altLang="ko-KR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atinLnBrk="1"/>
          <a:r>
            <a:rPr lang="ko-KR" alt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강화</a:t>
          </a:r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90A37A7-8424-49C2-B906-E23632E2871B}" type="parTrans" cxnId="{F0658284-8B3C-4A23-BF1D-C394A9AF2DEC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BCBE263-121B-43B1-8A78-ABFA264067B8}" type="sibTrans" cxnId="{F0658284-8B3C-4A23-BF1D-C394A9AF2DEC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2431667-FC11-439E-BDB4-9624F941C6F3}">
      <dgm:prSet phldrT="[텍스트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7F048B2-90B3-470B-998C-32B4A15DF724}" type="parTrans" cxnId="{8031F1DF-56E9-436A-AB7D-51A72540B8E4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FB39F5B-418B-4A5A-8D4B-F9DCAD17585B}" type="sibTrans" cxnId="{8031F1DF-56E9-436A-AB7D-51A72540B8E4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atinLnBrk="1"/>
          <a:endParaRPr lang="ko-KR" alt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B3158EF-AC13-4C23-8EE8-077E5CC30B2B}" type="pres">
      <dgm:prSet presAssocID="{D849A1CC-623F-45BF-99E8-D6BDBA495D9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DDEBE6-5390-4301-A61C-B2DB5B1A1428}" type="pres">
      <dgm:prSet presAssocID="{D849A1CC-623F-45BF-99E8-D6BDBA495D9A}" presName="matrix" presStyleCnt="0"/>
      <dgm:spPr/>
    </dgm:pt>
    <dgm:pt modelId="{0803D458-99F1-4412-A5AC-7F2237326615}" type="pres">
      <dgm:prSet presAssocID="{D849A1CC-623F-45BF-99E8-D6BDBA495D9A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932F947-287F-4C13-8EAD-C0B2429D45D1}" type="pres">
      <dgm:prSet presAssocID="{D849A1CC-623F-45BF-99E8-D6BDBA495D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AEE31-95DE-48A3-8E31-3B0CDD169C17}" type="pres">
      <dgm:prSet presAssocID="{D849A1CC-623F-45BF-99E8-D6BDBA495D9A}" presName="tile2" presStyleLbl="node1" presStyleIdx="1" presStyleCnt="4" custLinFactNeighborX="0"/>
      <dgm:spPr/>
      <dgm:t>
        <a:bodyPr/>
        <a:lstStyle/>
        <a:p>
          <a:pPr latinLnBrk="1"/>
          <a:endParaRPr lang="ko-KR" altLang="en-US"/>
        </a:p>
      </dgm:t>
    </dgm:pt>
    <dgm:pt modelId="{E7071CFB-E2BC-4422-B1DF-2C4B6940710C}" type="pres">
      <dgm:prSet presAssocID="{D849A1CC-623F-45BF-99E8-D6BDBA495D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8355FE-5FF9-4F6A-A1B0-CF6D0C4C34A5}" type="pres">
      <dgm:prSet presAssocID="{D849A1CC-623F-45BF-99E8-D6BDBA495D9A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27E39E0A-E9C4-468F-B4A8-0226FD3D8DFA}" type="pres">
      <dgm:prSet presAssocID="{D849A1CC-623F-45BF-99E8-D6BDBA495D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094774-3FC1-4CDE-B1C3-57C22C7337A4}" type="pres">
      <dgm:prSet presAssocID="{D849A1CC-623F-45BF-99E8-D6BDBA495D9A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E4C368F-232B-484F-BD6C-8071E43F95B0}" type="pres">
      <dgm:prSet presAssocID="{D849A1CC-623F-45BF-99E8-D6BDBA495D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F3EC7D-ADFE-4B14-8F40-72F62E14FEA7}" type="pres">
      <dgm:prSet presAssocID="{D849A1CC-623F-45BF-99E8-D6BDBA495D9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17DB691-F631-40D9-8E5A-1B4A5B2EB6FC}" type="presOf" srcId="{E888CDAD-E739-4DB6-9B49-9A0B3819D2E3}" destId="{8932F947-287F-4C13-8EAD-C0B2429D45D1}" srcOrd="1" destOrd="0" presId="urn:microsoft.com/office/officeart/2005/8/layout/matrix1"/>
    <dgm:cxn modelId="{53744BAD-78AD-461B-8464-CC2F5E8FF5C9}" type="presOf" srcId="{95C977DC-BF55-493D-B334-9812AC176844}" destId="{8DF3EC7D-ADFE-4B14-8F40-72F62E14FEA7}" srcOrd="0" destOrd="0" presId="urn:microsoft.com/office/officeart/2005/8/layout/matrix1"/>
    <dgm:cxn modelId="{DC1A48D7-9500-4619-9B98-B0D3D3AFED01}" type="presOf" srcId="{E888CDAD-E739-4DB6-9B49-9A0B3819D2E3}" destId="{0803D458-99F1-4412-A5AC-7F2237326615}" srcOrd="0" destOrd="0" presId="urn:microsoft.com/office/officeart/2005/8/layout/matrix1"/>
    <dgm:cxn modelId="{6FE9C7E1-6C80-43D0-A6CE-DE174768B81D}" type="presOf" srcId="{87E71CF1-E643-4724-98B9-03A1DA6A3B37}" destId="{89FAEE31-95DE-48A3-8E31-3B0CDD169C17}" srcOrd="0" destOrd="0" presId="urn:microsoft.com/office/officeart/2005/8/layout/matrix1"/>
    <dgm:cxn modelId="{C25C418F-78A3-476A-AA5C-8568B3839873}" srcId="{95C977DC-BF55-493D-B334-9812AC176844}" destId="{87E71CF1-E643-4724-98B9-03A1DA6A3B37}" srcOrd="1" destOrd="0" parTransId="{3B22A9FA-854A-4958-9D00-D894DF00D411}" sibTransId="{C2689906-A080-4238-B1E8-CAA0ED6B8FD9}"/>
    <dgm:cxn modelId="{2F6CC229-3D75-440B-B8CF-B380D4FD6EDD}" type="presOf" srcId="{D849A1CC-623F-45BF-99E8-D6BDBA495D9A}" destId="{6B3158EF-AC13-4C23-8EE8-077E5CC30B2B}" srcOrd="0" destOrd="0" presId="urn:microsoft.com/office/officeart/2005/8/layout/matrix1"/>
    <dgm:cxn modelId="{8031F1DF-56E9-436A-AB7D-51A72540B8E4}" srcId="{95C977DC-BF55-493D-B334-9812AC176844}" destId="{72431667-FC11-439E-BDB4-9624F941C6F3}" srcOrd="3" destOrd="0" parTransId="{47F048B2-90B3-470B-998C-32B4A15DF724}" sibTransId="{CFB39F5B-418B-4A5A-8D4B-F9DCAD17585B}"/>
    <dgm:cxn modelId="{C77744F2-2C7E-4DF6-B489-3595A74C73CF}" type="presOf" srcId="{72431667-FC11-439E-BDB4-9624F941C6F3}" destId="{8E4C368F-232B-484F-BD6C-8071E43F95B0}" srcOrd="1" destOrd="0" presId="urn:microsoft.com/office/officeart/2005/8/layout/matrix1"/>
    <dgm:cxn modelId="{84AA2B25-382A-4568-9E8B-D0DFFFCD7232}" srcId="{95C977DC-BF55-493D-B334-9812AC176844}" destId="{E888CDAD-E739-4DB6-9B49-9A0B3819D2E3}" srcOrd="0" destOrd="0" parTransId="{3B54CE35-1DC5-4CB7-8D10-8EA412266096}" sibTransId="{CE2A51FB-4E7C-43CC-BC3B-954E6A7D2B94}"/>
    <dgm:cxn modelId="{73E48617-B174-4F7B-90EE-3133F67E6CE2}" srcId="{D849A1CC-623F-45BF-99E8-D6BDBA495D9A}" destId="{95C977DC-BF55-493D-B334-9812AC176844}" srcOrd="0" destOrd="0" parTransId="{69601CC2-449E-487F-A5D7-6413FE488127}" sibTransId="{6C406C78-D99B-4C29-AD54-3B37539F7560}"/>
    <dgm:cxn modelId="{F8D78295-A245-4D53-B21C-9524B8B25EB8}" type="presOf" srcId="{6C316ACE-E6D8-41E3-AA86-9B8C617E8B8A}" destId="{27E39E0A-E9C4-468F-B4A8-0226FD3D8DFA}" srcOrd="1" destOrd="0" presId="urn:microsoft.com/office/officeart/2005/8/layout/matrix1"/>
    <dgm:cxn modelId="{2F1E9E05-8FAB-4E6F-9A97-D226D52D7E60}" type="presOf" srcId="{6C316ACE-E6D8-41E3-AA86-9B8C617E8B8A}" destId="{FA8355FE-5FF9-4F6A-A1B0-CF6D0C4C34A5}" srcOrd="0" destOrd="0" presId="urn:microsoft.com/office/officeart/2005/8/layout/matrix1"/>
    <dgm:cxn modelId="{7B129D87-6071-4733-8E83-3BC92A35C5B3}" type="presOf" srcId="{72431667-FC11-439E-BDB4-9624F941C6F3}" destId="{8B094774-3FC1-4CDE-B1C3-57C22C7337A4}" srcOrd="0" destOrd="0" presId="urn:microsoft.com/office/officeart/2005/8/layout/matrix1"/>
    <dgm:cxn modelId="{81C9D4A5-C6BC-4635-A9A6-912CE60FD357}" type="presOf" srcId="{87E71CF1-E643-4724-98B9-03A1DA6A3B37}" destId="{E7071CFB-E2BC-4422-B1DF-2C4B6940710C}" srcOrd="1" destOrd="0" presId="urn:microsoft.com/office/officeart/2005/8/layout/matrix1"/>
    <dgm:cxn modelId="{F0658284-8B3C-4A23-BF1D-C394A9AF2DEC}" srcId="{95C977DC-BF55-493D-B334-9812AC176844}" destId="{6C316ACE-E6D8-41E3-AA86-9B8C617E8B8A}" srcOrd="2" destOrd="0" parTransId="{190A37A7-8424-49C2-B906-E23632E2871B}" sibTransId="{6BCBE263-121B-43B1-8A78-ABFA264067B8}"/>
    <dgm:cxn modelId="{A4A00ADD-C2FA-4D05-95D0-EA466034597E}" type="presParOf" srcId="{6B3158EF-AC13-4C23-8EE8-077E5CC30B2B}" destId="{17DDEBE6-5390-4301-A61C-B2DB5B1A1428}" srcOrd="0" destOrd="0" presId="urn:microsoft.com/office/officeart/2005/8/layout/matrix1"/>
    <dgm:cxn modelId="{837D999B-CDCE-4147-B5E0-050E3B3E2E76}" type="presParOf" srcId="{17DDEBE6-5390-4301-A61C-B2DB5B1A1428}" destId="{0803D458-99F1-4412-A5AC-7F2237326615}" srcOrd="0" destOrd="0" presId="urn:microsoft.com/office/officeart/2005/8/layout/matrix1"/>
    <dgm:cxn modelId="{1772330B-59C2-4756-9A0E-B8ECAD806527}" type="presParOf" srcId="{17DDEBE6-5390-4301-A61C-B2DB5B1A1428}" destId="{8932F947-287F-4C13-8EAD-C0B2429D45D1}" srcOrd="1" destOrd="0" presId="urn:microsoft.com/office/officeart/2005/8/layout/matrix1"/>
    <dgm:cxn modelId="{8622F828-595A-48AC-A3C8-128D9AFD3098}" type="presParOf" srcId="{17DDEBE6-5390-4301-A61C-B2DB5B1A1428}" destId="{89FAEE31-95DE-48A3-8E31-3B0CDD169C17}" srcOrd="2" destOrd="0" presId="urn:microsoft.com/office/officeart/2005/8/layout/matrix1"/>
    <dgm:cxn modelId="{80A037CF-B4DE-493B-A325-94B282CCB82D}" type="presParOf" srcId="{17DDEBE6-5390-4301-A61C-B2DB5B1A1428}" destId="{E7071CFB-E2BC-4422-B1DF-2C4B6940710C}" srcOrd="3" destOrd="0" presId="urn:microsoft.com/office/officeart/2005/8/layout/matrix1"/>
    <dgm:cxn modelId="{254BA56C-6B98-4F55-AC05-3492F2312766}" type="presParOf" srcId="{17DDEBE6-5390-4301-A61C-B2DB5B1A1428}" destId="{FA8355FE-5FF9-4F6A-A1B0-CF6D0C4C34A5}" srcOrd="4" destOrd="0" presId="urn:microsoft.com/office/officeart/2005/8/layout/matrix1"/>
    <dgm:cxn modelId="{F707FEA3-47B9-462C-9B47-7D4975E9B8E5}" type="presParOf" srcId="{17DDEBE6-5390-4301-A61C-B2DB5B1A1428}" destId="{27E39E0A-E9C4-468F-B4A8-0226FD3D8DFA}" srcOrd="5" destOrd="0" presId="urn:microsoft.com/office/officeart/2005/8/layout/matrix1"/>
    <dgm:cxn modelId="{096791DD-8B78-4C5E-9512-490FF669B23C}" type="presParOf" srcId="{17DDEBE6-5390-4301-A61C-B2DB5B1A1428}" destId="{8B094774-3FC1-4CDE-B1C3-57C22C7337A4}" srcOrd="6" destOrd="0" presId="urn:microsoft.com/office/officeart/2005/8/layout/matrix1"/>
    <dgm:cxn modelId="{5BFBFCFC-FC74-4ED0-80F6-B10B09AA5BDC}" type="presParOf" srcId="{17DDEBE6-5390-4301-A61C-B2DB5B1A1428}" destId="{8E4C368F-232B-484F-BD6C-8071E43F95B0}" srcOrd="7" destOrd="0" presId="urn:microsoft.com/office/officeart/2005/8/layout/matrix1"/>
    <dgm:cxn modelId="{501C97FE-4370-4180-A3C5-34494D98BFED}" type="presParOf" srcId="{6B3158EF-AC13-4C23-8EE8-077E5CC30B2B}" destId="{8DF3EC7D-ADFE-4B14-8F40-72F62E14FE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9C9A1-ECB9-4799-B344-C4A9E8E96CE7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A0C39C32-55F4-4626-B8CB-FC2595A4255F}">
      <dgm:prSet phldrT="[텍스트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무사</a:t>
          </a:r>
          <a:endParaRPr lang="ko-KR" altLang="en-US" dirty="0"/>
        </a:p>
      </dgm:t>
    </dgm:pt>
    <dgm:pt modelId="{9CA78D58-C3A2-4FE1-AAD5-241B8C661291}" type="parTrans" cxnId="{D4F40DC5-D4E9-4FDC-9D37-EB685C4AF602}">
      <dgm:prSet/>
      <dgm:spPr/>
      <dgm:t>
        <a:bodyPr/>
        <a:lstStyle/>
        <a:p>
          <a:pPr latinLnBrk="1"/>
          <a:endParaRPr lang="ko-KR" altLang="en-US"/>
        </a:p>
      </dgm:t>
    </dgm:pt>
    <dgm:pt modelId="{8F03D601-9F19-413C-8179-502CB0D3E909}" type="sibTrans" cxnId="{D4F40DC5-D4E9-4FDC-9D37-EB685C4AF602}">
      <dgm:prSet/>
      <dgm:spPr/>
      <dgm:t>
        <a:bodyPr/>
        <a:lstStyle/>
        <a:p>
          <a:pPr latinLnBrk="1"/>
          <a:endParaRPr lang="ko-KR" altLang="en-US"/>
        </a:p>
      </dgm:t>
    </dgm:pt>
    <dgm:pt modelId="{F19C673A-23D3-47D7-9D95-B2D7A157ACCE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상인</a:t>
          </a:r>
          <a:endParaRPr lang="ko-KR" altLang="en-US" dirty="0"/>
        </a:p>
      </dgm:t>
    </dgm:pt>
    <dgm:pt modelId="{0AC32529-53E9-4B2C-BCBC-1714A466F474}" type="parTrans" cxnId="{4CB853F9-F6C1-4C33-B94C-68E6F9B429F1}">
      <dgm:prSet/>
      <dgm:spPr/>
      <dgm:t>
        <a:bodyPr/>
        <a:lstStyle/>
        <a:p>
          <a:pPr latinLnBrk="1"/>
          <a:endParaRPr lang="ko-KR" altLang="en-US"/>
        </a:p>
      </dgm:t>
    </dgm:pt>
    <dgm:pt modelId="{18BC8ACB-C4EE-42A3-9884-C1CCED2A5471}" type="sibTrans" cxnId="{4CB853F9-F6C1-4C33-B94C-68E6F9B429F1}">
      <dgm:prSet/>
      <dgm:spPr/>
      <dgm:t>
        <a:bodyPr/>
        <a:lstStyle/>
        <a:p>
          <a:pPr latinLnBrk="1"/>
          <a:endParaRPr lang="ko-KR" altLang="en-US"/>
        </a:p>
      </dgm:t>
    </dgm:pt>
    <dgm:pt modelId="{2AD9E07D-C156-48EF-AAE6-647965911368}">
      <dgm:prSet phldrT="[텍스트]"/>
      <dgm:spPr>
        <a:solidFill>
          <a:schemeClr val="bg1">
            <a:lumMod val="6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농민</a:t>
          </a:r>
          <a:endParaRPr lang="ko-KR" altLang="en-US" dirty="0"/>
        </a:p>
      </dgm:t>
    </dgm:pt>
    <dgm:pt modelId="{F9BD1737-3BBA-438B-89F2-3BB1F7FB7D6D}" type="parTrans" cxnId="{E45970C4-36A5-4F41-9163-ACDAED5CCBA1}">
      <dgm:prSet/>
      <dgm:spPr/>
      <dgm:t>
        <a:bodyPr/>
        <a:lstStyle/>
        <a:p>
          <a:pPr latinLnBrk="1"/>
          <a:endParaRPr lang="ko-KR" altLang="en-US"/>
        </a:p>
      </dgm:t>
    </dgm:pt>
    <dgm:pt modelId="{55947A23-6354-4EE5-9FF7-06DD511666BE}" type="sibTrans" cxnId="{E45970C4-36A5-4F41-9163-ACDAED5CCBA1}">
      <dgm:prSet/>
      <dgm:spPr/>
      <dgm:t>
        <a:bodyPr/>
        <a:lstStyle/>
        <a:p>
          <a:pPr latinLnBrk="1"/>
          <a:endParaRPr lang="ko-KR" altLang="en-US"/>
        </a:p>
      </dgm:t>
    </dgm:pt>
    <dgm:pt modelId="{AA7DFA61-9E69-42A5-BCB5-10F01DD8C469}">
      <dgm:prSet phldrT="[텍스트]"/>
      <dgm:spPr>
        <a:solidFill>
          <a:schemeClr val="bg1">
            <a:lumMod val="50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천민</a:t>
          </a:r>
          <a:endParaRPr lang="ko-KR" altLang="en-US" dirty="0"/>
        </a:p>
      </dgm:t>
    </dgm:pt>
    <dgm:pt modelId="{1626163A-555A-4038-B402-78068C14AE47}" type="parTrans" cxnId="{BA3B1D4E-A597-413C-AB1C-6282F0A4F325}">
      <dgm:prSet/>
      <dgm:spPr/>
      <dgm:t>
        <a:bodyPr/>
        <a:lstStyle/>
        <a:p>
          <a:pPr latinLnBrk="1"/>
          <a:endParaRPr lang="ko-KR" altLang="en-US"/>
        </a:p>
      </dgm:t>
    </dgm:pt>
    <dgm:pt modelId="{9FB167A3-21E0-499B-A8B2-6EB360916E3D}" type="sibTrans" cxnId="{BA3B1D4E-A597-413C-AB1C-6282F0A4F325}">
      <dgm:prSet/>
      <dgm:spPr/>
      <dgm:t>
        <a:bodyPr/>
        <a:lstStyle/>
        <a:p>
          <a:pPr latinLnBrk="1"/>
          <a:endParaRPr lang="ko-KR" altLang="en-US"/>
        </a:p>
      </dgm:t>
    </dgm:pt>
    <dgm:pt modelId="{61FAE187-182F-41FC-989C-C7A1A15DB062}" type="pres">
      <dgm:prSet presAssocID="{3309C9A1-ECB9-4799-B344-C4A9E8E96CE7}" presName="Name0" presStyleCnt="0">
        <dgm:presLayoutVars>
          <dgm:dir/>
          <dgm:animLvl val="lvl"/>
          <dgm:resizeHandles val="exact"/>
        </dgm:presLayoutVars>
      </dgm:prSet>
      <dgm:spPr/>
    </dgm:pt>
    <dgm:pt modelId="{9502F3D7-388B-4A79-A935-24576AD5010B}" type="pres">
      <dgm:prSet presAssocID="{A0C39C32-55F4-4626-B8CB-FC2595A4255F}" presName="Name8" presStyleCnt="0"/>
      <dgm:spPr/>
    </dgm:pt>
    <dgm:pt modelId="{B884B779-1178-4ED2-A1FB-EBEF9FC1A8A5}" type="pres">
      <dgm:prSet presAssocID="{A0C39C32-55F4-4626-B8CB-FC2595A4255F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B76EF9-F052-41DA-9B21-AB4A3C0DB89C}" type="pres">
      <dgm:prSet presAssocID="{A0C39C32-55F4-4626-B8CB-FC2595A425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D6C793-8159-4058-9C91-F96BBA18597F}" type="pres">
      <dgm:prSet presAssocID="{F19C673A-23D3-47D7-9D95-B2D7A157ACCE}" presName="Name8" presStyleCnt="0"/>
      <dgm:spPr/>
    </dgm:pt>
    <dgm:pt modelId="{A65D3B02-164D-4080-B43A-5F57AA4E3E0F}" type="pres">
      <dgm:prSet presAssocID="{F19C673A-23D3-47D7-9D95-B2D7A157ACC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62F661-4339-46CA-B886-56BD591FABAF}" type="pres">
      <dgm:prSet presAssocID="{F19C673A-23D3-47D7-9D95-B2D7A157AC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9D28C3-D60F-49F1-A5BC-3711E38320AD}" type="pres">
      <dgm:prSet presAssocID="{2AD9E07D-C156-48EF-AAE6-647965911368}" presName="Name8" presStyleCnt="0"/>
      <dgm:spPr/>
    </dgm:pt>
    <dgm:pt modelId="{AD90FD8A-D49B-4BE9-91E3-429B39C01B51}" type="pres">
      <dgm:prSet presAssocID="{2AD9E07D-C156-48EF-AAE6-64796591136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E89CCB-3AB1-4FAB-BBF8-159D679333B3}" type="pres">
      <dgm:prSet presAssocID="{2AD9E07D-C156-48EF-AAE6-6479659113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77A75F-C577-4404-8C0F-72B4296817D4}" type="pres">
      <dgm:prSet presAssocID="{AA7DFA61-9E69-42A5-BCB5-10F01DD8C469}" presName="Name8" presStyleCnt="0"/>
      <dgm:spPr/>
    </dgm:pt>
    <dgm:pt modelId="{4A623E64-ED5A-431F-BCA6-86037110FFB7}" type="pres">
      <dgm:prSet presAssocID="{AA7DFA61-9E69-42A5-BCB5-10F01DD8C46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C69B96-C00B-4481-AF37-8BD2993CCADC}" type="pres">
      <dgm:prSet presAssocID="{AA7DFA61-9E69-42A5-BCB5-10F01DD8C4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5970C4-36A5-4F41-9163-ACDAED5CCBA1}" srcId="{3309C9A1-ECB9-4799-B344-C4A9E8E96CE7}" destId="{2AD9E07D-C156-48EF-AAE6-647965911368}" srcOrd="2" destOrd="0" parTransId="{F9BD1737-3BBA-438B-89F2-3BB1F7FB7D6D}" sibTransId="{55947A23-6354-4EE5-9FF7-06DD511666BE}"/>
    <dgm:cxn modelId="{76C0E0AF-9D8B-4EA1-860B-9CFAA8FED75A}" type="presOf" srcId="{AA7DFA61-9E69-42A5-BCB5-10F01DD8C469}" destId="{91C69B96-C00B-4481-AF37-8BD2993CCADC}" srcOrd="1" destOrd="0" presId="urn:microsoft.com/office/officeart/2005/8/layout/pyramid1"/>
    <dgm:cxn modelId="{A70AECFD-B3B7-4210-9DA1-5FE80B88D52E}" type="presOf" srcId="{3309C9A1-ECB9-4799-B344-C4A9E8E96CE7}" destId="{61FAE187-182F-41FC-989C-C7A1A15DB062}" srcOrd="0" destOrd="0" presId="urn:microsoft.com/office/officeart/2005/8/layout/pyramid1"/>
    <dgm:cxn modelId="{BA3B1D4E-A597-413C-AB1C-6282F0A4F325}" srcId="{3309C9A1-ECB9-4799-B344-C4A9E8E96CE7}" destId="{AA7DFA61-9E69-42A5-BCB5-10F01DD8C469}" srcOrd="3" destOrd="0" parTransId="{1626163A-555A-4038-B402-78068C14AE47}" sibTransId="{9FB167A3-21E0-499B-A8B2-6EB360916E3D}"/>
    <dgm:cxn modelId="{76FA4619-9766-4454-B78D-7E35B024C3A2}" type="presOf" srcId="{2AD9E07D-C156-48EF-AAE6-647965911368}" destId="{AD90FD8A-D49B-4BE9-91E3-429B39C01B51}" srcOrd="0" destOrd="0" presId="urn:microsoft.com/office/officeart/2005/8/layout/pyramid1"/>
    <dgm:cxn modelId="{1A57C061-808B-4651-8AB1-1E0A5457D8CE}" type="presOf" srcId="{F19C673A-23D3-47D7-9D95-B2D7A157ACCE}" destId="{CA62F661-4339-46CA-B886-56BD591FABAF}" srcOrd="1" destOrd="0" presId="urn:microsoft.com/office/officeart/2005/8/layout/pyramid1"/>
    <dgm:cxn modelId="{1FB30DC4-0B6A-403A-913A-0290B5CE8048}" type="presOf" srcId="{F19C673A-23D3-47D7-9D95-B2D7A157ACCE}" destId="{A65D3B02-164D-4080-B43A-5F57AA4E3E0F}" srcOrd="0" destOrd="0" presId="urn:microsoft.com/office/officeart/2005/8/layout/pyramid1"/>
    <dgm:cxn modelId="{F54C645E-DF74-4170-AB28-ACDA82CB8EC2}" type="presOf" srcId="{AA7DFA61-9E69-42A5-BCB5-10F01DD8C469}" destId="{4A623E64-ED5A-431F-BCA6-86037110FFB7}" srcOrd="0" destOrd="0" presId="urn:microsoft.com/office/officeart/2005/8/layout/pyramid1"/>
    <dgm:cxn modelId="{5DC3D23F-5074-485C-BA1A-1DF0F1FB390B}" type="presOf" srcId="{A0C39C32-55F4-4626-B8CB-FC2595A4255F}" destId="{B884B779-1178-4ED2-A1FB-EBEF9FC1A8A5}" srcOrd="0" destOrd="0" presId="urn:microsoft.com/office/officeart/2005/8/layout/pyramid1"/>
    <dgm:cxn modelId="{C66BBC6D-6ECB-4260-AE64-32576FFE7F79}" type="presOf" srcId="{A0C39C32-55F4-4626-B8CB-FC2595A4255F}" destId="{7CB76EF9-F052-41DA-9B21-AB4A3C0DB89C}" srcOrd="1" destOrd="0" presId="urn:microsoft.com/office/officeart/2005/8/layout/pyramid1"/>
    <dgm:cxn modelId="{4CB853F9-F6C1-4C33-B94C-68E6F9B429F1}" srcId="{3309C9A1-ECB9-4799-B344-C4A9E8E96CE7}" destId="{F19C673A-23D3-47D7-9D95-B2D7A157ACCE}" srcOrd="1" destOrd="0" parTransId="{0AC32529-53E9-4B2C-BCBC-1714A466F474}" sibTransId="{18BC8ACB-C4EE-42A3-9884-C1CCED2A5471}"/>
    <dgm:cxn modelId="{D4F40DC5-D4E9-4FDC-9D37-EB685C4AF602}" srcId="{3309C9A1-ECB9-4799-B344-C4A9E8E96CE7}" destId="{A0C39C32-55F4-4626-B8CB-FC2595A4255F}" srcOrd="0" destOrd="0" parTransId="{9CA78D58-C3A2-4FE1-AAD5-241B8C661291}" sibTransId="{8F03D601-9F19-413C-8179-502CB0D3E909}"/>
    <dgm:cxn modelId="{D47F2D8F-D3EA-473A-80BE-D283E12E91CE}" type="presOf" srcId="{2AD9E07D-C156-48EF-AAE6-647965911368}" destId="{59E89CCB-3AB1-4FAB-BBF8-159D679333B3}" srcOrd="1" destOrd="0" presId="urn:microsoft.com/office/officeart/2005/8/layout/pyramid1"/>
    <dgm:cxn modelId="{67FFB754-682B-40F0-B8D1-447F19311E1F}" type="presParOf" srcId="{61FAE187-182F-41FC-989C-C7A1A15DB062}" destId="{9502F3D7-388B-4A79-A935-24576AD5010B}" srcOrd="0" destOrd="0" presId="urn:microsoft.com/office/officeart/2005/8/layout/pyramid1"/>
    <dgm:cxn modelId="{215E457F-9AA6-43E9-954B-9471C9ED8865}" type="presParOf" srcId="{9502F3D7-388B-4A79-A935-24576AD5010B}" destId="{B884B779-1178-4ED2-A1FB-EBEF9FC1A8A5}" srcOrd="0" destOrd="0" presId="urn:microsoft.com/office/officeart/2005/8/layout/pyramid1"/>
    <dgm:cxn modelId="{CF9A256F-621F-4582-BD40-10457947280D}" type="presParOf" srcId="{9502F3D7-388B-4A79-A935-24576AD5010B}" destId="{7CB76EF9-F052-41DA-9B21-AB4A3C0DB89C}" srcOrd="1" destOrd="0" presId="urn:microsoft.com/office/officeart/2005/8/layout/pyramid1"/>
    <dgm:cxn modelId="{BE5BF719-45A1-4F3A-9350-BE08972D6825}" type="presParOf" srcId="{61FAE187-182F-41FC-989C-C7A1A15DB062}" destId="{90D6C793-8159-4058-9C91-F96BBA18597F}" srcOrd="1" destOrd="0" presId="urn:microsoft.com/office/officeart/2005/8/layout/pyramid1"/>
    <dgm:cxn modelId="{46DF2CC5-E8B3-4BD9-BC74-16433E994963}" type="presParOf" srcId="{90D6C793-8159-4058-9C91-F96BBA18597F}" destId="{A65D3B02-164D-4080-B43A-5F57AA4E3E0F}" srcOrd="0" destOrd="0" presId="urn:microsoft.com/office/officeart/2005/8/layout/pyramid1"/>
    <dgm:cxn modelId="{881954BD-8F9E-409F-9FDD-5FF3C775F91D}" type="presParOf" srcId="{90D6C793-8159-4058-9C91-F96BBA18597F}" destId="{CA62F661-4339-46CA-B886-56BD591FABAF}" srcOrd="1" destOrd="0" presId="urn:microsoft.com/office/officeart/2005/8/layout/pyramid1"/>
    <dgm:cxn modelId="{BC12E5AA-FB92-433C-890C-80F5B7B44E08}" type="presParOf" srcId="{61FAE187-182F-41FC-989C-C7A1A15DB062}" destId="{BE9D28C3-D60F-49F1-A5BC-3711E38320AD}" srcOrd="2" destOrd="0" presId="urn:microsoft.com/office/officeart/2005/8/layout/pyramid1"/>
    <dgm:cxn modelId="{B7250C3E-A511-4457-866B-5658B469DA92}" type="presParOf" srcId="{BE9D28C3-D60F-49F1-A5BC-3711E38320AD}" destId="{AD90FD8A-D49B-4BE9-91E3-429B39C01B51}" srcOrd="0" destOrd="0" presId="urn:microsoft.com/office/officeart/2005/8/layout/pyramid1"/>
    <dgm:cxn modelId="{E6498E28-6800-484E-BCCE-654DBC367317}" type="presParOf" srcId="{BE9D28C3-D60F-49F1-A5BC-3711E38320AD}" destId="{59E89CCB-3AB1-4FAB-BBF8-159D679333B3}" srcOrd="1" destOrd="0" presId="urn:microsoft.com/office/officeart/2005/8/layout/pyramid1"/>
    <dgm:cxn modelId="{0DF96202-F190-44A5-B042-04603284F22A}" type="presParOf" srcId="{61FAE187-182F-41FC-989C-C7A1A15DB062}" destId="{BB77A75F-C577-4404-8C0F-72B4296817D4}" srcOrd="3" destOrd="0" presId="urn:microsoft.com/office/officeart/2005/8/layout/pyramid1"/>
    <dgm:cxn modelId="{F06A2464-E5D5-44DE-A7C0-34258B1F4F3C}" type="presParOf" srcId="{BB77A75F-C577-4404-8C0F-72B4296817D4}" destId="{4A623E64-ED5A-431F-BCA6-86037110FFB7}" srcOrd="0" destOrd="0" presId="urn:microsoft.com/office/officeart/2005/8/layout/pyramid1"/>
    <dgm:cxn modelId="{343F8E21-6CA3-4E81-AA6E-340CE4D57F12}" type="presParOf" srcId="{BB77A75F-C577-4404-8C0F-72B4296817D4}" destId="{91C69B96-C00B-4481-AF37-8BD2993CCADC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3D458-99F1-4412-A5AC-7F2237326615}">
      <dsp:nvSpPr>
        <dsp:cNvPr id="0" name=""/>
        <dsp:cNvSpPr/>
      </dsp:nvSpPr>
      <dsp:spPr>
        <a:xfrm rot="16200000">
          <a:off x="-202413" y="202413"/>
          <a:ext cx="2428892" cy="20240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일국 일성령</a:t>
          </a:r>
          <a:endParaRPr lang="en-US" altLang="ko-KR" sz="22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</a:t>
          </a:r>
          <a:r>
            <a:rPr lang="ko-KR" altLang="en-US" sz="2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성의 수 제한</a:t>
          </a:r>
          <a:r>
            <a:rPr lang="en-US" altLang="ko-KR" sz="2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)</a:t>
          </a:r>
          <a:endParaRPr lang="ko-KR" altLang="en-US" sz="2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16200000">
        <a:off x="101198" y="-101198"/>
        <a:ext cx="1821669" cy="2024066"/>
      </dsp:txXfrm>
    </dsp:sp>
    <dsp:sp modelId="{89FAEE31-95DE-48A3-8E31-3B0CDD169C17}">
      <dsp:nvSpPr>
        <dsp:cNvPr id="0" name=""/>
        <dsp:cNvSpPr/>
      </dsp:nvSpPr>
      <dsp:spPr>
        <a:xfrm>
          <a:off x="2024066" y="0"/>
          <a:ext cx="2024066" cy="242889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부케쇼핫토</a:t>
          </a:r>
          <a:endParaRPr lang="ko-KR" altLang="en-US" sz="2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024066" y="0"/>
        <a:ext cx="2024066" cy="1821669"/>
      </dsp:txXfrm>
    </dsp:sp>
    <dsp:sp modelId="{FA8355FE-5FF9-4F6A-A1B0-CF6D0C4C34A5}">
      <dsp:nvSpPr>
        <dsp:cNvPr id="0" name=""/>
        <dsp:cNvSpPr/>
      </dsp:nvSpPr>
      <dsp:spPr>
        <a:xfrm rot="10800000">
          <a:off x="0" y="2428892"/>
          <a:ext cx="2024066" cy="242889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산킨 코타이</a:t>
          </a:r>
          <a:endParaRPr lang="ko-KR" altLang="en-US" sz="2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10800000">
        <a:off x="0" y="3036115"/>
        <a:ext cx="2024066" cy="1821669"/>
      </dsp:txXfrm>
    </dsp:sp>
    <dsp:sp modelId="{8B094774-3FC1-4CDE-B1C3-57C22C7337A4}">
      <dsp:nvSpPr>
        <dsp:cNvPr id="0" name=""/>
        <dsp:cNvSpPr/>
      </dsp:nvSpPr>
      <dsp:spPr>
        <a:xfrm rot="5400000">
          <a:off x="1821653" y="2631305"/>
          <a:ext cx="2428892" cy="20240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확인 문서</a:t>
          </a:r>
          <a:endParaRPr lang="ko-KR" altLang="en-US" sz="2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5400000">
        <a:off x="2125264" y="2934916"/>
        <a:ext cx="1821669" cy="2024066"/>
      </dsp:txXfrm>
    </dsp:sp>
    <dsp:sp modelId="{8DF3EC7D-ADFE-4B14-8F40-72F62E14FEA7}">
      <dsp:nvSpPr>
        <dsp:cNvPr id="0" name=""/>
        <dsp:cNvSpPr/>
      </dsp:nvSpPr>
      <dsp:spPr>
        <a:xfrm>
          <a:off x="1416846" y="1821669"/>
          <a:ext cx="1214439" cy="121444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다이묘 통제</a:t>
          </a:r>
          <a:endParaRPr lang="ko-KR" altLang="en-US" sz="2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416846" y="1821669"/>
        <a:ext cx="1214439" cy="12144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3D458-99F1-4412-A5AC-7F2237326615}">
      <dsp:nvSpPr>
        <dsp:cNvPr id="0" name=""/>
        <dsp:cNvSpPr/>
      </dsp:nvSpPr>
      <dsp:spPr>
        <a:xfrm rot="16200000">
          <a:off x="-232181" y="232181"/>
          <a:ext cx="2428892" cy="19645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노부나가</a:t>
          </a:r>
          <a:r>
            <a:rPr lang="en-US" altLang="ko-KR" sz="19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, </a:t>
          </a: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히데요시의</a:t>
          </a:r>
          <a:r>
            <a:rPr lang="ko-KR" altLang="en-US" sz="19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endParaRPr lang="en-US" altLang="ko-KR" sz="19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정책 계승</a:t>
          </a:r>
          <a:endParaRPr lang="ko-KR" altLang="en-US" sz="19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16200000">
        <a:off x="71429" y="-71429"/>
        <a:ext cx="1821669" cy="1964529"/>
      </dsp:txXfrm>
    </dsp:sp>
    <dsp:sp modelId="{89FAEE31-95DE-48A3-8E31-3B0CDD169C17}">
      <dsp:nvSpPr>
        <dsp:cNvPr id="0" name=""/>
        <dsp:cNvSpPr/>
      </dsp:nvSpPr>
      <dsp:spPr>
        <a:xfrm>
          <a:off x="1964529" y="0"/>
          <a:ext cx="1964529" cy="242889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긴추나라비니</a:t>
          </a:r>
          <a:endParaRPr lang="en-US" altLang="ko-KR" sz="19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구게쇼핫토</a:t>
          </a:r>
          <a:endParaRPr lang="ko-KR" altLang="en-US" sz="19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964529" y="0"/>
        <a:ext cx="1964529" cy="1821669"/>
      </dsp:txXfrm>
    </dsp:sp>
    <dsp:sp modelId="{FA8355FE-5FF9-4F6A-A1B0-CF6D0C4C34A5}">
      <dsp:nvSpPr>
        <dsp:cNvPr id="0" name=""/>
        <dsp:cNvSpPr/>
      </dsp:nvSpPr>
      <dsp:spPr>
        <a:xfrm rot="10800000">
          <a:off x="0" y="2428892"/>
          <a:ext cx="1964529" cy="242889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자신의 정통성 </a:t>
          </a:r>
          <a:endParaRPr lang="en-US" altLang="ko-KR" sz="19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강화</a:t>
          </a:r>
          <a:endParaRPr lang="ko-KR" altLang="en-US" sz="19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10800000">
        <a:off x="0" y="3036115"/>
        <a:ext cx="1964529" cy="1821669"/>
      </dsp:txXfrm>
    </dsp:sp>
    <dsp:sp modelId="{8B094774-3FC1-4CDE-B1C3-57C22C7337A4}">
      <dsp:nvSpPr>
        <dsp:cNvPr id="0" name=""/>
        <dsp:cNvSpPr/>
      </dsp:nvSpPr>
      <dsp:spPr>
        <a:xfrm rot="5400000">
          <a:off x="1732347" y="2661073"/>
          <a:ext cx="2428892" cy="19645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5400000">
        <a:off x="2035958" y="2964685"/>
        <a:ext cx="1821669" cy="1964529"/>
      </dsp:txXfrm>
    </dsp:sp>
    <dsp:sp modelId="{8DF3EC7D-ADFE-4B14-8F40-72F62E14FEA7}">
      <dsp:nvSpPr>
        <dsp:cNvPr id="0" name=""/>
        <dsp:cNvSpPr/>
      </dsp:nvSpPr>
      <dsp:spPr>
        <a:xfrm>
          <a:off x="1375170" y="1821669"/>
          <a:ext cx="1178717" cy="121444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천황</a:t>
          </a:r>
          <a:endParaRPr lang="en-US" altLang="ko-KR" sz="19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통제</a:t>
          </a:r>
          <a:endParaRPr lang="ko-KR" altLang="en-US" sz="19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375170" y="1821669"/>
        <a:ext cx="1178717" cy="12144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84B779-1178-4ED2-A1FB-EBEF9FC1A8A5}">
      <dsp:nvSpPr>
        <dsp:cNvPr id="0" name=""/>
        <dsp:cNvSpPr/>
      </dsp:nvSpPr>
      <dsp:spPr>
        <a:xfrm>
          <a:off x="2286000" y="0"/>
          <a:ext cx="1524000" cy="1016000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무사</a:t>
          </a:r>
          <a:endParaRPr lang="ko-KR" altLang="en-US" sz="4400" kern="1200" dirty="0"/>
        </a:p>
      </dsp:txBody>
      <dsp:txXfrm>
        <a:off x="2286000" y="0"/>
        <a:ext cx="1524000" cy="1016000"/>
      </dsp:txXfrm>
    </dsp:sp>
    <dsp:sp modelId="{A65D3B02-164D-4080-B43A-5F57AA4E3E0F}">
      <dsp:nvSpPr>
        <dsp:cNvPr id="0" name=""/>
        <dsp:cNvSpPr/>
      </dsp:nvSpPr>
      <dsp:spPr>
        <a:xfrm>
          <a:off x="1524000" y="1015999"/>
          <a:ext cx="3048000" cy="1016000"/>
        </a:xfrm>
        <a:prstGeom prst="trapezoid">
          <a:avLst>
            <a:gd name="adj" fmla="val 75000"/>
          </a:avLst>
        </a:prstGeom>
        <a:solidFill>
          <a:schemeClr val="bg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상인</a:t>
          </a:r>
          <a:endParaRPr lang="ko-KR" altLang="en-US" sz="4400" kern="1200" dirty="0"/>
        </a:p>
      </dsp:txBody>
      <dsp:txXfrm>
        <a:off x="2057400" y="1015999"/>
        <a:ext cx="1981200" cy="1016000"/>
      </dsp:txXfrm>
    </dsp:sp>
    <dsp:sp modelId="{AD90FD8A-D49B-4BE9-91E3-429B39C01B51}">
      <dsp:nvSpPr>
        <dsp:cNvPr id="0" name=""/>
        <dsp:cNvSpPr/>
      </dsp:nvSpPr>
      <dsp:spPr>
        <a:xfrm>
          <a:off x="762000" y="2031999"/>
          <a:ext cx="4572000" cy="1016000"/>
        </a:xfrm>
        <a:prstGeom prst="trapezoid">
          <a:avLst>
            <a:gd name="adj" fmla="val 75000"/>
          </a:avLst>
        </a:prstGeom>
        <a:solidFill>
          <a:schemeClr val="bg1">
            <a:lumMod val="6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농민</a:t>
          </a:r>
          <a:endParaRPr lang="ko-KR" altLang="en-US" sz="4400" kern="1200" dirty="0"/>
        </a:p>
      </dsp:txBody>
      <dsp:txXfrm>
        <a:off x="1562100" y="2031999"/>
        <a:ext cx="2971800" cy="1016000"/>
      </dsp:txXfrm>
    </dsp:sp>
    <dsp:sp modelId="{4A623E64-ED5A-431F-BCA6-86037110FFB7}">
      <dsp:nvSpPr>
        <dsp:cNvPr id="0" name=""/>
        <dsp:cNvSpPr/>
      </dsp:nvSpPr>
      <dsp:spPr>
        <a:xfrm>
          <a:off x="0" y="3047999"/>
          <a:ext cx="6096000" cy="1016000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천민</a:t>
          </a:r>
          <a:endParaRPr lang="ko-KR" altLang="en-US" sz="4400" kern="1200" dirty="0"/>
        </a:p>
      </dsp:txBody>
      <dsp:txXfrm>
        <a:off x="1066799" y="3047999"/>
        <a:ext cx="39624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0B5D-F40D-48E5-B181-F1C9A9C63734}" type="datetimeFigureOut">
              <a:rPr lang="ko-KR" altLang="en-US" smtClean="0"/>
              <a:pPr/>
              <a:t>2011-09-29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C7434-6C24-467B-B93E-4978D7A0AB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ko.wikipedia.org/wiki/%EB%8F%84%EC%BF%84" TargetMode="External"/><Relationship Id="rId3" Type="http://schemas.openxmlformats.org/officeDocument/2006/relationships/hyperlink" Target="http://ko.wikipedia.org/wiki/1657%EB%85%84" TargetMode="External"/><Relationship Id="rId7" Type="http://schemas.openxmlformats.org/officeDocument/2006/relationships/hyperlink" Target="http://ko.wikipedia.org/wiki/%EC%97%90%EB%8F%84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ko.wikipedia.org/wiki/3%EC%9B%94_4%EC%9D%BC" TargetMode="External"/><Relationship Id="rId5" Type="http://schemas.openxmlformats.org/officeDocument/2006/relationships/hyperlink" Target="http://ko.wikipedia.org/wiki/%EB%A9%94%EC%9D%B4%EB%A0%88%ED%82%A4" TargetMode="External"/><Relationship Id="rId4" Type="http://schemas.openxmlformats.org/officeDocument/2006/relationships/hyperlink" Target="http://ko.wikipedia.org/wiki/3%EC%9B%94_2%EC%9D%BC" TargetMode="External"/><Relationship Id="rId9" Type="http://schemas.openxmlformats.org/officeDocument/2006/relationships/hyperlink" Target="http://ko.wikipedia.org/wiki/%ED%99%94%EC%9E%AC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434-6C24-467B-B93E-4978D7A0AB6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1619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년에는 세키가하라 전에서 큰 공을 세운 후쿠시마 마사노리를 성의 개축을 금지한 부케쇼핫토 위반으로 가이에키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改易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가록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가옥을 몰수하는 것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처했다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이런 본보기를 세움으로써 핫토의 준수를 각인시키고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쇼군보다 연공이 높은 도자마 다이묘도 처벌할 수 있다는 역량을 과시한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1623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히테타다는 아버지 이에야스와 마찬가지로 쇼군을 이에미쓰로 물려주고 오고쇼로서 막부 권력의 기초 확립에 힘썼다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이에미쓰는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1635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 부케쇼핫토를 개정 발포하여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각 다이묘에게 준수를 엄명했다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중 에서는 다이묘에게 번과 에도를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년씩 교대로 왕복하는 ‘산킨코타이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參勤交代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)’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의무 지우며 쇼군과 다이묘 간의 주종관계가 확립되었다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에도시대의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신분제도는 한마디로 사농공상 이었는데 이것은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도요토미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정권이 심혈을 기울여 확립한 검지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토지측량과 수확량 조사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그에 따른 신분의 결정 가타나가리와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라쿠이치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라쿠자와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조카마치의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건설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무사의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조카마치로의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강제 거주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히토바라이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령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등이 새로운 지배체제를 창출하는 시책으로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있었는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데 여기서 중요한 것은 모든 시책이 무사를 중심으로 한 군대의 창설에 결부된다는 사실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즉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병농분리의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과정 그 자체였다는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근세시대의 군대는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아시가루에게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직할지의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연공으로 급여를 지불하고 일부는 비축하고 또한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조카마치에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집결한 무사와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아시가루와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비축미와 농촌에서 징발된 인부 말 등의 보급부대가 결합함으로써 위력을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가질 수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있었다</a:t>
            </a:r>
            <a:r>
              <a:rPr lang="en-US" altLang="ko-K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무로마치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시대에는 대명무역이 성황이었고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센고쿠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다이묘도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일반적으로 대외무역에 대해서는 적극적이었다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도요토미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크게 다르지는 않았으나 에도 시대에 접어들어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막번체제가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자리 잡기 시작하면서 문호를 닫기 시작하고 쇄국정치가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에도시대를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상징하게 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기독교에 대한 금압 정책도 펼쳤다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일본의 기독교는 ‘남만무역’과 일체화 되어 포교활동이 이루어 졌는데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1549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일본 포교를 시작한 예수회의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프란시스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자비에르가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가고시마에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도착하여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오우치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씨의 보호를 받으며 포교에 나섰다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중에는 무역을 바라고 포교에 협력하기도 했으며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세례를 받은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기리시탄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도 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도요토미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1587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 선교사 추방령을 내리기는 했지만 남방무역의 확대와 이익의 독점을 더 중시했으므로 그리 철저하게 대응하지는 않았다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사진은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자비에르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선교사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포교 경로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dirty="0" smtClean="0"/>
              <a:t>일본 </a:t>
            </a:r>
            <a:r>
              <a:rPr lang="ko-KR" altLang="en-US" dirty="0" err="1" smtClean="0"/>
              <a:t>나가사키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니시사카</a:t>
            </a:r>
            <a:r>
              <a:rPr lang="ko-KR" altLang="en-US" dirty="0" smtClean="0"/>
              <a:t> 공원에 있는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위 순교성인 기념관 </a:t>
            </a:r>
            <a:r>
              <a:rPr lang="en-US" altLang="ko-KR" dirty="0" smtClean="0"/>
              <a:t>,</a:t>
            </a:r>
            <a:r>
              <a:rPr lang="ko-KR" altLang="en-US" dirty="0" smtClean="0"/>
              <a:t>후미에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예수 그림이 그려진 청동 발판을 밟을 수 있는가로 </a:t>
            </a:r>
            <a:r>
              <a:rPr lang="ko-KR" altLang="en-US" dirty="0" err="1" smtClean="0"/>
              <a:t>기리시탄</a:t>
            </a:r>
            <a:r>
              <a:rPr lang="ko-KR" altLang="en-US" dirty="0" smtClean="0"/>
              <a:t> 적출</a:t>
            </a:r>
            <a:endParaRPr lang="en-US" altLang="ko-KR" dirty="0" smtClean="0"/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센코쿠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시대 이래 무역은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1543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포르투갈 인을 태운 중국 배가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규슈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남부의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다네가시마에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표착 한 것이 최초로 일본에 온 유럽인이었으며 이때 영주가 포르투갈 인이 갖고 있던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철포를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구입하여 가신들에게 사용법과 제조법을 가르친 이후 지속적으로 무역을 했는데 당시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이들을 남만인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南蠻人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이라 부르고 그 무역을 ‘남만무역’ 이라 불렀다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 막부도 무역에는 그리 적대적인 태도를 보이지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않아는데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네덜란드가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1609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영국은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1613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 막부로부터 자유무역의 허가를 얻었다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막번체제가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안정되자 일본인의 해외도항과 무역에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제항을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가하고 먼저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1616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넌에는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유럽선의 기항지를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히라도와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나가사키로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제한하고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1624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년에는 스페인 선의 내항을 금지했다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1633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년에는 일본인의 도항금지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기독교금압 외국선 무역의 규제 등을 내용으로 하는 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쇄국령을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내리고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일본인의 해외도항과 일본인의 귀국금지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 배의 기항도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나가사키로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한정되었다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직후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시마바라의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난이 발발하자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1639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년에는 포르투갈 배의 내항까지도 금지했다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1641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히라도의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네덜란드 상관을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나가사키의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데지마로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옮기고 일본인과의 교류도 금했다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백여년간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일본은 네덜란드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 이외의 나라와는 수교하지 않았는데 이른바 쇄국의 시대이다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1633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부터는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네덜란드 인이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와서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만나는 것이 정기적으로 행해져 약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정도 매년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회씩 이루어 졌다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 쇼군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에이쓰구가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1716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 나이로 요절함으로써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요시타다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이래의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도쿠가와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씨 종가는 단절되었다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이로 인해 방계에서 선출된 최초의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요시무네였다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가까이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쇼군으로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있으면서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도쿠가와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이에야스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시대로의 복고’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슬로건으로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막정의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개혁에 착수했다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그의 연호를 딴 ‘교호의 개혁’을 추진하면서 역대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쇼군중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으뜸가는 명군으로 평가 받게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요시무네는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보통 막부 중흥의 할아버지로 불리지만 그는 에도 막부의 역사에서도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도쿠가와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가의 혈맥에서도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이에야스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못지않은 큰 인물 이었다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요시무네의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가장 큰 업적은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겐로쿠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시대 이후 계속된 재정 파탄을 개선 시킨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막부 재정이 궁핍하게 된 근본원인은 농업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생란력은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증가함에도 그것이 연공수입으로 연결되지 못한 데에 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이를 해결하기 위해 응급조치로써 ‘치욕을 무릅쓰고 분부를 내린다’고 했던 아게마이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上げ米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령을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내린다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다이묘에게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매년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석당 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석을 상납하게 하는 대신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산킨코타이의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부담을 줄여 에도 거주를 반 년으로 하게 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총수입은 연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천석에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이르럿는데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이는 막부 연공수입의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할이상의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상당한 양이었다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근본 대책으로 연공징수의 확대에 나섰다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직할령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하다이칸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등의 부정을 철저히 적발하는 한편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연공 징수법을 개선하여 매년 수확량에 따라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징수율을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결정하는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법 대신에 일정 기간 같은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징수율을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적용하는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조멘법을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널리 도입하고 연공 비율도 인상했다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면화 재배에 주목하여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밭작물에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대한 연공 징수도 늘렸다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상인자본을 끌어들여 농지개발을 추진하고 쌀의 증산도 장려했다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비용절감과 뇌물근절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연공량의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일정화를 통해 재정안정을 꾀한 대책에 힘입어 연공수입이 증가하기 시작해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1744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최고조에 달하며 이 기록은 막부 멸망까지 깨어지지 않았다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요시무네의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개혁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탄으로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도시정책을 개혁했는데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메이레키의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대화재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ko-KR" dirty="0" smtClean="0">
                <a:hlinkClick r:id="rId3" action="ppaction://hlinkfile" tooltip="1657년"/>
              </a:rPr>
              <a:t>1657</a:t>
            </a:r>
            <a:r>
              <a:rPr lang="ko-KR" altLang="en-US" dirty="0" smtClean="0">
                <a:hlinkClick r:id="rId3" action="ppaction://hlinkfile" tooltip="1657년"/>
              </a:rPr>
              <a:t>년</a:t>
            </a:r>
            <a:r>
              <a:rPr lang="ko-KR" altLang="en-US" dirty="0" smtClean="0"/>
              <a:t> </a:t>
            </a:r>
            <a:r>
              <a:rPr lang="en-US" altLang="ko-KR" dirty="0" smtClean="0">
                <a:hlinkClick r:id="rId4" action="ppaction://hlinkfile" tooltip="3월 2일"/>
              </a:rPr>
              <a:t>3</a:t>
            </a:r>
            <a:r>
              <a:rPr lang="ko-KR" altLang="en-US" dirty="0" smtClean="0">
                <a:hlinkClick r:id="rId4" action="ppaction://hlinkfile" tooltip="3월 2일"/>
              </a:rPr>
              <a:t>월 </a:t>
            </a:r>
            <a:r>
              <a:rPr lang="en-US" altLang="ko-KR" dirty="0" smtClean="0">
                <a:hlinkClick r:id="rId4" action="ppaction://hlinkfile" tooltip="3월 2일"/>
              </a:rPr>
              <a:t>2</a:t>
            </a:r>
            <a:r>
              <a:rPr lang="ko-KR" altLang="en-US" dirty="0" smtClean="0">
                <a:hlinkClick r:id="rId4" action="ppaction://hlinkfile" tooltip="3월 2일"/>
              </a:rPr>
              <a:t>일</a:t>
            </a:r>
            <a:r>
              <a:rPr lang="en-US" altLang="ko-KR" dirty="0" smtClean="0"/>
              <a:t>(</a:t>
            </a:r>
            <a:r>
              <a:rPr lang="ko-KR" altLang="en-US" dirty="0" err="1" smtClean="0">
                <a:hlinkClick r:id="rId5" action="ppaction://hlinkfile" tooltip="메이레키"/>
              </a:rPr>
              <a:t>메이레키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년 음력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</a:t>
            </a:r>
            <a:r>
              <a:rPr lang="en-US" altLang="ko-KR" dirty="0" smtClean="0">
                <a:hlinkClick r:id="rId6" action="ppaction://hlinkfile" tooltip="3월 4일"/>
              </a:rPr>
              <a:t>3</a:t>
            </a:r>
            <a:r>
              <a:rPr lang="ko-KR" altLang="en-US" dirty="0" smtClean="0">
                <a:hlinkClick r:id="rId6" action="ppaction://hlinkfile" tooltip="3월 4일"/>
              </a:rPr>
              <a:t>월 </a:t>
            </a:r>
            <a:r>
              <a:rPr lang="en-US" altLang="ko-KR" dirty="0" smtClean="0">
                <a:hlinkClick r:id="rId6" action="ppaction://hlinkfile" tooltip="3월 4일"/>
              </a:rPr>
              <a:t>4</a:t>
            </a:r>
            <a:r>
              <a:rPr lang="ko-KR" altLang="en-US" dirty="0" smtClean="0">
                <a:hlinkClick r:id="rId6" action="ppaction://hlinkfile" tooltip="3월 4일"/>
              </a:rPr>
              <a:t>일</a:t>
            </a:r>
            <a:r>
              <a:rPr lang="en-US" altLang="ko-KR" dirty="0" smtClean="0"/>
              <a:t>(1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r>
              <a:rPr lang="ko-KR" altLang="en-US" dirty="0" smtClean="0"/>
              <a:t>까지 </a:t>
            </a:r>
            <a:r>
              <a:rPr lang="ko-KR" altLang="en-US" dirty="0" smtClean="0">
                <a:hlinkClick r:id="rId7" action="ppaction://hlinkfile" tooltip="에도"/>
              </a:rPr>
              <a:t>에도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지금의 </a:t>
            </a:r>
            <a:r>
              <a:rPr lang="ko-KR" altLang="en-US" dirty="0" smtClean="0">
                <a:hlinkClick r:id="rId8" action="ppaction://hlinkfile" tooltip="도쿄"/>
              </a:rPr>
              <a:t>도쿄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일어난 </a:t>
            </a:r>
            <a:r>
              <a:rPr lang="ko-KR" altLang="en-US" dirty="0" smtClean="0">
                <a:hlinkClick r:id="rId9" action="ppaction://hlinkfile" tooltip="화재"/>
              </a:rPr>
              <a:t>대화재</a:t>
            </a:r>
            <a:r>
              <a:rPr lang="ko-KR" altLang="en-US" dirty="0" smtClean="0"/>
              <a:t>로</a:t>
            </a:r>
            <a:r>
              <a:rPr lang="en-US" altLang="ko-KR" dirty="0" smtClean="0"/>
              <a:t>, </a:t>
            </a:r>
            <a:r>
              <a:rPr lang="ko-KR" altLang="en-US" b="1" dirty="0" err="1" smtClean="0"/>
              <a:t>후리소데</a:t>
            </a:r>
            <a:r>
              <a:rPr lang="ko-KR" altLang="en-US" b="1" dirty="0" smtClean="0"/>
              <a:t> 화재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振袖火事</a:t>
            </a:r>
            <a:r>
              <a:rPr lang="en-US" altLang="ko-KR" dirty="0" smtClean="0"/>
              <a:t>), </a:t>
            </a:r>
            <a:r>
              <a:rPr lang="ko-KR" altLang="en-US" b="1" dirty="0" err="1" smtClean="0"/>
              <a:t>마루야마</a:t>
            </a:r>
            <a:r>
              <a:rPr lang="ko-KR" altLang="en-US" b="1" dirty="0" smtClean="0"/>
              <a:t> 화재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丸山火事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라고도 불린다</a:t>
            </a:r>
            <a:r>
              <a:rPr lang="en-US" altLang="ko-KR" dirty="0" smtClean="0"/>
              <a:t>.)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이후에도 반복되는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대화재에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허덕이던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방화시설을 꾸미고 진화 체계를 개선했다 또한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메야스바코를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설치하여 서민의 의견을 듣고 빈민구제시설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고이시카와요소조를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만들기도 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그렇지만 연공 증대에 따른 백성들의 불만이 생겨났고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중후반에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이르러 백성들의 반란인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잇키가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다발적으로 일어나게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덴메이의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기근 이후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 년 가까이 부분적으로 풍수해로 다소 수확감소는 있었으나 농업생산은 비교적 순조로웠다 이 시기는 오히려 쌀값의 하락이 문제였다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1832 ~33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도호쿠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지방을 중심으로 기상이변이 일어나 수확량이 예년에 비해 반 이하로 떨어지게 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흉작은 전국적으로 쌀 부족을 초래하여 극심한 기근이 닥치게 되는데 이것이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덴포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대기근이다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농촌과 도시에는 굶주리는 사람들이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흘러넘치고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잇키와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우치코와시가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빈발했지만 막부와 각 번은 변변한 대책 하나 세울 수가 없었다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1836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년의 기근은 특히 심하여 이 때문에 원래 쌀이 부족하던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야마나시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아이치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현 등에서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잇키가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발생했다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잇키는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개별 영주의 지배 영역을 넘어 광범위하게 지역에 파급효과가 생겼는데 빈농들의 의한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부자집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습격등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 동반된다는 점이 공통된 특징이었다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에도에서는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덴메이의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우치코와시로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인한 정치위기를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교훈삼아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대책수립에 들어갔다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시중의 그날 벌어 그날 먹고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사는사람인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빈궁민에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대해서는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구제미를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방출하고 시내 각 지역에 숙소를 세워 농촌에서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몰려드는 굶주린 농민들을 수용했다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나아가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쌀값 인하를 과제로 삼아 전국에서 쌀 매입을 추진하여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에도에서는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쌀 소동이나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우치코와시가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별로 없었다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이러한 에도 중심주의가 타 지역에 악 영향을 미쳐 오사카에서는 어용상인에 의해 쌀의 사재기가 벌어지고 이로 인해 쌀값이 올라 시민이 고초를 겪는데도 오사카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마치부교소의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관리가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쌀 이송에 협력한 것이 들통나 시민의 반감을 사 이것이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오시오의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난 의 계기가 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1841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막부는 집권 초기의 봉건 농업사회를 복원하기 위해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덴포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개혁을 실시하는데 기강 숙정과 검약 실시를 강조하고 시중의 풍속 단속에 힘을 쏟았다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사치의 금지를 위해 요리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의복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장식품 등의 시민의 일상적인 생활용품에 대해서도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닌자를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보내 감시를 하고 또한 출판에 대해서도 검열강화와 서민들이 즐기는 오락서적의 발행도 금지시켰다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가부키 극장을 풍속을 문란 시킨다는 이유로 변두리로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쫒아냈다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농촌의 재건을 위해서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귀농령을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내린다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각국의 호적조사를 강화하여 농민이 도시로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돈벌러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나오는 것을 금지하고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유입된 빈민을 귀농시켰다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치안확보와 황폐해진 경작지의 재건을 노린 것으로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농민을 농촌에 묶어두려는 점에서 개혁의 보수적 성격을 상징한다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부랑인 추방과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돈벌러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나오는 것을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어느정도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제한하는데 그쳐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농촌의 재건에는 별 효과가 없었다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이 시기는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막번체제가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흔들리기 시작해 농촌의 인구감소와 경작지의 황폐화가 심해지고 공장제 수공업이 등장해 자본주의의 싹이 트기 시작했다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이로 인한 사회경제구조의 변화는 막번 영주에게는 ‘체제의 위기로 다가왔고’ 대책으로 실시했던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덴포개혁도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별 효과가 없었다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결국 새로운 경제활동을 적극적으로 수용하는 방법이 강구되었는데 그것이 번 직영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전매제와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공장 설립이었다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이렇듯 각 번에서는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번정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개혁이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이우어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졌고 이 개혁에 성공한 번들은 경제와 사회의 변화에 적응하여 새로운 시책을 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조화시킴으로서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번의 재건에 성공했다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축적된 실력을 바탕으로 이들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웅번은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막부말의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정국에 등장하여 강한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발언력을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갖게 되고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그중에서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메이지 유신의 주역들도 나오게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고려 말부터 조선 초에 걸쳐 한국의 연안을 노략질하던 왜구에 대한 퇴치 문제는 한국과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일본과의 관계에서 큰 숙제의 하나였다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세기에서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세기까지 고려와 조선은 중국과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조선을 침략하던 일본인 해적인 왜구의 본거지인 쓰시마 섬을 정벌하였다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대마도 정벌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 태조는 즉위하자 곧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아시카가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막부와 교섭하여 왜구를 다스려 줄 것을 청하였으며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몇 년 뒤에는 정식으로 교린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交隣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관계가 성립되었다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중국의 왕조에 대한 사대정책과 함께 조선 시대 외교정책의 근간을 이루게 된 이러한 교린정책은 일본 이외에 여진에 대해서도 행하여졌다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뒤에 일본에 대하여 여러 가지 회유책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懷柔策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써서 통상의 편의를 주었음에도 불구하고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왜구는 역시 근절되지 않았으므로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세종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에는 왜구의 소굴인 쓰시마 섬을 대대적으로 정벌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 대마도 정벌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 일도 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그리하여 한때 왕래가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끊어졌는데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생활의 위협을 받게 된 대마도주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對馬島主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宗貞盛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사신을 보내어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다시 통교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할 것을 누차 청하여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1426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세종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내이포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부산포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이렇게 삼포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三浦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열어 교역을 허가하였다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삼포 개항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이렇게 하여 내왕 교역하는 데 편리하게 되자 왜선은 더욱 자주 오고 내왕하는 사람들도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너무 많아지므로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1443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세종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에는 대마도 도주와 대마도와 조선간의 세견선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歲遣船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관한 조약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계해조약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맺어 일본의 무역선은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척으로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조선에서 주는 곡물은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석으로 제한하였고 부산포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염포의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세곳을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개항하는 것으로 통상에 제한을 가하였다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밖에 일본 사신을 접대하는 데도 규정이 있어서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일본의 국왕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거추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巨酋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규슈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단다이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九州探題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대마도 도주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諸酋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등이 보내는 사신에 대해서는 각각 차등을 두어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영송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迎送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체재비지급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滯在費支給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상경인원수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上京人員數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宴會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賜物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및 유포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留浦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일한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등을 정하였다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왜사선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倭使船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삼포에 도착하면 도서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圖書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 문인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文引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검사하고 서울에 보내어 진상물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進上物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바치게 하였으며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조선에서는 이에 대해서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회사품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回賜品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주었다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 사신이 서울에 오면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동평관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東平館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유숙소로 쓰게 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이때 일본의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진상물은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동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蘇木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丹木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백반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감초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호초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수우각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水牛角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상아 등이었으며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회사품은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면포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綿布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쌀을 비롯하여 서적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苧布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麻布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표피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表皮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등으로서 한국과 중국과의 경우처럼 일종의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관무역이었다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밖에 역시 왜관을 중심으로 사무역이 행하여지기도 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이와 같이 조선과 일본 사이의 통교가 어느 정도 정상화되자 왜구도 훨씬 줄어들었으나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1510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중종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삼포에 거주하던 일본인이 반란을 일으켜 다시 삼포를 폐쇄하고 대마도와 통교를 단절하였다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뒤에 대마도주는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아시카가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막부를 통하여 다시 교역해 줄 것을 애원하므로 임신약조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壬申約條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정미약조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丁未約條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등을 맺어 전에 비해 훨씬 엄격한 제한 아래 통교할 것을 허락하였다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후반 중국의 국력이 쇠퇴하면서 일본을 통일한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도요토미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향도정명 즉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명을 정벌하고자 하니 길 안내를 하라 라는 주장을 하고 이것을 거부하면서 임진왜란이 시작되었는데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도요토미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 조선 침략을 우리는 임진왜란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일본사에서는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분로쿠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文祿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전쟁 이라 칭한다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나고야 성의 예비부대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제외하고 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군에서 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군까지 총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천여 명의 대군으로 임진왜란을 준비했고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고니시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유키나가가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이끄는 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군은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1592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백여 척의 배에 나누어 타고 쓰시마 섬을 출발하여 다음날 부산에 상륙한다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임진왜라는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신병기인 조총의 위력에 힘입어 일방적인 일본의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우세속에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진행되었고 서울과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평량의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점령으로 당시 조선의 왕 선조는 의주로 피신을 떠났다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일본군은 이순신이 이끄는 수군의 활약과 의병의 저항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명나라의 원군에 의해 보급로를 차단당하며 전황이 불리해지자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1593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서울을 버리고 남부지방에 집결하자 전쟁은 교착상태에 빠졌다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때문에 그해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강화교섭이 시작되지만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도요토미의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조건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명의 항복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 남부지역 할양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은 명의 조건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일본의 조공 허용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 크게 달랐으므로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1596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결국 결렬되었다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1597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재 침략을 결정하여 부서를 정했다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군부터 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군까지 조선에 잔류하고 있던 수비대를 합한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만여 명이었다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이것이 정유재란 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일본사로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게이초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慶長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전쟁이라 칭해진다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부산의 각 지휘관들에게 주공격 방향을 전라도로 해서 군량을 확보하여 충청도로 쳐들어가라는 지시가 떨어졌다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지시에는 ‘죽인 자의 머리는 놔 두고 코를 베서 소금에 절여 보내라’는 명령도 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초 전라도의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남원성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공략에서는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대장은 목을 그대로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나머지는 모두 코를 소금에 절여 항아리에 넣고 남원 부근의 지도와 목록과 함께 보냈다고 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총 수는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3,726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명으로 되어있다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지금에도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교토에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미미즈카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耳墳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귀 무덤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있는데 이것은 이때 남원성에서 베어간 코 무덤으로 일본에서 자체적으로 코 무덤은 너무 잔혹한것 같다고 귀 무덤으로 고쳤다고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정유재란의 형세는 처음부터 일본에 불리했는데 전쟁이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시작된지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개월 반이 지난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초 충청도 직산 전투에서 기세가 꺾이자 다시 남부지방으로 물러가 성을 쌓고 지구전으로 돌입하였다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그런 도중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1598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히데요시의 병이 악화되어 결국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모든일을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도쿠가와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이에야스와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마에다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도시이에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에게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맡이면서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아들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히데요리를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부탁한다는 부탁을 남기고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숨을 거움다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이에야스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사자를 현지에 급파하여 히데요시의 죽음은 비밀에 부치고 일본군의 퇴각을 명령했다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순천성에서 퇴각하는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고니시군을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공격한 전투가 이순신의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노량해전이었다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꼬니시 군과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시마즈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군이 부산항에서 후퇴함으로써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년간의 침략전쟁이 끝나게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인명의 손상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전국적인 전야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田野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 황폐화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문화재의 손실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난을 통한 국민들의 애국심 고취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자아반성의 계기 마련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숭명사상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일본인에 대한 재인식과 적개심</a:t>
            </a:r>
          </a:p>
          <a:p>
            <a:pPr>
              <a:buFontTx/>
              <a:buChar char="-"/>
            </a:pPr>
            <a:endParaRPr lang="en-US" altLang="ko-KR" spc="-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pc="-200" dirty="0" smtClean="0">
                <a:latin typeface="맑은 고딕" pitchFamily="50" charset="-127"/>
                <a:ea typeface="맑은 고딕" pitchFamily="50" charset="-127"/>
              </a:rPr>
              <a:t>국민생활의 피폐화</a:t>
            </a:r>
            <a:r>
              <a:rPr lang="en-US" altLang="ko-KR" spc="-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200" dirty="0" smtClean="0">
                <a:latin typeface="맑은 고딕" pitchFamily="50" charset="-127"/>
                <a:ea typeface="맑은 고딕" pitchFamily="50" charset="-127"/>
              </a:rPr>
              <a:t>일부는 조선 군에게 투항</a:t>
            </a:r>
            <a:endParaRPr lang="en-US" altLang="ko-KR" spc="-200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 국내 봉건세력의 약화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조선인들 포로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도자기업에 큰 발전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일본활자기술의 비약적인 발전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임진왜란과 정유재란으로 이어지는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년간의 전쟁이 끝나고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1607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조선과 에도 막부는 정식으로 국교를 맺는다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이후 메이지 정부가 수립될 때 까지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 년간 양국은 교역관계를 유지하게 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양국간의 외교실부는 동래 부사와 쓰시마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번주가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담당했는데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쓰시마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번주는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연간 정해진 사절을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부산포에 보냈고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 국내에서 큰 사건이 일어나면 그 내용을 알리는 임시사절을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보냇다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예를 들면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쇼군사의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경조사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쓰시마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번주의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길흉의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ㅂ고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통신사의 송영 때마다 사절을 부산포에 파견했다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 회에 이른다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조선에서는 왕조의 경조나 큰 사건을 알리기 위한 사절과 일본사절에 대한 답례사절이 쓰시마에 파견되었다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조선은 북경에 연 몇 차례 사절을 보내고 있어 거기에서 입수한 중국의 정치정세와 학술문화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외국의 동정에 관한 정보를 그때그때 일본에 통보했다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후반 명에서 청으로 교체되는 시기의 중국 정세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네덜란드 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하멜의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조선 표착과 탈출에 관한 정보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1866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프랑스 함대의 강화도 침입에 관한 정보 등이었다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중요한 정보가 들어오면 조선은 즉시 사절단을 쓰시마에 파견하고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쓰시마는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파발선을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띄워 그 정보를 막부에 보고했다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반대로 일본에서의 중요한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서건이나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쇼군 가의 경조사는 약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개월 후에 서울에 알려졌다고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한편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1609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년의 무역협정으로 부산포에는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두모포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왜관’ 이 설치되어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5~600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명의 일본인이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교대로 상주했다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1678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부터는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약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평 넓이의 ‘초량 왜관’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옮겨간다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왜관의 주위는 높이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1.8m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돌담으로 둘러쳤고 출입구는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두곳으로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조선 관리가 엄중히 경비했다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왜관 안에는 두부가게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술집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타다미집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까지있어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일본과 다름없는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생황를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하며 외교와 무역에 종사했다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부산포에는 연간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척 이상의 일본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무역선이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왕래했는데 일본에서는 후추와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각정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염려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구리와 주석을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수춣고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후반에는 은이 더해진다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조선에서는 면포와 인삼 등의 약재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중국산 실크 등을 주로 수출했다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쓰시마 번은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나가사키에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출장소를 두어 후추 등을 조달하고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오사카와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교토에서는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면포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약재 등을 팔아 조선에 수출할 구리와 은을 조달했다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 시대 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관계를 대표하는 것으로 통신사가 있는데 전부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회로 최초의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회답사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혹은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회답겸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쇄환사로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불렀다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쇄환이란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임진왜란 때 잡혀간 사람들을 데리고 귀환 한다는 의미다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전후 처리가 끝나면서 나머지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교체 때 마다 파견되어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통신사 라고 불렸다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통신’ 이란 친분을 나눈다는 의미이다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통신사 일행은 유수한 유학자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화가를 포함하여 총 인원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300~500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명으로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척의 나눠 배에 탄 일행은 쓰시마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 명의 호위를 받으며 이키와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후쿠오카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시모노세키를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내해를 통과하여 오사카의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요도가와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하구에 닿는데 여기서 막부가 준비한 배를 타고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요도가와를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거슬러 올라가 요도에 상륙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이후 육로로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교토를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향했다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통신사를 맞이하는 데는 약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냥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약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억 엔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정도라는 막대한 비용이 들지만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막부는 ‘쇼군 평생의 화려한 의식’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이를 중시하여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지금은 상상도 하지 못할 정도로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환영진을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물론 그 배경에는 일본의 지배자로서의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권위를 국민들에게 과시하기 위한 측면도 강하게 배어 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沿道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구경나온 사람들에게는 그저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쇼군에게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조공하러 온 외국인 정도로 여겨졌다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한편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통신사가 머무는 숙소에는 각 번의 유학자와 의사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화가가 앞 다투어 몰려와 술을 마시며 교류를 가진다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이렇게 간행된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문답집이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백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수십권에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이른다고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통신사는 활발한 문화교류의 사절단이기도 했던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260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 년에 이르는 우호관계는 양국의 경제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문화 발전에 크게 기여했다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초에 담배와 고추가 조선으로 전해졌는데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고추는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김치에 첨가되어 한국 요리에서는 빼놓을 수 없는 필수품이 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고구마가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1715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쓰시마에 전해진 뒤 곧 교호의 기근이 닥치지만 쓰시마는 고구마 덕분에 희생자를 내지 않기도 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정보는 조선에도 전해져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1764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통신사의 정사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조엄이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재배법을 배워 조선에 보급시켰다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그리하여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세기 빈발하는 기금으로부터 서민의 생명을 구하게 되는 것이었다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pc="-200" dirty="0" smtClean="0">
                <a:latin typeface="맑은 고딕" pitchFamily="50" charset="-127"/>
                <a:ea typeface="맑은 고딕" pitchFamily="50" charset="-127"/>
              </a:rPr>
              <a:t>국민생활의 피폐화</a:t>
            </a:r>
            <a:r>
              <a:rPr lang="en-US" altLang="ko-KR" spc="-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200" dirty="0" smtClean="0">
                <a:latin typeface="맑은 고딕" pitchFamily="50" charset="-127"/>
                <a:ea typeface="맑은 고딕" pitchFamily="50" charset="-127"/>
              </a:rPr>
              <a:t>일부는 조선 군에게 투항</a:t>
            </a:r>
            <a:endParaRPr lang="en-US" altLang="ko-KR" spc="-200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 국내 봉건세력의 약화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조선인들 포로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도자기업에 큰 발전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일본활자기술의 비약적인 발전</a:t>
            </a:r>
          </a:p>
          <a:p>
            <a:pPr>
              <a:buFontTx/>
              <a:buChar char="-"/>
            </a:pPr>
            <a:endParaRPr lang="ko-KR" altLang="en-US" spc="-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7434-6C24-467B-B93E-4978D7A0AB6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1598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병상에 누운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도요토미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죽음에 임하여 가장 신경을 쓴 것은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세의 나이에 얻은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살짜리 아들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히데요리의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장래였다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히데요리의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출생 전 양자로 맞아들인 조카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히데쓰구를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할복시키고 식솔을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도륙하는등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히데요리의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기반구축을 위해 힘썼다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‘내가 죽으면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히데요리는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어떻게 될지’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다이묘들이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히데요리를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밀어내고 천하를 차지하는 것은 아닌지’ 라는 걱정 속에 눈물 흘리는 아버지의 모습이 그가 세상에 보여준 마지막 모습 이었다 죽음이 임박해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고다이로를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불러놓고 ‘부디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히데요리를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부탁하네’ 라는 말을 유언장에 남기며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그것도 미심쩍어 서명까지 하게 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 사후의 혼란상황에서 고다이로의 수석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이에야스가 부상하기 시작했다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그는 아이치 현의 지방호족 출신으로 착실히 세력을 쌓아오다 노부나가와 동맹하여 영지를 확장했으며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 밑에서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년간 신하 노릇을 하면서도 호조 씨의 뒤를 이어 간토지역 최대의 다이묘로 군림했다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게다가 그는 임진왜란 당시 조선에도 출정하지 않고 나고야에만 출진해 자신의 병력은 털끝 하나 상하지 않게 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그에게 히데요시의 죽음은 대권 장악의 마지막 기회였다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히데요시 사후 정권구상으로는 다이로 마에다 도시에가 히데요리의 후견 역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이에야스가 정무를 담당하는 것이었다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1599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마에다의 죽음으로 이에야스의 독재체제가 확실해져다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히데요시 측권 그룹인 이시다가 은밀히 이에야스 타도계획을 꾸미고 이에야스의 은덕을 많이 입은 서국의 다이묘들을 중심으로 세력을 규합했다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마침 다이로 우에스기 가게마츠가 자신의 영국인 아이즈에서 난을 일으켜 이에야스가 출진한 사이에 이시다 미쓰나리가 세키가하라 결전을 일으켰다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결전에서 승리한 이에야스는 반대파의 처분에 나섰고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이에야스는 한 번의 싸움으로 막대한 토지를 얻게 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당시 일본 전체 다이묘가 가진 땅의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3/1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손에 넣은 것이다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일본에서 근대시대 일어난 대부분의 싸움은 ‘땅 따먹기’가 주 원인 이었으며 세키가하라 결투도 예외가 아니었다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획득한 영지를 그는 도쿠가와의 은상으로 배분하여 자신의 권력기반을 구축했다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1603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이에야스는 쇼군에 임명되고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에도에 막부를 열어 에도막부를 성립하게 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획득한 영지를 그는 도쿠가와의 은상으로 배분하여 자신의 권력기반을 구축했다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1603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이에야스는 쇼군에 임명되고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에도에 막부를 열어 에도막부를 성립하게 되었다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도쿠가와 이에야스가 세운 에도막부는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 쇼군 요시노부가 황실에 정권을 ‘반환’하는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1886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년까지 존속했는데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시기를 일본사에서는 근세라 부른다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근세시대를 이야기 할때에는 그 지배 시스템이 막부와 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 구성되어 있는 것에 착안하여 막번제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막번체제 라고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막번 체제는 간단히 말해 강력한 영주권을 가진 쇼군과 다이묘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막부와 번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토지와 백성을 지배하는 체제를 말한다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1615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에도막부는 도토미의 적자 히데요리를 멸망시킨 후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쿠니에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 성만을 허용하는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‘일국일성령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一國一城令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)’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내고 ‘부케쇼핫토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武家諸法度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)’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제정해 다이묘를 엄격하게 통제했다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이에야스 사후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1617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 쇼군 히데타다는 다이묘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사사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寺社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영지를 인정하는 확인문서를 일제히 발급하여 전국 토지의 영유자로서의 지위를 천명했다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다이묘의 품행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반역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살인자의 추방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성곽 수리에 대한 보고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다른 다이묘와 도당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徒黨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짓는 일의 금지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영지를 다스리는 다이묘의 정치 등에 대해서 규정하였다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다이묘가 막부 소재지인 에도와 자기의 영지에서 격년으로 교대 근무하는 산킨코타이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參勤交代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제도를 규정하여 이로써 다이묘들의 무력을 제한하고 감시를 용이하게 하여 체제 질서 유지를 확고히 하였다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D991-1ACB-4434-88BA-5DB675F45E4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2011-09-27 11;28;55.jpg"/>
          <p:cNvPicPr>
            <a:picLocks noChangeAspect="1"/>
          </p:cNvPicPr>
          <p:nvPr userDrawn="1"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59499" y="188640"/>
            <a:ext cx="1344149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123456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46138" y="827605"/>
            <a:ext cx="7812142" cy="3167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vpot.daum.net/clip/ClipView.do?clipid=19340086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1284%EB%85%84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ko.wikipedia.org/wiki/1251%EB%85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.wikipedia.org/wiki/%EC%84%A0%EB%B6%88%EA%B5%90" TargetMode="External"/><Relationship Id="rId5" Type="http://schemas.openxmlformats.org/officeDocument/2006/relationships/hyperlink" Target="http://ko.wikipedia.org/wiki/%EB%AA%BD%EA%B3%A8_%EC%A0%9C%EA%B5%AD" TargetMode="External"/><Relationship Id="rId4" Type="http://schemas.openxmlformats.org/officeDocument/2006/relationships/hyperlink" Target="http://ko.wikipedia.org/wiki/%EC%8B%AF%EC%BC%8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imagesearch.naver.com/search.naver?sm=ext&amp;viewloc=1&amp;where=idetail&amp;rev=13&amp;query=%EC%9D%BC%EB%B3%B8%20%EB%AC%B4%EC%82%AC&amp;section=image&amp;sort=0&amp;res_fr=0&amp;res_to=0&amp;merge=0&amp;start=108&amp;ie=utf8&amp;img_id=blog44999135|9|150074866485_4&amp;face=0&amp;color=0&amp;ccl=0&amp;viewtype=0&amp;aq=0&amp;spq=0&amp;nx_search_query=%EC%9D%BC%EB%B3%B8%20%EB%AC%B4%EC%82%AC&amp;nx_and_query=&amp;nx_sub_query=&amp;nx_search_hlquery=&amp;nx_search_fasquery=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earch.naver.com/search.naver?sm=ext&amp;viewloc=1&amp;where=idetail&amp;rev=13&amp;query=%EA%B3%A0%EB%8B%A4%EC%9D%B4%EA%B3%A0%20%EC%B2%9C%ED%99%A9&amp;section=image&amp;sort=0&amp;res_fr=0&amp;res_to=0&amp;merge=0&amp;start=1&amp;ie=utf8&amp;img_id=blog37396704|1|107485974_1&amp;face=0&amp;color=0&amp;ccl=0&amp;viewtype=0&amp;aq=0&amp;spq=0&amp;nx_search_query=%EA%B3%A0%EB%8B%A4%EC%9D%B4%EA%B3%A0%20%EC%B2%9C%ED%99%A9&amp;nx_and_query=&amp;nx_sub_query=&amp;nx_search_hlquery=&amp;nx_search_fasquery=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 descr="사진 695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-36512" y="836712"/>
            <a:ext cx="3779912" cy="2823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28192" y="1332057"/>
            <a:ext cx="78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중세 근세 시대의 일본사와 한일 관계</a:t>
            </a:r>
            <a:endParaRPr lang="ko-KR" altLang="en-US" sz="3200" dirty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368" y="6206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HY목각파임B" pitchFamily="18" charset="-127"/>
                <a:ea typeface="HY목각파임B" pitchFamily="18" charset="-127"/>
              </a:rPr>
              <a:t>2</a:t>
            </a:r>
            <a:r>
              <a:rPr lang="ko-KR" altLang="en-US" sz="2400" dirty="0" smtClean="0">
                <a:latin typeface="HY목각파임B" pitchFamily="18" charset="-127"/>
                <a:ea typeface="HY목각파임B" pitchFamily="18" charset="-127"/>
              </a:rPr>
              <a:t>조</a:t>
            </a:r>
            <a:endParaRPr lang="ko-KR" altLang="en-US" sz="2400" dirty="0">
              <a:latin typeface="HY목각파임B" pitchFamily="18" charset="-127"/>
              <a:ea typeface="HY목각파임B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067944" y="4899358"/>
            <a:ext cx="4929363" cy="1625986"/>
            <a:chOff x="3171029" y="3965875"/>
            <a:chExt cx="4929363" cy="1625986"/>
          </a:xfrm>
        </p:grpSpPr>
        <p:sp>
          <p:nvSpPr>
            <p:cNvPr id="9" name="TextBox 8"/>
            <p:cNvSpPr txBox="1"/>
            <p:nvPr/>
          </p:nvSpPr>
          <p:spPr>
            <a:xfrm>
              <a:off x="3171029" y="3965875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조장</a:t>
              </a:r>
              <a:endParaRPr lang="ko-KR" altLang="en-US" dirty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1029" y="423416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조원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8224" y="3985319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노은철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3985319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일본어 일본학과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4273351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경영학과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912" y="4515501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화학응용학과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2" y="4993431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latin typeface="HY목각파임B" pitchFamily="18" charset="-127"/>
                  <a:ea typeface="HY목각파임B" pitchFamily="18" charset="-127"/>
                </a:rPr>
                <a:t>영상에니메이션학과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9912" y="5222529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사회복지학</a:t>
              </a:r>
              <a:r>
                <a:rPr lang="ko-KR" altLang="en-US" dirty="0">
                  <a:latin typeface="HY목각파임B" pitchFamily="18" charset="-127"/>
                  <a:ea typeface="HY목각파임B" pitchFamily="18" charset="-127"/>
                </a:rPr>
                <a:t>과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12" y="4757662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화학응용학</a:t>
              </a:r>
              <a:r>
                <a:rPr lang="ko-KR" altLang="en-US" dirty="0">
                  <a:latin typeface="HY목각파임B" pitchFamily="18" charset="-127"/>
                  <a:ea typeface="HY목각파임B" pitchFamily="18" charset="-127"/>
                </a:rPr>
                <a:t>과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88224" y="4273351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atin typeface="HY목각파임B" pitchFamily="18" charset="-127"/>
                  <a:ea typeface="HY목각파임B" pitchFamily="18" charset="-127"/>
                </a:rPr>
                <a:t>우상</a:t>
              </a:r>
              <a:r>
                <a:rPr lang="ko-KR" altLang="en-US">
                  <a:latin typeface="HY목각파임B" pitchFamily="18" charset="-127"/>
                  <a:ea typeface="HY목각파임B" pitchFamily="18" charset="-127"/>
                </a:rPr>
                <a:t>협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8224" y="4515501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강동균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4" y="475766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atin typeface="HY목각파임B" pitchFamily="18" charset="-127"/>
                  <a:ea typeface="HY목각파임B" pitchFamily="18" charset="-127"/>
                </a:rPr>
                <a:t>김익</a:t>
              </a:r>
              <a:r>
                <a:rPr lang="ko-KR" altLang="en-US">
                  <a:latin typeface="HY목각파임B" pitchFamily="18" charset="-127"/>
                  <a:ea typeface="HY목각파임B" pitchFamily="18" charset="-127"/>
                </a:rPr>
                <a:t>환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4993431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목각파임B" pitchFamily="18" charset="-127"/>
                  <a:ea typeface="HY목각파임B" pitchFamily="18" charset="-127"/>
                </a:rPr>
                <a:t>황   </a:t>
              </a:r>
              <a:r>
                <a:rPr lang="ko-KR" altLang="en-US" dirty="0" err="1" smtClean="0">
                  <a:latin typeface="HY목각파임B" pitchFamily="18" charset="-127"/>
                  <a:ea typeface="HY목각파임B" pitchFamily="18" charset="-127"/>
                </a:rPr>
                <a:t>림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88224" y="5222529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latin typeface="HY목각파임B" pitchFamily="18" charset="-127"/>
                  <a:ea typeface="HY목각파임B" pitchFamily="18" charset="-127"/>
                </a:rPr>
                <a:t>왕아수</a:t>
              </a:r>
              <a:endParaRPr lang="en-US" altLang="ko-KR" dirty="0" smtClean="0">
                <a:latin typeface="HY목각파임B" pitchFamily="18" charset="-127"/>
                <a:ea typeface="HY목각파임B" pitchFamily="18" charset="-127"/>
              </a:endParaRPr>
            </a:p>
          </p:txBody>
        </p:sp>
      </p:grpSp>
      <p:pic>
        <p:nvPicPr>
          <p:cNvPr id="29" name="그림 28" descr="기후성아성의 망루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5364088" y="1972171"/>
            <a:ext cx="3384376" cy="2536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그림 29" descr="오사카성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971600" y="3925774"/>
            <a:ext cx="2448272" cy="2815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그림 30" descr="123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6138" y="827605"/>
            <a:ext cx="7812142" cy="316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무로마치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1338 ~1573</a:t>
            </a:r>
            <a:endParaRPr lang="en-US" altLang="ko-KR" sz="2400" dirty="0" smtClean="0">
              <a:latin typeface="HY센스L" pitchFamily="18" charset="-127"/>
              <a:ea typeface="HY센스L" pitchFamily="18" charset="-127"/>
            </a:endParaRPr>
          </a:p>
          <a:p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슈고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다이묘의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등장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과 전국시대 의 시작과 농민봉기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42910" y="1643050"/>
            <a:ext cx="3643338" cy="4500594"/>
            <a:chOff x="642910" y="1643050"/>
            <a:chExt cx="3643338" cy="4500594"/>
          </a:xfrm>
        </p:grpSpPr>
        <p:sp>
          <p:nvSpPr>
            <p:cNvPr id="5" name="순서도: 대체 처리 4"/>
            <p:cNvSpPr/>
            <p:nvPr/>
          </p:nvSpPr>
          <p:spPr>
            <a:xfrm>
              <a:off x="642910" y="1643050"/>
              <a:ext cx="3643338" cy="4500594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362" name="Picture 2" descr="Zen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2571744"/>
              <a:ext cx="3357586" cy="3357586"/>
            </a:xfrm>
            <a:prstGeom prst="rect">
              <a:avLst/>
            </a:prstGeom>
            <a:noFill/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857224" y="1928802"/>
              <a:ext cx="3143272" cy="5715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latin typeface="+mn-ea"/>
                </a:rPr>
                <a:t>            </a:t>
              </a:r>
              <a:r>
                <a:rPr lang="ko-KR" altLang="en-US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+mn-ea"/>
                </a:rPr>
                <a:t>요시미쓰</a:t>
              </a:r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714876" y="1785926"/>
            <a:ext cx="3643338" cy="4500594"/>
            <a:chOff x="4714876" y="1785926"/>
            <a:chExt cx="3643338" cy="4500594"/>
          </a:xfrm>
        </p:grpSpPr>
        <p:sp>
          <p:nvSpPr>
            <p:cNvPr id="6" name="순서도: 대체 처리 5"/>
            <p:cNvSpPr/>
            <p:nvPr/>
          </p:nvSpPr>
          <p:spPr>
            <a:xfrm>
              <a:off x="4714876" y="1785926"/>
              <a:ext cx="3643338" cy="4500594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364" name="Picture 4" descr="ieyas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2" y="2571744"/>
              <a:ext cx="3357586" cy="3429024"/>
            </a:xfrm>
            <a:prstGeom prst="rect">
              <a:avLst/>
            </a:prstGeom>
            <a:noFill/>
          </p:spPr>
        </p:pic>
        <p:sp>
          <p:nvSpPr>
            <p:cNvPr id="8" name="모서리가 둥근 직사각형 7"/>
            <p:cNvSpPr/>
            <p:nvPr/>
          </p:nvSpPr>
          <p:spPr>
            <a:xfrm>
              <a:off x="4929190" y="1928802"/>
              <a:ext cx="3143272" cy="5715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           </a:t>
              </a:r>
              <a:r>
                <a:rPr lang="ko-KR" altLang="en-US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슈고다이묘</a:t>
              </a:r>
              <a:endPara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아즈치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모모야마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3" name="그림 2" descr="오다 노부나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00195"/>
            <a:ext cx="3024336" cy="227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도요토미 히데요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7129" y="1916832"/>
            <a:ext cx="178490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81626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(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쇼쿠호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)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7" name="그림 6" descr="아즈치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17" y="4221088"/>
            <a:ext cx="2979795" cy="223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모서리가 둥근 직사각형 7"/>
          <p:cNvSpPr/>
          <p:nvPr/>
        </p:nvSpPr>
        <p:spPr>
          <a:xfrm>
            <a:off x="683568" y="1700808"/>
            <a:ext cx="3168352" cy="4968552"/>
          </a:xfrm>
          <a:prstGeom prst="roundRect">
            <a:avLst>
              <a:gd name="adj" fmla="val 67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508104" y="1700808"/>
            <a:ext cx="3384376" cy="4968552"/>
          </a:xfrm>
          <a:prstGeom prst="roundRect">
            <a:avLst>
              <a:gd name="adj" fmla="val 67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모모야마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90" y="4581128"/>
            <a:ext cx="2945904" cy="193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덧셈 기호 10"/>
          <p:cNvSpPr/>
          <p:nvPr/>
        </p:nvSpPr>
        <p:spPr>
          <a:xfrm>
            <a:off x="4028755" y="3284984"/>
            <a:ext cx="1296144" cy="1368152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59632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오다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노부나가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도요토미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히데요시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아즈치성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7959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모모야마성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7850" y="375047"/>
            <a:ext cx="220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- 30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년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아즈치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모모야마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626" y="375047"/>
            <a:ext cx="476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(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오다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노부나가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1534~1582)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18" name="그림 17" descr="오다 노부나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3024336" cy="227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 descr="오다 이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368899"/>
            <a:ext cx="2809875" cy="1076325"/>
          </a:xfrm>
          <a:prstGeom prst="rect">
            <a:avLst/>
          </a:prstGeom>
        </p:spPr>
      </p:pic>
      <p:pic>
        <p:nvPicPr>
          <p:cNvPr id="21" name="그림 20" descr="기요스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988840"/>
            <a:ext cx="4968552" cy="3742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아즈치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모모야마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1626" y="375047"/>
            <a:ext cx="476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(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혼노지의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변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1582.06.02)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9" name="그림 8" descr="일본지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03492"/>
            <a:ext cx="4450207" cy="519386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4067944" y="2852936"/>
            <a:ext cx="936104" cy="9361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148064" y="386104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오와리국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– 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아이치현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기요스시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자유형 15"/>
          <p:cNvSpPr/>
          <p:nvPr/>
        </p:nvSpPr>
        <p:spPr>
          <a:xfrm>
            <a:off x="4943805" y="2005149"/>
            <a:ext cx="1894114" cy="1756954"/>
          </a:xfrm>
          <a:custGeom>
            <a:avLst/>
            <a:gdLst>
              <a:gd name="connsiteX0" fmla="*/ 0 w 1894114"/>
              <a:gd name="connsiteY0" fmla="*/ 1012371 h 1756954"/>
              <a:gd name="connsiteX1" fmla="*/ 692331 w 1894114"/>
              <a:gd name="connsiteY1" fmla="*/ 124097 h 1756954"/>
              <a:gd name="connsiteX2" fmla="*/ 1894114 w 1894114"/>
              <a:gd name="connsiteY2" fmla="*/ 1756954 h 175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114" h="1756954">
                <a:moveTo>
                  <a:pt x="0" y="1012371"/>
                </a:moveTo>
                <a:cubicBezTo>
                  <a:pt x="188322" y="506185"/>
                  <a:pt x="376645" y="0"/>
                  <a:pt x="692331" y="124097"/>
                </a:cubicBezTo>
                <a:cubicBezTo>
                  <a:pt x="1008017" y="248194"/>
                  <a:pt x="1632857" y="1491343"/>
                  <a:pt x="1894114" y="1756954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3275856" y="3140968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67544" y="2852936"/>
            <a:ext cx="2160240" cy="14401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>
            <a:off x="3579223" y="3657600"/>
            <a:ext cx="2978331" cy="2159726"/>
          </a:xfrm>
          <a:custGeom>
            <a:avLst/>
            <a:gdLst>
              <a:gd name="connsiteX0" fmla="*/ 0 w 2978331"/>
              <a:gd name="connsiteY0" fmla="*/ 0 h 2159726"/>
              <a:gd name="connsiteX1" fmla="*/ 1658983 w 2978331"/>
              <a:gd name="connsiteY1" fmla="*/ 1867989 h 2159726"/>
              <a:gd name="connsiteX2" fmla="*/ 2978331 w 2978331"/>
              <a:gd name="connsiteY2" fmla="*/ 1750423 h 21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8331" h="2159726">
                <a:moveTo>
                  <a:pt x="0" y="0"/>
                </a:moveTo>
                <a:cubicBezTo>
                  <a:pt x="581297" y="788126"/>
                  <a:pt x="1162595" y="1576252"/>
                  <a:pt x="1658983" y="1867989"/>
                </a:cubicBezTo>
                <a:cubicBezTo>
                  <a:pt x="2155371" y="2159726"/>
                  <a:pt x="2764971" y="1770017"/>
                  <a:pt x="2978331" y="1750423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516216" y="511712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교토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혼노지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1854926" y="4284617"/>
            <a:ext cx="3853543" cy="2453640"/>
          </a:xfrm>
          <a:custGeom>
            <a:avLst/>
            <a:gdLst>
              <a:gd name="connsiteX0" fmla="*/ 0 w 3853543"/>
              <a:gd name="connsiteY0" fmla="*/ 0 h 2453640"/>
              <a:gd name="connsiteX1" fmla="*/ 2468880 w 3853543"/>
              <a:gd name="connsiteY1" fmla="*/ 2090057 h 2453640"/>
              <a:gd name="connsiteX2" fmla="*/ 3853543 w 3853543"/>
              <a:gd name="connsiteY2" fmla="*/ 2181497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543" h="2453640">
                <a:moveTo>
                  <a:pt x="0" y="0"/>
                </a:moveTo>
                <a:cubicBezTo>
                  <a:pt x="913311" y="863237"/>
                  <a:pt x="1826623" y="1726474"/>
                  <a:pt x="2468880" y="2090057"/>
                </a:cubicBezTo>
                <a:cubicBezTo>
                  <a:pt x="3111137" y="2453640"/>
                  <a:pt x="3853543" y="2181497"/>
                  <a:pt x="3853543" y="2181497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724128" y="61653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츄코쿠지방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ja-JP" altLang="en-US" sz="2000" b="1" dirty="0" smtClean="0">
                <a:latin typeface="맑은 고딕" pitchFamily="50" charset="-127"/>
                <a:ea typeface="HY헤드라인M" pitchFamily="18" charset="-127"/>
              </a:rPr>
              <a:t>中国地方</a:t>
            </a:r>
            <a:r>
              <a:rPr lang="en-US" altLang="ja-JP" sz="2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아즈치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모모야마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626" y="375047"/>
            <a:ext cx="559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(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도요토미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히데요시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1536~1598)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5" name="그림 4" descr="도요토미 히데요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07615"/>
            <a:ext cx="3168352" cy="447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14754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도요토미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히데요시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6156012"/>
            <a:ext cx="16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임진왜란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 descr="임진왜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4286" y="4379716"/>
            <a:ext cx="2554484" cy="183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모모야마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6294" y="1988840"/>
            <a:ext cx="2376264" cy="155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940152" y="35730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모모야마성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4499992" y="1916832"/>
            <a:ext cx="0" cy="44644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5076056" y="1700808"/>
            <a:ext cx="3312368" cy="4896544"/>
          </a:xfrm>
          <a:prstGeom prst="roundRect">
            <a:avLst>
              <a:gd name="adj" fmla="val 4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아즈치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모모야마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626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(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임진왜란의 영향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)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7" name="그림 6" descr="조선지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2808312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077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 선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8436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인명의 손상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전국적인 전야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田野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 황폐화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334770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문화재의 손실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85175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난을 통한 국민들의 애국심 고취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자아반성의 계기 마련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455986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숭명사상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498849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일본인에 대한 재인식과 적개심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아즈치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모모야마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626" y="37504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(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임진왜란의 영향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)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7635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  본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6438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pc="-200" dirty="0" smtClean="0">
                <a:latin typeface="맑은 고딕" pitchFamily="50" charset="-127"/>
                <a:ea typeface="맑은 고딕" pitchFamily="50" charset="-127"/>
              </a:rPr>
              <a:t>국민생활의 피폐화</a:t>
            </a:r>
            <a:r>
              <a:rPr lang="en-US" altLang="ko-KR" spc="-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200" dirty="0" smtClean="0">
                <a:latin typeface="맑은 고딕" pitchFamily="50" charset="-127"/>
                <a:ea typeface="맑은 고딕" pitchFamily="50" charset="-127"/>
              </a:rPr>
              <a:t>일부는 </a:t>
            </a:r>
            <a:r>
              <a:rPr lang="ko-KR" altLang="en-US" spc="-200" dirty="0" smtClean="0">
                <a:latin typeface="맑은 고딕" pitchFamily="50" charset="-127"/>
                <a:ea typeface="맑은 고딕" pitchFamily="50" charset="-127"/>
              </a:rPr>
              <a:t>조선 군에게 </a:t>
            </a:r>
            <a:r>
              <a:rPr lang="ko-KR" altLang="en-US" spc="-200" dirty="0" smtClean="0">
                <a:latin typeface="맑은 고딕" pitchFamily="50" charset="-127"/>
                <a:ea typeface="맑은 고딕" pitchFamily="50" charset="-127"/>
              </a:rPr>
              <a:t>투항</a:t>
            </a:r>
            <a:endParaRPr lang="ko-KR" altLang="en-US" spc="-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0038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 국내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봉건세력의 약화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3639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조선인들 포로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도자기업에 큰 발전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7239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일본활자기술의 비약적인 발전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 descr="일본지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40" y="2195572"/>
            <a:ext cx="3651149" cy="2376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6216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중  국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 descr="중국지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556792"/>
            <a:ext cx="3528392" cy="2531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20072" y="471585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국가재정 문란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52199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명청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교체의 계기 마련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716016" y="1412776"/>
            <a:ext cx="0" cy="51845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69756232" descr="EMB000008580f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3253326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3572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도요토미 히데요시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3929058" y="3214686"/>
            <a:ext cx="1285884" cy="121444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350043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조카를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할복시킴</a:t>
            </a:r>
            <a:endParaRPr lang="ko-KR" altLang="en-US" dirty="0"/>
          </a:p>
        </p:txBody>
      </p:sp>
      <p:pic>
        <p:nvPicPr>
          <p:cNvPr id="10" name="그림 9" descr="히데쓰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214554"/>
            <a:ext cx="2799668" cy="3143272"/>
          </a:xfrm>
          <a:prstGeom prst="rect">
            <a:avLst/>
          </a:prstGeom>
        </p:spPr>
      </p:pic>
      <p:pic>
        <p:nvPicPr>
          <p:cNvPr id="3" name="그림 2" descr="히데요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348880"/>
            <a:ext cx="3175000" cy="2905128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3929058" y="3214686"/>
            <a:ext cx="1285884" cy="121444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929058" y="363117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친 아들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542926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병으로 사망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3" name="그림 2" descr="fram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56" y="2000240"/>
            <a:ext cx="3429000" cy="2952750"/>
          </a:xfrm>
          <a:prstGeom prst="rect">
            <a:avLst/>
          </a:prstGeom>
        </p:spPr>
      </p:pic>
      <p:pic>
        <p:nvPicPr>
          <p:cNvPr id="5" name="그림 4" descr="노부나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3429000" cy="2952750"/>
          </a:xfrm>
          <a:prstGeom prst="rect">
            <a:avLst/>
          </a:prstGeom>
        </p:spPr>
      </p:pic>
      <p:sp>
        <p:nvSpPr>
          <p:cNvPr id="6" name="왼쪽/오른쪽 화살표 5"/>
          <p:cNvSpPr/>
          <p:nvPr/>
        </p:nvSpPr>
        <p:spPr>
          <a:xfrm>
            <a:off x="3929058" y="3143248"/>
            <a:ext cx="1500198" cy="1000132"/>
          </a:xfrm>
          <a:prstGeom prst="leftRightArrow">
            <a:avLst>
              <a:gd name="adj1" fmla="val 50000"/>
              <a:gd name="adj2" fmla="val 22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동맹</a:t>
            </a:r>
            <a:endParaRPr lang="ko-KR" altLang="en-US" dirty="0"/>
          </a:p>
        </p:txBody>
      </p:sp>
      <p:pic>
        <p:nvPicPr>
          <p:cNvPr id="7" name="_x69756232" descr="EMB000008580f5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3116"/>
            <a:ext cx="3253326" cy="2857520"/>
          </a:xfrm>
          <a:prstGeom prst="rect">
            <a:avLst/>
          </a:prstGeom>
          <a:noFill/>
        </p:spPr>
      </p:pic>
      <p:sp>
        <p:nvSpPr>
          <p:cNvPr id="8" name="왼쪽 화살표 7"/>
          <p:cNvSpPr/>
          <p:nvPr/>
        </p:nvSpPr>
        <p:spPr>
          <a:xfrm>
            <a:off x="3857620" y="3143248"/>
            <a:ext cx="157163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신하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3" name="그림 2" descr="히데요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286124"/>
            <a:ext cx="3175000" cy="2476500"/>
          </a:xfrm>
          <a:prstGeom prst="rect">
            <a:avLst/>
          </a:prstGeom>
        </p:spPr>
      </p:pic>
      <p:pic>
        <p:nvPicPr>
          <p:cNvPr id="5" name="그림 4" descr="Maeda doshe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857496"/>
            <a:ext cx="3500462" cy="3000396"/>
          </a:xfrm>
          <a:prstGeom prst="rect">
            <a:avLst/>
          </a:prstGeom>
        </p:spPr>
      </p:pic>
      <p:sp>
        <p:nvSpPr>
          <p:cNvPr id="6" name="왼쪽 화살표 5"/>
          <p:cNvSpPr/>
          <p:nvPr/>
        </p:nvSpPr>
        <p:spPr>
          <a:xfrm>
            <a:off x="3714744" y="3929066"/>
            <a:ext cx="1285884" cy="1214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후견인</a:t>
            </a:r>
            <a:endParaRPr lang="ko-KR" altLang="en-US" dirty="0"/>
          </a:p>
        </p:txBody>
      </p:sp>
      <p:pic>
        <p:nvPicPr>
          <p:cNvPr id="9" name="그림 4" descr="도쿠가와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214422"/>
            <a:ext cx="33575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68773456" descr="EMB000011e81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285860"/>
            <a:ext cx="2201073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1500174"/>
            <a:ext cx="3000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막부의 창건자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미나모토노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요리토모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(1147~1199.2.9)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일본 역사상 최초의 무신정권이 존속한 시대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357166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가마쿠라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막부시대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(</a:t>
            </a:r>
            <a:r>
              <a:rPr lang="en-US" altLang="ko-KR" sz="2400" dirty="0" smtClean="0">
                <a:latin typeface="HY센스L" pitchFamily="18" charset="-127"/>
                <a:ea typeface="HY센스L" pitchFamily="18" charset="-127"/>
              </a:rPr>
              <a:t>1180</a:t>
            </a:r>
            <a:r>
              <a:rPr lang="ko-KR" altLang="en-US" sz="2400" dirty="0" smtClean="0">
                <a:latin typeface="HY센스L" pitchFamily="18" charset="-127"/>
                <a:ea typeface="HY센스L" pitchFamily="18" charset="-127"/>
              </a:rPr>
              <a:t>년 </a:t>
            </a:r>
            <a:r>
              <a:rPr lang="en-US" altLang="ko-KR" sz="2400" dirty="0" smtClean="0">
                <a:latin typeface="HY센스L" pitchFamily="18" charset="-127"/>
                <a:ea typeface="HY센스L" pitchFamily="18" charset="-127"/>
              </a:rPr>
              <a:t>~ 1333</a:t>
            </a:r>
            <a:r>
              <a:rPr lang="ko-KR" altLang="en-US" sz="2400" dirty="0" smtClean="0">
                <a:latin typeface="HY센스L" pitchFamily="18" charset="-127"/>
                <a:ea typeface="HY센스L" pitchFamily="18" charset="-127"/>
              </a:rPr>
              <a:t>년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)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3500462" cy="24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4286248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막부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鎌倉幕府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미나모토노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요리토모가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현재의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가나가와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현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에 설치한 막부이다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6" name="그림 14" descr="%B9%CC%BE%B2%B3%AA%B8%AE_minari12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29565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4" descr="도쿠가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357298"/>
            <a:ext cx="33575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포인트가 32개인 별 4"/>
          <p:cNvSpPr/>
          <p:nvPr/>
        </p:nvSpPr>
        <p:spPr>
          <a:xfrm>
            <a:off x="3571868" y="2428868"/>
            <a:ext cx="2571768" cy="214314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세키가하라 결전</a:t>
            </a:r>
            <a:endParaRPr lang="ko-KR" altLang="en-US" dirty="0"/>
          </a:p>
        </p:txBody>
      </p:sp>
      <p:pic>
        <p:nvPicPr>
          <p:cNvPr id="8" name="그림 7" descr="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771649"/>
            <a:ext cx="8643998" cy="406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5" name="그림 4" descr="도쿠가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3575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오른쪽 화살표 8"/>
          <p:cNvSpPr/>
          <p:nvPr/>
        </p:nvSpPr>
        <p:spPr>
          <a:xfrm>
            <a:off x="4025450" y="2956750"/>
            <a:ext cx="2689690" cy="200026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도쿠가와의 은상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58016" y="2357430"/>
            <a:ext cx="2071702" cy="3071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solidFill>
                  <a:schemeClr val="tx1"/>
                </a:solidFill>
              </a:rPr>
              <a:t>도쿠가와 파 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600" b="1" dirty="0" smtClean="0">
                <a:solidFill>
                  <a:schemeClr val="tx1"/>
                </a:solidFill>
              </a:rPr>
              <a:t>다이묘들</a:t>
            </a:r>
            <a:endParaRPr lang="en-US" altLang="ko-KR" sz="3600" b="1" dirty="0" smtClean="0">
              <a:solidFill>
                <a:schemeClr val="tx1"/>
              </a:solidFill>
            </a:endParaRPr>
          </a:p>
        </p:txBody>
      </p:sp>
      <p:pic>
        <p:nvPicPr>
          <p:cNvPr id="11" name="그림 10" descr="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47589"/>
            <a:ext cx="7429552" cy="5041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4844" y="2061423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HY나무B" pitchFamily="18" charset="-127"/>
                <a:ea typeface="HY나무B" pitchFamily="18" charset="-127"/>
              </a:rPr>
              <a:t>도쿠가와 이에야스의 정권</a:t>
            </a:r>
            <a:r>
              <a:rPr lang="en-US" altLang="ko-KR" sz="3200" dirty="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r>
              <a:rPr lang="en-US" altLang="ko-KR" sz="3200" dirty="0" smtClean="0">
                <a:latin typeface="HY나무B" pitchFamily="18" charset="-127"/>
                <a:ea typeface="HY나무B" pitchFamily="18" charset="-127"/>
              </a:rPr>
              <a:t>1603~1867 </a:t>
            </a:r>
            <a:r>
              <a:rPr lang="ko-KR" altLang="en-US" sz="3200" dirty="0" smtClean="0">
                <a:latin typeface="HY나무B" pitchFamily="18" charset="-127"/>
                <a:ea typeface="HY나무B" pitchFamily="18" charset="-127"/>
              </a:rPr>
              <a:t>약 </a:t>
            </a:r>
            <a:r>
              <a:rPr lang="en-US" altLang="ko-KR" sz="3200" dirty="0" smtClean="0">
                <a:latin typeface="HY나무B" pitchFamily="18" charset="-127"/>
                <a:ea typeface="HY나무B" pitchFamily="18" charset="-127"/>
              </a:rPr>
              <a:t>260</a:t>
            </a:r>
            <a:r>
              <a:rPr lang="ko-KR" altLang="en-US" sz="3200" dirty="0" smtClean="0">
                <a:latin typeface="HY나무B" pitchFamily="18" charset="-127"/>
                <a:ea typeface="HY나무B" pitchFamily="18" charset="-127"/>
              </a:rPr>
              <a:t>년간</a:t>
            </a:r>
            <a:endParaRPr lang="en-US" altLang="ko-KR" sz="32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천황 → 상징일뿐 실질적 권한</a:t>
            </a:r>
            <a:r>
              <a:rPr lang="en-US" altLang="ko-KR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X</a:t>
            </a:r>
          </a:p>
          <a:p>
            <a:pPr>
              <a:buFont typeface="Arial" charset="0"/>
              <a:buNone/>
            </a:pPr>
            <a:endParaRPr lang="en-US" altLang="ko-KR" sz="3200" dirty="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3200" dirty="0" smtClean="0">
                <a:latin typeface="HY나무B" pitchFamily="18" charset="-127"/>
                <a:ea typeface="HY나무B" pitchFamily="18" charset="-127"/>
              </a:rPr>
              <a:t>막번체제</a:t>
            </a:r>
            <a:endParaRPr lang="en-US" altLang="ko-KR" sz="3200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3200" dirty="0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막 </a:t>
            </a:r>
            <a:r>
              <a:rPr lang="en-US" altLang="ko-KR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3200" dirty="0" smtClean="0">
                <a:latin typeface="HY나무B" pitchFamily="18" charset="-127"/>
                <a:ea typeface="HY나무B" pitchFamily="18" charset="-127"/>
              </a:rPr>
              <a:t>도쿠가와의 에도 막부</a:t>
            </a:r>
            <a:endParaRPr lang="en-US" altLang="ko-KR" sz="3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3200" dirty="0" smtClean="0">
                <a:latin typeface="HY나무B" pitchFamily="18" charset="-127"/>
                <a:ea typeface="HY나무B" pitchFamily="18" charset="-127"/>
              </a:rPr>
              <a:t>- </a:t>
            </a:r>
            <a:r>
              <a:rPr lang="ko-KR" altLang="en-US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번 </a:t>
            </a:r>
            <a:r>
              <a:rPr lang="en-US" altLang="ko-KR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3200" dirty="0" smtClean="0">
                <a:latin typeface="HY나무B" pitchFamily="18" charset="-127"/>
                <a:ea typeface="HY나무B" pitchFamily="18" charset="-127"/>
              </a:rPr>
              <a:t>막부가 나누어 준 영지</a:t>
            </a:r>
            <a:r>
              <a:rPr lang="en-US" altLang="ko-KR" sz="3200" dirty="0" smtClean="0">
                <a:latin typeface="HY나무B" pitchFamily="18" charset="-127"/>
                <a:ea typeface="HY나무B" pitchFamily="18" charset="-127"/>
              </a:rPr>
              <a:t>,</a:t>
            </a:r>
            <a:r>
              <a:rPr lang="en-US" altLang="ko-KR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다이묘 </a:t>
            </a:r>
            <a:r>
              <a:rPr lang="en-US" altLang="ko-KR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32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영주</a:t>
            </a:r>
            <a:endParaRPr lang="en-US" altLang="ko-KR" sz="3200" dirty="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  <a:p>
            <a:pPr>
              <a:buFont typeface="Arial" charset="0"/>
              <a:buNone/>
            </a:pPr>
            <a:endParaRPr lang="en-US" altLang="ko-KR" sz="3200" dirty="0" smtClean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309554" y="1285860"/>
          <a:ext cx="404813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그림 4" descr="도쿠가와 히데타다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1285860"/>
            <a:ext cx="3286148" cy="3154702"/>
          </a:xfrm>
          <a:prstGeom prst="rect">
            <a:avLst/>
          </a:prstGeom>
        </p:spPr>
      </p:pic>
      <p:graphicFrame>
        <p:nvGraphicFramePr>
          <p:cNvPr id="12" name="다이어그램 11"/>
          <p:cNvGraphicFramePr/>
          <p:nvPr/>
        </p:nvGraphicFramePr>
        <p:xfrm>
          <a:off x="5072066" y="1285860"/>
          <a:ext cx="392905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7818" y="5618165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 smtClean="0"/>
              <a:t>다이묘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大名</a:t>
            </a:r>
            <a:endParaRPr lang="ko-KR" altLang="en-US" sz="2800" b="1" dirty="0"/>
          </a:p>
        </p:txBody>
      </p:sp>
      <p:sp>
        <p:nvSpPr>
          <p:cNvPr id="13" name="톱니 모양의 오른쪽 화살표 12"/>
          <p:cNvSpPr/>
          <p:nvPr/>
        </p:nvSpPr>
        <p:spPr>
          <a:xfrm rot="2196391">
            <a:off x="3893011" y="3918080"/>
            <a:ext cx="3145442" cy="928694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71934" y="3929066"/>
            <a:ext cx="23574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영지를 인정하는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확인 문서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4429132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공가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公家</a:t>
            </a:r>
            <a:endParaRPr lang="ko-KR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76" y="5429264"/>
            <a:ext cx="171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사사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寺社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2" grpId="0">
        <p:bldAsOne/>
      </p:bldGraphic>
      <p:bldP spid="9" grpId="0"/>
      <p:bldP spid="13" grpId="0" animBg="1"/>
      <p:bldP spid="14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3" name="그림 2" descr="후쿠시마 마사노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143116"/>
            <a:ext cx="3048000" cy="3248025"/>
          </a:xfrm>
          <a:prstGeom prst="rect">
            <a:avLst/>
          </a:prstGeom>
        </p:spPr>
      </p:pic>
      <p:sp>
        <p:nvSpPr>
          <p:cNvPr id="5" name="폭발 2 4"/>
          <p:cNvSpPr/>
          <p:nvPr/>
        </p:nvSpPr>
        <p:spPr>
          <a:xfrm>
            <a:off x="2500298" y="2571744"/>
            <a:ext cx="4357718" cy="2571768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가이에키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改易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  <p:pic>
        <p:nvPicPr>
          <p:cNvPr id="6" name="그림 5" descr="dokugawa iemit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928802"/>
            <a:ext cx="4714908" cy="3843676"/>
          </a:xfrm>
          <a:prstGeom prst="rect">
            <a:avLst/>
          </a:prstGeom>
        </p:spPr>
      </p:pic>
      <p:pic>
        <p:nvPicPr>
          <p:cNvPr id="7" name="그림 6" descr="산킨코타이로 에도성에 참석한 다이묘 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285860"/>
            <a:ext cx="8757610" cy="4500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4" y="593469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6"/>
              </a:rPr>
              <a:t>http://tvpot.daum.net/clip/ClipView.do?clipid=19340086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71448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/>
              <a:t>검지</a:t>
            </a:r>
            <a:endParaRPr lang="en-US" altLang="ko-KR" sz="3600" dirty="0" smtClean="0"/>
          </a:p>
        </p:txBody>
      </p:sp>
      <p:graphicFrame>
        <p:nvGraphicFramePr>
          <p:cNvPr id="10" name="다이어그램 9"/>
          <p:cNvGraphicFramePr/>
          <p:nvPr/>
        </p:nvGraphicFramePr>
        <p:xfrm>
          <a:off x="2786050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7686" y="164305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사농공상</a:t>
            </a:r>
            <a:endParaRPr lang="ko-KR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2228815">
            <a:off x="2464225" y="2451638"/>
            <a:ext cx="1285884" cy="7858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071670" y="2786058"/>
            <a:ext cx="5357850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병농</a:t>
            </a:r>
            <a:r>
              <a:rPr lang="ko-KR" alt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분리</a:t>
            </a:r>
            <a:endParaRPr lang="ko-KR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그림 13" descr="아시가루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1214422"/>
            <a:ext cx="4565785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3" name="그림 2" descr="자비에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28838"/>
            <a:ext cx="2571768" cy="4129096"/>
          </a:xfrm>
          <a:prstGeom prst="rect">
            <a:avLst/>
          </a:prstGeom>
        </p:spPr>
      </p:pic>
      <p:pic>
        <p:nvPicPr>
          <p:cNvPr id="5" name="그림 4" descr="자비에르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285860"/>
            <a:ext cx="5572132" cy="5197091"/>
          </a:xfrm>
          <a:prstGeom prst="rect">
            <a:avLst/>
          </a:prstGeom>
        </p:spPr>
      </p:pic>
      <p:pic>
        <p:nvPicPr>
          <p:cNvPr id="6" name="그림 5" descr="후미에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285860"/>
            <a:ext cx="3643904" cy="4237098"/>
          </a:xfrm>
          <a:prstGeom prst="rect">
            <a:avLst/>
          </a:prstGeom>
        </p:spPr>
      </p:pic>
      <p:pic>
        <p:nvPicPr>
          <p:cNvPr id="7" name="그림 6" descr="기리시탄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1" y="1500174"/>
            <a:ext cx="4584257" cy="3429024"/>
          </a:xfrm>
          <a:prstGeom prst="rect">
            <a:avLst/>
          </a:prstGeom>
        </p:spPr>
      </p:pic>
      <p:pic>
        <p:nvPicPr>
          <p:cNvPr id="8" name="그림 7" descr="포트투갈 복장의 일본 키리시탄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1285860"/>
            <a:ext cx="5429288" cy="508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3" name="그림 2" descr="270px-Tokugawa_Ietsug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857364"/>
            <a:ext cx="3429000" cy="3429000"/>
          </a:xfrm>
          <a:prstGeom prst="rect">
            <a:avLst/>
          </a:prstGeom>
        </p:spPr>
      </p:pic>
      <p:pic>
        <p:nvPicPr>
          <p:cNvPr id="5" name="그림 4" descr="200px-Tokugawa_Yoshim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500174"/>
            <a:ext cx="4286280" cy="4179123"/>
          </a:xfrm>
          <a:prstGeom prst="rect">
            <a:avLst/>
          </a:prstGeom>
        </p:spPr>
      </p:pic>
      <p:sp>
        <p:nvSpPr>
          <p:cNvPr id="7" name="폭발 2 6"/>
          <p:cNvSpPr/>
          <p:nvPr/>
        </p:nvSpPr>
        <p:spPr>
          <a:xfrm>
            <a:off x="1785918" y="1142984"/>
            <a:ext cx="6000792" cy="48577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재정 파탄 개선</a:t>
            </a:r>
            <a:endParaRPr lang="ko-KR" alt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폭발 1 7"/>
          <p:cNvSpPr/>
          <p:nvPr/>
        </p:nvSpPr>
        <p:spPr>
          <a:xfrm>
            <a:off x="1785918" y="1214422"/>
            <a:ext cx="6357982" cy="4643470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아게마이</a:t>
            </a:r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上げ米</a:t>
            </a:r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o-KR" alt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령</a:t>
            </a:r>
            <a:endParaRPr lang="ko-KR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2428860" y="2500306"/>
            <a:ext cx="4643470" cy="257176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rgbClr val="FF0000"/>
                </a:solidFill>
              </a:rPr>
              <a:t>연공 수입 증가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pic>
        <p:nvPicPr>
          <p:cNvPr id="12" name="그림 11" descr="메이레키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484784"/>
            <a:ext cx="7358114" cy="470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에도 시대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6" name="폭발 2 5"/>
          <p:cNvSpPr/>
          <p:nvPr/>
        </p:nvSpPr>
        <p:spPr>
          <a:xfrm>
            <a:off x="714348" y="1428736"/>
            <a:ext cx="7858180" cy="38576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</a:rPr>
              <a:t>잇키와</a:t>
            </a:r>
            <a:r>
              <a:rPr lang="ko-KR" altLang="en-US" sz="2800" dirty="0" smtClean="0">
                <a:solidFill>
                  <a:schemeClr val="tx1"/>
                </a:solidFill>
              </a:rPr>
              <a:t>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우치코와시</a:t>
            </a:r>
            <a:r>
              <a:rPr lang="ko-KR" altLang="en-US" sz="2800" dirty="0" smtClean="0">
                <a:solidFill>
                  <a:schemeClr val="tx1"/>
                </a:solidFill>
              </a:rPr>
              <a:t> 빈발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폭발 1 6"/>
          <p:cNvSpPr/>
          <p:nvPr/>
        </p:nvSpPr>
        <p:spPr>
          <a:xfrm>
            <a:off x="785786" y="1214422"/>
            <a:ext cx="7929618" cy="42862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대책 수립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1.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구제미</a:t>
            </a:r>
            <a:r>
              <a:rPr lang="ko-KR" altLang="en-US" sz="2800" dirty="0" smtClean="0">
                <a:solidFill>
                  <a:schemeClr val="tx1"/>
                </a:solidFill>
              </a:rPr>
              <a:t> 방출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2. </a:t>
            </a:r>
            <a:r>
              <a:rPr lang="ko-KR" altLang="en-US" sz="2800" dirty="0" smtClean="0">
                <a:solidFill>
                  <a:schemeClr val="tx1"/>
                </a:solidFill>
              </a:rPr>
              <a:t>숙소를 세워 농민 수용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3. </a:t>
            </a:r>
            <a:r>
              <a:rPr lang="ko-KR" altLang="en-US" sz="2800" dirty="0" smtClean="0">
                <a:solidFill>
                  <a:schemeClr val="tx1"/>
                </a:solidFill>
              </a:rPr>
              <a:t>전국의 쌀 매입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폭발 2 7"/>
          <p:cNvSpPr/>
          <p:nvPr/>
        </p:nvSpPr>
        <p:spPr>
          <a:xfrm>
            <a:off x="785786" y="500042"/>
            <a:ext cx="8072494" cy="52864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pc="-150" dirty="0" smtClean="0">
                <a:solidFill>
                  <a:schemeClr val="tx1"/>
                </a:solidFill>
              </a:rPr>
              <a:t>쌀의 사재기가 벌어짐</a:t>
            </a:r>
            <a:endParaRPr lang="en-US" altLang="ko-KR" sz="2800" spc="-150" dirty="0" smtClean="0">
              <a:solidFill>
                <a:schemeClr val="tx1"/>
              </a:solidFill>
            </a:endParaRPr>
          </a:p>
          <a:p>
            <a:pPr algn="ctr"/>
            <a:endParaRPr lang="en-US" altLang="ko-KR" sz="2800" spc="-15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800" spc="-150" dirty="0" smtClean="0">
                <a:solidFill>
                  <a:schemeClr val="tx1"/>
                </a:solidFill>
              </a:rPr>
              <a:t>쌀값 이 올라감</a:t>
            </a:r>
            <a:endParaRPr lang="en-US" altLang="ko-KR" sz="2800" spc="-150" dirty="0" smtClean="0">
              <a:solidFill>
                <a:schemeClr val="tx1"/>
              </a:solidFill>
            </a:endParaRPr>
          </a:p>
          <a:p>
            <a:pPr algn="ctr"/>
            <a:endParaRPr lang="en-US" altLang="ko-KR" sz="2800" spc="-15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800" spc="-150" dirty="0" err="1" smtClean="0">
                <a:solidFill>
                  <a:schemeClr val="tx1"/>
                </a:solidFill>
              </a:rPr>
              <a:t>오시오의</a:t>
            </a:r>
            <a:r>
              <a:rPr lang="en-US" altLang="ko-KR" sz="2800" spc="-150" dirty="0" smtClean="0">
                <a:solidFill>
                  <a:schemeClr val="tx1"/>
                </a:solidFill>
              </a:rPr>
              <a:t> </a:t>
            </a:r>
            <a:r>
              <a:rPr lang="ko-KR" altLang="en-US" sz="2800" spc="-150" dirty="0" smtClean="0">
                <a:solidFill>
                  <a:schemeClr val="tx1"/>
                </a:solidFill>
              </a:rPr>
              <a:t>난</a:t>
            </a:r>
            <a:endParaRPr lang="ko-KR" altLang="en-US" sz="2800" spc="-150" dirty="0">
              <a:solidFill>
                <a:schemeClr val="tx1"/>
              </a:solidFill>
            </a:endParaRPr>
          </a:p>
        </p:txBody>
      </p:sp>
      <p:sp>
        <p:nvSpPr>
          <p:cNvPr id="9" name="포인트가 10개인 별 8"/>
          <p:cNvSpPr/>
          <p:nvPr/>
        </p:nvSpPr>
        <p:spPr>
          <a:xfrm>
            <a:off x="1214414" y="1357298"/>
            <a:ext cx="6929486" cy="3643338"/>
          </a:xfrm>
          <a:prstGeom prst="star10">
            <a:avLst>
              <a:gd name="adj" fmla="val 33446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err="1" smtClean="0">
                <a:solidFill>
                  <a:schemeClr val="tx1"/>
                </a:solidFill>
              </a:rPr>
              <a:t>덴포개혁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85786" y="1357298"/>
            <a:ext cx="7786742" cy="4357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</a:rPr>
              <a:t>1 </a:t>
            </a:r>
            <a:r>
              <a:rPr lang="ko-KR" altLang="en-US" sz="3200" dirty="0" smtClean="0">
                <a:solidFill>
                  <a:schemeClr val="tx1"/>
                </a:solidFill>
              </a:rPr>
              <a:t>기강 숙정과 검약 실시 강조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</a:rPr>
              <a:t>2 </a:t>
            </a:r>
            <a:r>
              <a:rPr lang="ko-KR" altLang="en-US" sz="3200" dirty="0" smtClean="0">
                <a:solidFill>
                  <a:schemeClr val="tx1"/>
                </a:solidFill>
              </a:rPr>
              <a:t>사치금지를 위해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닌자를</a:t>
            </a:r>
            <a:r>
              <a:rPr lang="ko-KR" altLang="en-US" sz="3200" dirty="0" smtClean="0">
                <a:solidFill>
                  <a:schemeClr val="tx1"/>
                </a:solidFill>
              </a:rPr>
              <a:t> 보내 감시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</a:rPr>
              <a:t>3 </a:t>
            </a:r>
            <a:r>
              <a:rPr lang="ko-KR" altLang="en-US" sz="3200" dirty="0" smtClean="0">
                <a:solidFill>
                  <a:schemeClr val="tx1"/>
                </a:solidFill>
              </a:rPr>
              <a:t>출판에 대해 검열강화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오락서적 발행금지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</a:rPr>
              <a:t>4 </a:t>
            </a:r>
            <a:r>
              <a:rPr lang="ko-KR" altLang="en-US" sz="3200" dirty="0" smtClean="0">
                <a:solidFill>
                  <a:schemeClr val="tx1"/>
                </a:solidFill>
              </a:rPr>
              <a:t>가부키 극장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쫒아</a:t>
            </a:r>
            <a:r>
              <a:rPr lang="ko-KR" altLang="en-US" sz="3200" dirty="0" smtClean="0">
                <a:solidFill>
                  <a:schemeClr val="tx1"/>
                </a:solidFill>
              </a:rPr>
              <a:t> 냄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</a:rPr>
              <a:t>5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귀농령</a:t>
            </a:r>
            <a:endParaRPr lang="en-US" altLang="ko-KR" sz="3200" dirty="0" smtClean="0">
              <a:solidFill>
                <a:schemeClr val="tx1"/>
              </a:solidFill>
            </a:endParaRPr>
          </a:p>
        </p:txBody>
      </p:sp>
      <p:sp>
        <p:nvSpPr>
          <p:cNvPr id="11" name="배지 10"/>
          <p:cNvSpPr/>
          <p:nvPr/>
        </p:nvSpPr>
        <p:spPr>
          <a:xfrm>
            <a:off x="1000100" y="1428736"/>
            <a:ext cx="7358114" cy="4214842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-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막번체제가</a:t>
            </a:r>
            <a:r>
              <a:rPr lang="ko-KR" altLang="en-US" sz="2400" dirty="0" smtClean="0">
                <a:solidFill>
                  <a:schemeClr val="tx1"/>
                </a:solidFill>
              </a:rPr>
              <a:t> 흔들리고 공장제 수공업 등장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ko-KR" altLang="en-US" sz="2400" dirty="0" smtClean="0">
                <a:solidFill>
                  <a:schemeClr val="tx1"/>
                </a:solidFill>
              </a:rPr>
              <a:t>적극적으로 새로운 경제 활동 수용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</a:rPr>
              <a:t>번 직영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전매제</a:t>
            </a:r>
            <a:r>
              <a:rPr lang="en-US" altLang="ko-KR" sz="2400" dirty="0" smtClean="0">
                <a:solidFill>
                  <a:schemeClr val="tx1"/>
                </a:solidFill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</a:rPr>
              <a:t>공장 설립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</a:rPr>
              <a:t>번의 재건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한일 관계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5" name="그림 4" descr="왜구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4357718" cy="5000660"/>
          </a:xfrm>
          <a:prstGeom prst="rect">
            <a:avLst/>
          </a:prstGeom>
        </p:spPr>
      </p:pic>
      <p:pic>
        <p:nvPicPr>
          <p:cNvPr id="6" name="그림 5" descr="왜구 어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4357686" cy="5358389"/>
          </a:xfrm>
          <a:prstGeom prst="rect">
            <a:avLst/>
          </a:prstGeom>
        </p:spPr>
      </p:pic>
      <p:pic>
        <p:nvPicPr>
          <p:cNvPr id="3" name="그림 2" descr="왜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472" y="1214422"/>
            <a:ext cx="4762528" cy="5143536"/>
          </a:xfrm>
          <a:prstGeom prst="rect">
            <a:avLst/>
          </a:prstGeom>
        </p:spPr>
      </p:pic>
      <p:pic>
        <p:nvPicPr>
          <p:cNvPr id="8" name="그림 7" descr="왜관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517260"/>
            <a:ext cx="4286280" cy="634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428736"/>
            <a:ext cx="7929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싯켄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이란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쇼군을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대신하여 실제 정치를 총괄하던 직책을 말한다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막부의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싯켄은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호조 가문이 대대로 계승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싯켄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정치는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오직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시대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(1203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-1333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에서만 있었다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헤이안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시대의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섭관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정치와도 구별되는 현상이었다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가마쿠라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막부시대 문화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14950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호조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도키무네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hlinkClick r:id="rId2" action="ppaction://hlinkfile" tooltip="1251년"/>
              </a:rPr>
              <a:t>1251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hlinkClick r:id="rId2" action="ppaction://hlinkfile" tooltip="1251년"/>
              </a:rPr>
              <a:t>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~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hlinkClick r:id="rId3" action="ppaction://hlinkfile" tooltip="1284년"/>
              </a:rPr>
              <a:t>1284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hlinkClick r:id="rId3" action="ppaction://hlinkfile" tooltip="1284년"/>
              </a:rPr>
              <a:t>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  <a:hlinkClick r:id="rId4" action="ppaction://hlinkfile" tooltip="싯켄"/>
              </a:rPr>
              <a:t>싯켄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재임 기간 동안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hlinkClick r:id="rId5" action="ppaction://hlinkfile" tooltip="몽골 제국"/>
              </a:rPr>
              <a:t>몽골 제국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공격을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번이나 받았음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항쟁의 중심 인물로 활동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일본에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hlinkClick r:id="rId6" action="ppaction://hlinkfile" tooltip="선불교"/>
              </a:rPr>
              <a:t>선종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 전파되는 데 공헌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500174"/>
            <a:ext cx="23812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한일 관계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3" name="그림 2" descr="임진왜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357298"/>
            <a:ext cx="6350000" cy="5091126"/>
          </a:xfrm>
          <a:prstGeom prst="rect">
            <a:avLst/>
          </a:prstGeom>
        </p:spPr>
      </p:pic>
      <p:pic>
        <p:nvPicPr>
          <p:cNvPr id="7" name="그림 6" descr="257073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770" y="0"/>
            <a:ext cx="6072230" cy="6858000"/>
          </a:xfrm>
          <a:prstGeom prst="rect">
            <a:avLst/>
          </a:prstGeom>
        </p:spPr>
      </p:pic>
      <p:pic>
        <p:nvPicPr>
          <p:cNvPr id="8" name="그림 7" descr="임진왜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1071546"/>
            <a:ext cx="8149935" cy="5786454"/>
          </a:xfrm>
          <a:prstGeom prst="rect">
            <a:avLst/>
          </a:prstGeom>
        </p:spPr>
      </p:pic>
      <p:pic>
        <p:nvPicPr>
          <p:cNvPr id="9" name="그림 8" descr="임진왜란 퇴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4292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한일 관계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3" name="그림 2" descr="정유재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673" y="0"/>
            <a:ext cx="4647327" cy="6858000"/>
          </a:xfrm>
          <a:prstGeom prst="rect">
            <a:avLst/>
          </a:prstGeom>
        </p:spPr>
      </p:pic>
      <p:pic>
        <p:nvPicPr>
          <p:cNvPr id="5" name="그림 4" descr="미미즈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4369846" cy="3286124"/>
          </a:xfrm>
          <a:prstGeom prst="rect">
            <a:avLst/>
          </a:prstGeom>
        </p:spPr>
      </p:pic>
      <p:pic>
        <p:nvPicPr>
          <p:cNvPr id="6" name="그림 5" descr="도요쿠니 신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-71462"/>
            <a:ext cx="5786446" cy="692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통신사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8514" y="1785926"/>
            <a:ext cx="6398328" cy="4814742"/>
          </a:xfrm>
          <a:prstGeom prst="rect">
            <a:avLst/>
          </a:prstGeom>
        </p:spPr>
      </p:pic>
      <p:pic>
        <p:nvPicPr>
          <p:cNvPr id="3" name="그림 2" descr="조선통신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285860"/>
            <a:ext cx="6786610" cy="5175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한일 관계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5" name="그림 4" descr="통신사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214422"/>
            <a:ext cx="6731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626" y="1571612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문화 면에서는 왕조와 귀족을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지지층으로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하는 구 불교 신흥무사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농민층에 기반을 둔 신 불교와의 대립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구 문화의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원적 대립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현실주의적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사실주의적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개성화적 경향이 출현한 시기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가마쿠라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막부시대 문화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287675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08" y="3857628"/>
            <a:ext cx="3120056" cy="193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5929330"/>
            <a:ext cx="4438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막부시대에 다시 재건한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동대사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64502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&lt;</a:t>
            </a:r>
            <a:r>
              <a:rPr lang="ko-KR" altLang="en-US" sz="1600" dirty="0" err="1" smtClean="0"/>
              <a:t>가마쿠라</a:t>
            </a:r>
            <a:r>
              <a:rPr lang="ko-KR" altLang="en-US" sz="1600" dirty="0" smtClean="0"/>
              <a:t> 대불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95446" y="5025950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고려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高麗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송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宋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나라와의 교역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元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나라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건국후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복속을 요구 이를 거절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원나라는 두 번이나 침공하였으나 모두 실패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95446" y="1811240"/>
            <a:ext cx="8501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정치적으로는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교토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京都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구게정권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公家政權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왕이 있는 조정의 정권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가마쿠라의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부케정권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가마쿠라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막부시대 문화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95446" y="3025686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사회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경제적으로는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전시대부터 내려오는 장원제도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莊園制度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테두리 안에서 지방관직인 지토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地頭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비롯한 지방의 무사들이 귀족과 사찰 등 장원의 영주와 대항하면서 그 봉건영주적인 지배세력을 확장 강화시켜 나간 시기이다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214282" y="1214422"/>
            <a:ext cx="8786842" cy="5643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차 침입</a:t>
            </a:r>
            <a: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(1247) - </a:t>
            </a:r>
            <a:r>
              <a:rPr kumimoji="0" lang="ko-KR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분에이노에키</a:t>
            </a: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쿠빌라이칸이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일본에 조공을 요구</a:t>
            </a: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폭풍우로 실패</a:t>
            </a: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차 침입</a:t>
            </a:r>
            <a: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(1281) - </a:t>
            </a:r>
            <a:r>
              <a:rPr kumimoji="0" lang="ko-KR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고안노에키</a:t>
            </a: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규슈의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하카타만에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상륙</a:t>
            </a: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폭풍으로 실패</a:t>
            </a:r>
            <a:endParaRPr kumimoji="0" lang="en-US" altLang="ko-K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몽고의 침입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pic>
        <p:nvPicPr>
          <p:cNvPr id="4" name="그림 3" descr="%B8%F9%B0%F1%C0Ϻ%BB%C1%A4%B9%FA-payo20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42984"/>
            <a:ext cx="42846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몽고습래회사의 일부-원,고려 연합군의 화살과 폭탄에 맞는 일본의 사무라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149725"/>
            <a:ext cx="42846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4"/>
          <p:cNvSpPr txBox="1">
            <a:spLocks/>
          </p:cNvSpPr>
          <p:nvPr/>
        </p:nvSpPr>
        <p:spPr>
          <a:xfrm>
            <a:off x="537686" y="1214422"/>
            <a:ext cx="8786842" cy="56435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싯켄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정치체제의 붕괴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-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고케닌에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대한 보상이 제대로 이루어지지 않음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-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호조씨의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독재성향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- 1297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덕정령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공포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신흥무사의 등장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막부의 멸망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 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357166"/>
            <a:ext cx="443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몽고의 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침입후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변화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폭발 2 6"/>
          <p:cNvSpPr/>
          <p:nvPr/>
        </p:nvSpPr>
        <p:spPr>
          <a:xfrm>
            <a:off x="1000100" y="1357298"/>
            <a:ext cx="2143140" cy="135732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+mn-ea"/>
              </a:rPr>
              <a:t>충돌</a:t>
            </a:r>
            <a:endParaRPr lang="ko-KR" altLang="en-US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57167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가마쿠라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~</a:t>
            </a:r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겐무신정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1333~1336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endParaRPr lang="en-US" altLang="ko-KR" sz="2400" dirty="0" smtClean="0">
              <a:latin typeface="HY센스L" pitchFamily="18" charset="-127"/>
              <a:ea typeface="HY센스L" pitchFamily="18" charset="-127"/>
            </a:endParaRPr>
          </a:p>
          <a:p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28596" y="1785926"/>
            <a:ext cx="3214710" cy="571504"/>
            <a:chOff x="428596" y="1785926"/>
            <a:chExt cx="3214710" cy="571504"/>
          </a:xfrm>
        </p:grpSpPr>
        <p:sp>
          <p:nvSpPr>
            <p:cNvPr id="5" name="타원 4"/>
            <p:cNvSpPr/>
            <p:nvPr/>
          </p:nvSpPr>
          <p:spPr>
            <a:xfrm>
              <a:off x="428596" y="1785926"/>
              <a:ext cx="1357322" cy="5715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</a:rPr>
                <a:t>지묘인토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2214546" y="1785926"/>
              <a:ext cx="1428760" cy="5715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</a:rPr>
                <a:t>다이카</a:t>
              </a:r>
              <a:r>
                <a:rPr lang="ko-KR" alt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b="1" dirty="0" err="1" smtClean="0">
                  <a:solidFill>
                    <a:schemeClr val="tx1"/>
                  </a:solidFill>
                </a:rPr>
                <a:t>쿠지토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왼쪽 화살표 설명선 8"/>
          <p:cNvSpPr/>
          <p:nvPr/>
        </p:nvSpPr>
        <p:spPr>
          <a:xfrm>
            <a:off x="3857620" y="1571612"/>
            <a:ext cx="4643470" cy="10001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06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중기 이후 황실은 남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북조로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갈라져 황위와 원정에 관한 권리와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황실령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장원의 상속을 놓고 다투게 되었는데 이들은 따로따로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가마쿠라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막부의 힘에 기대고자 했다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 rot="17211652">
            <a:off x="3218679" y="2041023"/>
            <a:ext cx="131433" cy="163743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176" name="Picture 8" descr="썸네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214686"/>
            <a:ext cx="1357322" cy="1153724"/>
          </a:xfrm>
          <a:prstGeom prst="rect">
            <a:avLst/>
          </a:prstGeom>
          <a:noFill/>
        </p:spPr>
      </p:pic>
      <p:sp>
        <p:nvSpPr>
          <p:cNvPr id="13" name="순서도: 처리 12"/>
          <p:cNvSpPr/>
          <p:nvPr/>
        </p:nvSpPr>
        <p:spPr>
          <a:xfrm>
            <a:off x="4214810" y="2928934"/>
            <a:ext cx="1357322" cy="285752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</a:rPr>
              <a:t>고다이고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천황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구름 모양 설명선 13"/>
          <p:cNvSpPr/>
          <p:nvPr/>
        </p:nvSpPr>
        <p:spPr>
          <a:xfrm>
            <a:off x="5572132" y="2786058"/>
            <a:ext cx="1928826" cy="428628"/>
          </a:xfrm>
          <a:prstGeom prst="cloudCallout">
            <a:avLst>
              <a:gd name="adj1" fmla="val -65595"/>
              <a:gd name="adj2" fmla="val 8535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어떻게 할까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?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왼쪽 화살표 설명선 14"/>
          <p:cNvSpPr/>
          <p:nvPr/>
        </p:nvSpPr>
        <p:spPr>
          <a:xfrm>
            <a:off x="5786446" y="3214686"/>
            <a:ext cx="2928958" cy="1214446"/>
          </a:xfrm>
          <a:prstGeom prst="leftArrowCallout">
            <a:avLst>
              <a:gd name="adj1" fmla="val 17381"/>
              <a:gd name="adj2" fmla="val 18905"/>
              <a:gd name="adj3" fmla="val 13572"/>
              <a:gd name="adj4" fmla="val 8541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1336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 막부 타도에 성공한 고다이고 천황은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교토로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귀환하여 ‘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겐무신정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’을 실시했다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77" name="Rectangle 9">
            <a:hlinkClick r:id="rId6"/>
          </p:cNvPr>
          <p:cNvSpPr>
            <a:spLocks noChangeArrowheads="1"/>
          </p:cNvSpPr>
          <p:nvPr/>
        </p:nvSpPr>
        <p:spPr bwMode="auto">
          <a:xfrm>
            <a:off x="4491038" y="0"/>
            <a:ext cx="3889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78" name="Rectangle 10">
            <a:hlinkClick r:id="rId6"/>
          </p:cNvPr>
          <p:cNvSpPr>
            <a:spLocks noChangeArrowheads="1"/>
          </p:cNvSpPr>
          <p:nvPr/>
        </p:nvSpPr>
        <p:spPr bwMode="auto">
          <a:xfrm>
            <a:off x="4491038" y="0"/>
            <a:ext cx="3889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79" name="Rectangle 11">
            <a:hlinkClick r:id="rId6"/>
          </p:cNvPr>
          <p:cNvSpPr>
            <a:spLocks noChangeArrowheads="1"/>
          </p:cNvSpPr>
          <p:nvPr/>
        </p:nvSpPr>
        <p:spPr bwMode="auto">
          <a:xfrm>
            <a:off x="4491038" y="0"/>
            <a:ext cx="3889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80" name="Rectangle 12">
            <a:hlinkClick r:id="rId6"/>
          </p:cNvPr>
          <p:cNvSpPr>
            <a:spLocks noChangeArrowheads="1"/>
          </p:cNvSpPr>
          <p:nvPr/>
        </p:nvSpPr>
        <p:spPr bwMode="auto">
          <a:xfrm>
            <a:off x="4491038" y="0"/>
            <a:ext cx="3889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82" name="Picture 14" descr="썸네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071942"/>
            <a:ext cx="1285875" cy="1714500"/>
          </a:xfrm>
          <a:prstGeom prst="rect">
            <a:avLst/>
          </a:prstGeom>
          <a:noFill/>
        </p:spPr>
      </p:pic>
      <p:sp>
        <p:nvSpPr>
          <p:cNvPr id="21" name="오른쪽 화살표 20"/>
          <p:cNvSpPr/>
          <p:nvPr/>
        </p:nvSpPr>
        <p:spPr>
          <a:xfrm rot="20550346">
            <a:off x="2192723" y="4059825"/>
            <a:ext cx="1857388" cy="1451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폭발 2 21"/>
          <p:cNvSpPr/>
          <p:nvPr/>
        </p:nvSpPr>
        <p:spPr>
          <a:xfrm>
            <a:off x="2428860" y="3857628"/>
            <a:ext cx="1428760" cy="114300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불만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14678" y="4929198"/>
            <a:ext cx="5000660" cy="16430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1335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호조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도키유키가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난을 일으켜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가마쿠라를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점령하자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아시카가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다카우지는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이때다 싶어 천황의 허락도 받지 않은 채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가마쿠라로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내려가 난을 진압하고 나서도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가마쿠라에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눌러앉아 전열을 정비한 뒤 황실에 반기를 들었다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controls>
      <p:control spid="7174" name="DefaultOcx" r:id="rId2" imgW="257040" imgH="2761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무로마치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 시대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HY센스L" pitchFamily="18" charset="-127"/>
                <a:ea typeface="HY센스L" pitchFamily="18" charset="-127"/>
              </a:rPr>
              <a:t>1338 ~1573</a:t>
            </a:r>
            <a:endParaRPr lang="en-US" altLang="ko-KR" sz="2400" dirty="0" smtClean="0">
              <a:latin typeface="HY센스L" pitchFamily="18" charset="-127"/>
              <a:ea typeface="HY센스L" pitchFamily="18" charset="-127"/>
            </a:endParaRPr>
          </a:p>
          <a:p>
            <a:endParaRPr lang="en-US" altLang="ko-KR" sz="2400" b="1" dirty="0" smtClean="0">
              <a:latin typeface="HY센스L" pitchFamily="18" charset="-127"/>
              <a:ea typeface="HY센스L" pitchFamily="18" charset="-127"/>
            </a:endParaRPr>
          </a:p>
          <a:p>
            <a:r>
              <a:rPr lang="en-US" altLang="ko-KR" sz="2400" b="1" dirty="0" smtClean="0">
                <a:latin typeface="+mj-lt"/>
                <a:ea typeface="HY센스L" pitchFamily="18" charset="-127"/>
              </a:rPr>
              <a:t>(</a:t>
            </a:r>
            <a:r>
              <a:rPr lang="ko-KR" altLang="en-US" sz="2400" b="1" dirty="0" err="1" smtClean="0">
                <a:latin typeface="+mj-lt"/>
                <a:ea typeface="HY센스L" pitchFamily="18" charset="-127"/>
              </a:rPr>
              <a:t>남북조</a:t>
            </a:r>
            <a:r>
              <a:rPr lang="ko-KR" altLang="en-US" sz="2400" b="1" dirty="0" smtClean="0">
                <a:latin typeface="+mj-lt"/>
                <a:ea typeface="HY센스L" pitchFamily="18" charset="-127"/>
              </a:rPr>
              <a:t> 의 대립과 </a:t>
            </a:r>
            <a:r>
              <a:rPr lang="ko-KR" altLang="en-US" sz="2400" b="1" dirty="0" err="1" smtClean="0">
                <a:latin typeface="+mj-lt"/>
                <a:ea typeface="HY센스L" pitchFamily="18" charset="-127"/>
              </a:rPr>
              <a:t>무로마치</a:t>
            </a:r>
            <a:r>
              <a:rPr lang="ko-KR" altLang="en-US" sz="2400" b="1" dirty="0" smtClean="0">
                <a:latin typeface="+mj-lt"/>
                <a:ea typeface="HY센스L" pitchFamily="18" charset="-127"/>
              </a:rPr>
              <a:t> 막부 성립</a:t>
            </a:r>
            <a:r>
              <a:rPr lang="en-US" altLang="ko-KR" sz="2400" b="1" dirty="0" smtClean="0">
                <a:latin typeface="+mj-lt"/>
                <a:ea typeface="HY센스L" pitchFamily="18" charset="-127"/>
              </a:rPr>
              <a:t>)</a:t>
            </a:r>
            <a:endParaRPr lang="ko-KR" altLang="en-US" sz="2400" dirty="0" smtClean="0">
              <a:latin typeface="+mj-lt"/>
              <a:ea typeface="HY센스L" pitchFamily="18" charset="-127"/>
            </a:endParaRPr>
          </a:p>
          <a:p>
            <a:endParaRPr lang="en-US" altLang="ko-KR" sz="2400" dirty="0" smtClean="0">
              <a:latin typeface="HY센스L" pitchFamily="18" charset="-127"/>
              <a:ea typeface="HY센스L" pitchFamily="18" charset="-127"/>
            </a:endParaRPr>
          </a:p>
          <a:p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42910" y="1643050"/>
            <a:ext cx="3643338" cy="4500594"/>
            <a:chOff x="642910" y="1643050"/>
            <a:chExt cx="3643338" cy="4500594"/>
          </a:xfrm>
        </p:grpSpPr>
        <p:sp>
          <p:nvSpPr>
            <p:cNvPr id="5" name="순서도: 대체 처리 4"/>
            <p:cNvSpPr/>
            <p:nvPr/>
          </p:nvSpPr>
          <p:spPr>
            <a:xfrm>
              <a:off x="642910" y="1643050"/>
              <a:ext cx="3643338" cy="4500594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386" name="Picture 2" descr="썸네일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2500306"/>
              <a:ext cx="3260349" cy="3286148"/>
            </a:xfrm>
            <a:prstGeom prst="rect">
              <a:avLst/>
            </a:prstGeom>
            <a:noFill/>
          </p:spPr>
        </p:pic>
        <p:sp>
          <p:nvSpPr>
            <p:cNvPr id="8" name="모서리가 둥근 직사각형 7"/>
            <p:cNvSpPr/>
            <p:nvPr/>
          </p:nvSpPr>
          <p:spPr>
            <a:xfrm>
              <a:off x="928662" y="1857364"/>
              <a:ext cx="3143272" cy="5715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/>
                <a:t>            </a:t>
              </a:r>
              <a:r>
                <a:rPr lang="ko-KR" altLang="en-US" b="1" dirty="0" err="1" smtClean="0">
                  <a:solidFill>
                    <a:schemeClr val="tx1"/>
                  </a:solidFill>
                </a:rPr>
                <a:t>다카우지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572000" y="1643050"/>
            <a:ext cx="3643338" cy="4500594"/>
            <a:chOff x="4572000" y="1643050"/>
            <a:chExt cx="3643338" cy="4500594"/>
          </a:xfrm>
        </p:grpSpPr>
        <p:sp>
          <p:nvSpPr>
            <p:cNvPr id="6" name="순서도: 대체 처리 5"/>
            <p:cNvSpPr/>
            <p:nvPr/>
          </p:nvSpPr>
          <p:spPr>
            <a:xfrm>
              <a:off x="4572000" y="1643050"/>
              <a:ext cx="3643338" cy="4500594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pic>
          <p:nvPicPr>
            <p:cNvPr id="16388" name="Picture 4" descr="썸네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3" y="2500306"/>
              <a:ext cx="3293115" cy="3214710"/>
            </a:xfrm>
            <a:prstGeom prst="rect">
              <a:avLst/>
            </a:prstGeom>
            <a:noFill/>
          </p:spPr>
        </p:pic>
        <p:sp>
          <p:nvSpPr>
            <p:cNvPr id="10" name="모서리가 둥근 직사각형 9"/>
            <p:cNvSpPr/>
            <p:nvPr/>
          </p:nvSpPr>
          <p:spPr>
            <a:xfrm>
              <a:off x="4857752" y="1857364"/>
              <a:ext cx="3143272" cy="5715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 smtClean="0"/>
                <a:t>            </a:t>
              </a:r>
              <a:r>
                <a:rPr lang="ko-KR" altLang="en-US" b="1" dirty="0" err="1" smtClean="0">
                  <a:solidFill>
                    <a:schemeClr val="tx1"/>
                  </a:solidFill>
                </a:rPr>
                <a:t>다다요시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362" name="Picture 2" descr="썸네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357430"/>
            <a:ext cx="4572020" cy="3251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4229</Words>
  <Application>Microsoft Office PowerPoint</Application>
  <PresentationFormat>화면 슬라이드 쇼(4:3)</PresentationFormat>
  <Paragraphs>328</Paragraphs>
  <Slides>32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우상협</dc:creator>
  <cp:lastModifiedBy>소년부</cp:lastModifiedBy>
  <cp:revision>50</cp:revision>
  <dcterms:created xsi:type="dcterms:W3CDTF">2011-09-27T03:59:45Z</dcterms:created>
  <dcterms:modified xsi:type="dcterms:W3CDTF">2011-09-28T16:40:54Z</dcterms:modified>
</cp:coreProperties>
</file>