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298" r:id="rId16"/>
    <p:sldId id="299" r:id="rId17"/>
    <p:sldId id="300" r:id="rId18"/>
    <p:sldId id="285" r:id="rId19"/>
    <p:sldId id="260" r:id="rId20"/>
    <p:sldId id="261" r:id="rId21"/>
    <p:sldId id="301" r:id="rId22"/>
    <p:sldId id="273" r:id="rId23"/>
    <p:sldId id="302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1" r:id="rId42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0967"/>
    <a:srgbClr val="2736C9"/>
    <a:srgbClr val="CCECFF"/>
    <a:srgbClr val="F781B6"/>
    <a:srgbClr val="F22EBA"/>
    <a:srgbClr val="FAA4F6"/>
    <a:srgbClr val="A018A0"/>
    <a:srgbClr val="E80E71"/>
    <a:srgbClr val="5CB800"/>
    <a:srgbClr val="E9B88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44" autoAdjust="0"/>
    <p:restoredTop sz="99242" autoAdjust="0"/>
  </p:normalViewPr>
  <p:slideViewPr>
    <p:cSldViewPr>
      <p:cViewPr varScale="1">
        <p:scale>
          <a:sx n="65" d="100"/>
          <a:sy n="65" d="100"/>
        </p:scale>
        <p:origin x="-9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DA366E-6974-4B69-869E-5999FDA67C8B}" type="doc">
      <dgm:prSet loTypeId="urn:microsoft.com/office/officeart/2005/8/layout/hierarchy2" loCatId="hierarchy" qsTypeId="urn:microsoft.com/office/officeart/2005/8/quickstyle/3d5" qsCatId="3D" csTypeId="urn:microsoft.com/office/officeart/2005/8/colors/accent6_5" csCatId="accent6" phldr="1"/>
      <dgm:spPr/>
      <dgm:t>
        <a:bodyPr/>
        <a:lstStyle/>
        <a:p>
          <a:pPr latinLnBrk="1"/>
          <a:endParaRPr lang="ko-KR" altLang="en-US"/>
        </a:p>
      </dgm:t>
    </dgm:pt>
    <dgm:pt modelId="{F93C6C66-66F5-4F64-A267-F284A586BF80}">
      <dgm:prSet phldrT="[텍스트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latinLnBrk="1"/>
          <a:r>
            <a:rPr lang="ko-KR" altLang="en-US" sz="7200" dirty="0" smtClean="0">
              <a:latin typeface="HY강B" pitchFamily="18" charset="-127"/>
              <a:ea typeface="HY강B" pitchFamily="18" charset="-127"/>
            </a:rPr>
            <a:t>정부</a:t>
          </a:r>
          <a:endParaRPr lang="ko-KR" altLang="en-US" sz="7200" dirty="0">
            <a:latin typeface="HY강B" pitchFamily="18" charset="-127"/>
            <a:ea typeface="HY강B" pitchFamily="18" charset="-127"/>
          </a:endParaRPr>
        </a:p>
      </dgm:t>
    </dgm:pt>
    <dgm:pt modelId="{F6C16502-EF41-4AD0-942A-6C2129A4CD15}" type="parTrans" cxnId="{4989774B-B4FA-476D-AC9F-382EF817CF4B}">
      <dgm:prSet/>
      <dgm:spPr/>
      <dgm:t>
        <a:bodyPr/>
        <a:lstStyle/>
        <a:p>
          <a:pPr latinLnBrk="1"/>
          <a:endParaRPr lang="ko-KR" altLang="en-US"/>
        </a:p>
      </dgm:t>
    </dgm:pt>
    <dgm:pt modelId="{53334A9F-CDD6-42C9-A5CB-48463DFA5742}" type="sibTrans" cxnId="{4989774B-B4FA-476D-AC9F-382EF817CF4B}">
      <dgm:prSet/>
      <dgm:spPr/>
      <dgm:t>
        <a:bodyPr/>
        <a:lstStyle/>
        <a:p>
          <a:pPr latinLnBrk="1"/>
          <a:endParaRPr lang="ko-KR" altLang="en-US"/>
        </a:p>
      </dgm:t>
    </dgm:pt>
    <dgm:pt modelId="{568FBBE8-0FB1-42F3-B9E1-B3751E66FE89}">
      <dgm:prSet phldrT="[텍스트]" custT="1"/>
      <dgm:spPr>
        <a:solidFill>
          <a:schemeClr val="accent1">
            <a:lumMod val="75000"/>
            <a:alpha val="70000"/>
          </a:schemeClr>
        </a:solidFill>
      </dgm:spPr>
      <dgm:t>
        <a:bodyPr/>
        <a:lstStyle/>
        <a:p>
          <a:pPr latinLnBrk="1"/>
          <a:r>
            <a:rPr lang="ko-KR" altLang="en-US" sz="32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rPr>
            <a:t>땅값 주</a:t>
          </a:r>
          <a:r>
            <a:rPr lang="ko-KR" altLang="en-US" sz="3200" b="1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rPr>
            <a:t>가</a:t>
          </a:r>
          <a:endParaRPr lang="en-US" altLang="ko-KR" sz="3200" b="1" dirty="0" smtClean="0">
            <a:solidFill>
              <a:srgbClr val="FF0000"/>
            </a:solidFill>
            <a:latin typeface="HY강B" pitchFamily="18" charset="-127"/>
            <a:ea typeface="HY강B" pitchFamily="18" charset="-127"/>
          </a:endParaRPr>
        </a:p>
        <a:p>
          <a:pPr latinLnBrk="1"/>
          <a:r>
            <a:rPr lang="ko-KR" altLang="en-US" sz="32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rPr>
            <a:t>폭락</a:t>
          </a:r>
          <a:endParaRPr lang="ko-KR" altLang="en-US" sz="3200" dirty="0">
            <a:solidFill>
              <a:srgbClr val="FF0000"/>
            </a:solidFill>
            <a:latin typeface="HY강B" pitchFamily="18" charset="-127"/>
            <a:ea typeface="HY강B" pitchFamily="18" charset="-127"/>
          </a:endParaRPr>
        </a:p>
      </dgm:t>
    </dgm:pt>
    <dgm:pt modelId="{8ACF1D08-ABA8-4362-8ECE-ECC7AC56B9C4}" type="parTrans" cxnId="{861CCE7D-4082-4BBC-AE77-7E38E08899AD}">
      <dgm:prSet/>
      <dgm:spPr/>
      <dgm:t>
        <a:bodyPr/>
        <a:lstStyle/>
        <a:p>
          <a:pPr latinLnBrk="1"/>
          <a:endParaRPr lang="ko-KR" altLang="en-US"/>
        </a:p>
      </dgm:t>
    </dgm:pt>
    <dgm:pt modelId="{8CD4CE4C-CA59-4D7A-849A-B07A9D36FA97}" type="sibTrans" cxnId="{861CCE7D-4082-4BBC-AE77-7E38E08899AD}">
      <dgm:prSet/>
      <dgm:spPr/>
      <dgm:t>
        <a:bodyPr/>
        <a:lstStyle/>
        <a:p>
          <a:pPr latinLnBrk="1"/>
          <a:endParaRPr lang="ko-KR" altLang="en-US"/>
        </a:p>
      </dgm:t>
    </dgm:pt>
    <dgm:pt modelId="{2BC875F6-914A-47BF-9F26-F13A41A98ABD}">
      <dgm:prSet phldrT="[텍스트]" custT="1"/>
      <dgm:spPr>
        <a:solidFill>
          <a:schemeClr val="accent2">
            <a:lumMod val="60000"/>
            <a:lumOff val="40000"/>
            <a:alpha val="70000"/>
          </a:schemeClr>
        </a:solidFill>
      </dgm:spPr>
      <dgm:t>
        <a:bodyPr/>
        <a:lstStyle/>
        <a:p>
          <a:pPr latinLnBrk="1"/>
          <a:r>
            <a:rPr lang="ko-KR" altLang="en-US" sz="28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rPr>
            <a:t>가정</a:t>
          </a:r>
          <a:r>
            <a:rPr lang="en-US" altLang="ko-KR" sz="28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rPr>
            <a:t>.</a:t>
          </a:r>
          <a:r>
            <a:rPr lang="ko-KR" altLang="en-US" sz="28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rPr>
            <a:t>은행</a:t>
          </a:r>
          <a:endParaRPr lang="en-US" altLang="ko-KR" sz="2800" dirty="0" smtClean="0">
            <a:solidFill>
              <a:srgbClr val="FF0000"/>
            </a:solidFill>
            <a:latin typeface="HY강B" pitchFamily="18" charset="-127"/>
            <a:ea typeface="HY강B" pitchFamily="18" charset="-127"/>
          </a:endParaRPr>
        </a:p>
        <a:p>
          <a:pPr latinLnBrk="1"/>
          <a:r>
            <a:rPr lang="ko-KR" altLang="en-US" sz="28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rPr>
            <a:t>파산</a:t>
          </a:r>
          <a:endParaRPr lang="ko-KR" altLang="en-US" sz="2800" dirty="0">
            <a:solidFill>
              <a:srgbClr val="FF0000"/>
            </a:solidFill>
            <a:latin typeface="HY강B" pitchFamily="18" charset="-127"/>
            <a:ea typeface="HY강B" pitchFamily="18" charset="-127"/>
          </a:endParaRPr>
        </a:p>
      </dgm:t>
    </dgm:pt>
    <dgm:pt modelId="{62DF897D-57A3-4D87-BB00-F4993AD67CF9}" type="parTrans" cxnId="{0C8EC253-055E-4A28-9382-88A1E706ABF9}">
      <dgm:prSet/>
      <dgm:spPr/>
      <dgm:t>
        <a:bodyPr/>
        <a:lstStyle/>
        <a:p>
          <a:pPr latinLnBrk="1"/>
          <a:endParaRPr lang="ko-KR" altLang="en-US"/>
        </a:p>
      </dgm:t>
    </dgm:pt>
    <dgm:pt modelId="{E29F708E-2BD1-4FF4-82E3-1AA8B19BB4D0}" type="sibTrans" cxnId="{0C8EC253-055E-4A28-9382-88A1E706ABF9}">
      <dgm:prSet/>
      <dgm:spPr/>
      <dgm:t>
        <a:bodyPr/>
        <a:lstStyle/>
        <a:p>
          <a:pPr latinLnBrk="1"/>
          <a:endParaRPr lang="ko-KR" altLang="en-US"/>
        </a:p>
      </dgm:t>
    </dgm:pt>
    <dgm:pt modelId="{90B25396-57A2-4E51-96A0-B84CA4DEE049}" type="pres">
      <dgm:prSet presAssocID="{2EDA366E-6974-4B69-869E-5999FDA67C8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6A551B1-7A14-4D7C-8879-CE2AEAD58135}" type="pres">
      <dgm:prSet presAssocID="{F93C6C66-66F5-4F64-A267-F284A586BF80}" presName="root1" presStyleCnt="0"/>
      <dgm:spPr/>
    </dgm:pt>
    <dgm:pt modelId="{8E739C83-4E68-4323-A86A-97642E01AF51}" type="pres">
      <dgm:prSet presAssocID="{F93C6C66-66F5-4F64-A267-F284A586BF80}" presName="LevelOneTextNode" presStyleLbl="node0" presStyleIdx="0" presStyleCnt="1" custLinFactNeighborX="-60374" custLinFactNeighborY="2114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7891E7D-20B5-4AE0-BD34-02062756B636}" type="pres">
      <dgm:prSet presAssocID="{F93C6C66-66F5-4F64-A267-F284A586BF80}" presName="level2hierChild" presStyleCnt="0"/>
      <dgm:spPr/>
    </dgm:pt>
    <dgm:pt modelId="{31B6E883-2F64-41F7-AE95-47A4ED3E55C9}" type="pres">
      <dgm:prSet presAssocID="{8ACF1D08-ABA8-4362-8ECE-ECC7AC56B9C4}" presName="conn2-1" presStyleLbl="parChTrans1D2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6277A1EA-0939-472F-A548-A00F30C0EFB3}" type="pres">
      <dgm:prSet presAssocID="{8ACF1D08-ABA8-4362-8ECE-ECC7AC56B9C4}" presName="connTx" presStyleLbl="parChTrans1D2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FDC00A41-CA63-4811-8C4F-1030370748AF}" type="pres">
      <dgm:prSet presAssocID="{568FBBE8-0FB1-42F3-B9E1-B3751E66FE89}" presName="root2" presStyleCnt="0"/>
      <dgm:spPr/>
    </dgm:pt>
    <dgm:pt modelId="{FC9C0A00-4FAB-41E5-BC37-744FD363ABFE}" type="pres">
      <dgm:prSet presAssocID="{568FBBE8-0FB1-42F3-B9E1-B3751E66FE89}" presName="LevelTwoTextNode" presStyleLbl="node2" presStyleIdx="0" presStyleCnt="2" custLinFactNeighborX="35740" custLinFactNeighborY="-31545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8C996EB-3E8A-451B-AD39-958372E35680}" type="pres">
      <dgm:prSet presAssocID="{568FBBE8-0FB1-42F3-B9E1-B3751E66FE89}" presName="level3hierChild" presStyleCnt="0"/>
      <dgm:spPr/>
    </dgm:pt>
    <dgm:pt modelId="{7BF3437F-6035-4BAE-A990-517778E012E3}" type="pres">
      <dgm:prSet presAssocID="{62DF897D-57A3-4D87-BB00-F4993AD67CF9}" presName="conn2-1" presStyleLbl="parChTrans1D2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5C954489-FA9B-4F11-9D7A-4D3BBB9D880C}" type="pres">
      <dgm:prSet presAssocID="{62DF897D-57A3-4D87-BB00-F4993AD67CF9}" presName="connTx" presStyleLbl="parChTrans1D2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9F4CBBB2-1E26-4CE1-BEC5-0E306904ECC5}" type="pres">
      <dgm:prSet presAssocID="{2BC875F6-914A-47BF-9F26-F13A41A98ABD}" presName="root2" presStyleCnt="0"/>
      <dgm:spPr/>
    </dgm:pt>
    <dgm:pt modelId="{C35B7798-03A4-4CC2-94BB-D430F9D41C5E}" type="pres">
      <dgm:prSet presAssocID="{2BC875F6-914A-47BF-9F26-F13A41A98ABD}" presName="LevelTwoTextNode" presStyleLbl="node2" presStyleIdx="1" presStyleCnt="2" custLinFactNeighborX="21423" custLinFactNeighborY="18315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787CF52-4BB9-4BAF-B6B2-EE68D9FA7392}" type="pres">
      <dgm:prSet presAssocID="{2BC875F6-914A-47BF-9F26-F13A41A98ABD}" presName="level3hierChild" presStyleCnt="0"/>
      <dgm:spPr/>
    </dgm:pt>
  </dgm:ptLst>
  <dgm:cxnLst>
    <dgm:cxn modelId="{9DB762EA-BC6E-44A4-A31D-6840BE636941}" type="presOf" srcId="{F93C6C66-66F5-4F64-A267-F284A586BF80}" destId="{8E739C83-4E68-4323-A86A-97642E01AF51}" srcOrd="0" destOrd="0" presId="urn:microsoft.com/office/officeart/2005/8/layout/hierarchy2"/>
    <dgm:cxn modelId="{F80FA51D-8EDD-4EE9-A7A5-5EE7B97EDADD}" type="presOf" srcId="{8ACF1D08-ABA8-4362-8ECE-ECC7AC56B9C4}" destId="{31B6E883-2F64-41F7-AE95-47A4ED3E55C9}" srcOrd="0" destOrd="0" presId="urn:microsoft.com/office/officeart/2005/8/layout/hierarchy2"/>
    <dgm:cxn modelId="{0C8EC253-055E-4A28-9382-88A1E706ABF9}" srcId="{F93C6C66-66F5-4F64-A267-F284A586BF80}" destId="{2BC875F6-914A-47BF-9F26-F13A41A98ABD}" srcOrd="1" destOrd="0" parTransId="{62DF897D-57A3-4D87-BB00-F4993AD67CF9}" sibTransId="{E29F708E-2BD1-4FF4-82E3-1AA8B19BB4D0}"/>
    <dgm:cxn modelId="{F37B7954-DB57-4EB0-A5A8-889B6DA487EE}" type="presOf" srcId="{8ACF1D08-ABA8-4362-8ECE-ECC7AC56B9C4}" destId="{6277A1EA-0939-472F-A548-A00F30C0EFB3}" srcOrd="1" destOrd="0" presId="urn:microsoft.com/office/officeart/2005/8/layout/hierarchy2"/>
    <dgm:cxn modelId="{4989774B-B4FA-476D-AC9F-382EF817CF4B}" srcId="{2EDA366E-6974-4B69-869E-5999FDA67C8B}" destId="{F93C6C66-66F5-4F64-A267-F284A586BF80}" srcOrd="0" destOrd="0" parTransId="{F6C16502-EF41-4AD0-942A-6C2129A4CD15}" sibTransId="{53334A9F-CDD6-42C9-A5CB-48463DFA5742}"/>
    <dgm:cxn modelId="{51D873FB-AA80-44B2-AA7E-14370AFE0079}" type="presOf" srcId="{2EDA366E-6974-4B69-869E-5999FDA67C8B}" destId="{90B25396-57A2-4E51-96A0-B84CA4DEE049}" srcOrd="0" destOrd="0" presId="urn:microsoft.com/office/officeart/2005/8/layout/hierarchy2"/>
    <dgm:cxn modelId="{E068C3A4-5653-4F06-9AFB-C3D51F191324}" type="presOf" srcId="{62DF897D-57A3-4D87-BB00-F4993AD67CF9}" destId="{5C954489-FA9B-4F11-9D7A-4D3BBB9D880C}" srcOrd="1" destOrd="0" presId="urn:microsoft.com/office/officeart/2005/8/layout/hierarchy2"/>
    <dgm:cxn modelId="{FC674DDE-D8FB-4772-A1FE-B0A4892839C8}" type="presOf" srcId="{62DF897D-57A3-4D87-BB00-F4993AD67CF9}" destId="{7BF3437F-6035-4BAE-A990-517778E012E3}" srcOrd="0" destOrd="0" presId="urn:microsoft.com/office/officeart/2005/8/layout/hierarchy2"/>
    <dgm:cxn modelId="{6FBD654E-2E28-4263-897D-3E31D20A0477}" type="presOf" srcId="{568FBBE8-0FB1-42F3-B9E1-B3751E66FE89}" destId="{FC9C0A00-4FAB-41E5-BC37-744FD363ABFE}" srcOrd="0" destOrd="0" presId="urn:microsoft.com/office/officeart/2005/8/layout/hierarchy2"/>
    <dgm:cxn modelId="{861CCE7D-4082-4BBC-AE77-7E38E08899AD}" srcId="{F93C6C66-66F5-4F64-A267-F284A586BF80}" destId="{568FBBE8-0FB1-42F3-B9E1-B3751E66FE89}" srcOrd="0" destOrd="0" parTransId="{8ACF1D08-ABA8-4362-8ECE-ECC7AC56B9C4}" sibTransId="{8CD4CE4C-CA59-4D7A-849A-B07A9D36FA97}"/>
    <dgm:cxn modelId="{817E9644-B7DC-4EFF-A73A-BDE9C82F19B7}" type="presOf" srcId="{2BC875F6-914A-47BF-9F26-F13A41A98ABD}" destId="{C35B7798-03A4-4CC2-94BB-D430F9D41C5E}" srcOrd="0" destOrd="0" presId="urn:microsoft.com/office/officeart/2005/8/layout/hierarchy2"/>
    <dgm:cxn modelId="{DC9AF56B-B357-48FB-9F55-76AA99EA3B6A}" type="presParOf" srcId="{90B25396-57A2-4E51-96A0-B84CA4DEE049}" destId="{06A551B1-7A14-4D7C-8879-CE2AEAD58135}" srcOrd="0" destOrd="0" presId="urn:microsoft.com/office/officeart/2005/8/layout/hierarchy2"/>
    <dgm:cxn modelId="{30C88342-6322-49C1-B156-FB564272B38C}" type="presParOf" srcId="{06A551B1-7A14-4D7C-8879-CE2AEAD58135}" destId="{8E739C83-4E68-4323-A86A-97642E01AF51}" srcOrd="0" destOrd="0" presId="urn:microsoft.com/office/officeart/2005/8/layout/hierarchy2"/>
    <dgm:cxn modelId="{61CB8527-4BC6-4A0B-9CA5-7A7B7EA2074B}" type="presParOf" srcId="{06A551B1-7A14-4D7C-8879-CE2AEAD58135}" destId="{97891E7D-20B5-4AE0-BD34-02062756B636}" srcOrd="1" destOrd="0" presId="urn:microsoft.com/office/officeart/2005/8/layout/hierarchy2"/>
    <dgm:cxn modelId="{AE9510B7-E9ED-44A2-A3CB-573DA53CAEB5}" type="presParOf" srcId="{97891E7D-20B5-4AE0-BD34-02062756B636}" destId="{31B6E883-2F64-41F7-AE95-47A4ED3E55C9}" srcOrd="0" destOrd="0" presId="urn:microsoft.com/office/officeart/2005/8/layout/hierarchy2"/>
    <dgm:cxn modelId="{6297142E-CF19-480B-8E11-6075EFAC0230}" type="presParOf" srcId="{31B6E883-2F64-41F7-AE95-47A4ED3E55C9}" destId="{6277A1EA-0939-472F-A548-A00F30C0EFB3}" srcOrd="0" destOrd="0" presId="urn:microsoft.com/office/officeart/2005/8/layout/hierarchy2"/>
    <dgm:cxn modelId="{9189D700-1D4B-4AA5-B670-72B0BD2EC020}" type="presParOf" srcId="{97891E7D-20B5-4AE0-BD34-02062756B636}" destId="{FDC00A41-CA63-4811-8C4F-1030370748AF}" srcOrd="1" destOrd="0" presId="urn:microsoft.com/office/officeart/2005/8/layout/hierarchy2"/>
    <dgm:cxn modelId="{2422CE60-97D8-46E6-BA97-2BB9FB2ACBBA}" type="presParOf" srcId="{FDC00A41-CA63-4811-8C4F-1030370748AF}" destId="{FC9C0A00-4FAB-41E5-BC37-744FD363ABFE}" srcOrd="0" destOrd="0" presId="urn:microsoft.com/office/officeart/2005/8/layout/hierarchy2"/>
    <dgm:cxn modelId="{A958F69A-DB59-4D46-B1D3-439FA7570391}" type="presParOf" srcId="{FDC00A41-CA63-4811-8C4F-1030370748AF}" destId="{D8C996EB-3E8A-451B-AD39-958372E35680}" srcOrd="1" destOrd="0" presId="urn:microsoft.com/office/officeart/2005/8/layout/hierarchy2"/>
    <dgm:cxn modelId="{D7B7A70B-F723-4A66-BA41-4B39AB881376}" type="presParOf" srcId="{97891E7D-20B5-4AE0-BD34-02062756B636}" destId="{7BF3437F-6035-4BAE-A990-517778E012E3}" srcOrd="2" destOrd="0" presId="urn:microsoft.com/office/officeart/2005/8/layout/hierarchy2"/>
    <dgm:cxn modelId="{99328A27-3F31-45AE-89AE-ED6D5F1362D6}" type="presParOf" srcId="{7BF3437F-6035-4BAE-A990-517778E012E3}" destId="{5C954489-FA9B-4F11-9D7A-4D3BBB9D880C}" srcOrd="0" destOrd="0" presId="urn:microsoft.com/office/officeart/2005/8/layout/hierarchy2"/>
    <dgm:cxn modelId="{A69C2BBA-BC6D-42ED-A80F-3FEC4DE9A153}" type="presParOf" srcId="{97891E7D-20B5-4AE0-BD34-02062756B636}" destId="{9F4CBBB2-1E26-4CE1-BEC5-0E306904ECC5}" srcOrd="3" destOrd="0" presId="urn:microsoft.com/office/officeart/2005/8/layout/hierarchy2"/>
    <dgm:cxn modelId="{10AE361D-391E-4E88-8EE6-837EA2AAF413}" type="presParOf" srcId="{9F4CBBB2-1E26-4CE1-BEC5-0E306904ECC5}" destId="{C35B7798-03A4-4CC2-94BB-D430F9D41C5E}" srcOrd="0" destOrd="0" presId="urn:microsoft.com/office/officeart/2005/8/layout/hierarchy2"/>
    <dgm:cxn modelId="{F854AA37-0905-4923-B53B-5B98A09B72AF}" type="presParOf" srcId="{9F4CBBB2-1E26-4CE1-BEC5-0E306904ECC5}" destId="{4787CF52-4BB9-4BAF-B6B2-EE68D9FA7392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159199-C69C-43FF-BE74-D3AEB8A6872F}" type="doc">
      <dgm:prSet loTypeId="urn:microsoft.com/office/officeart/2005/8/layout/process1" loCatId="process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pPr latinLnBrk="1"/>
          <a:endParaRPr lang="ko-KR" altLang="en-US"/>
        </a:p>
      </dgm:t>
    </dgm:pt>
    <dgm:pt modelId="{4615F79A-8D89-41C2-BBA1-767397AD7B95}">
      <dgm:prSet phldrT="[텍스트]" custT="1"/>
      <dgm:spPr>
        <a:noFill/>
        <a:ln w="50800">
          <a:solidFill>
            <a:srgbClr val="8D0967"/>
          </a:solidFill>
        </a:ln>
      </dgm:spPr>
      <dgm:t>
        <a:bodyPr/>
        <a:lstStyle/>
        <a:p>
          <a:pPr marL="0" marR="0" indent="0" defTabSz="914400" eaLnBrk="1" fontAlgn="auto" latinLnBrk="1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ko-KR" sz="2400" dirty="0" smtClean="0">
            <a:latin typeface="+mj-ea"/>
            <a:ea typeface="+mj-ea"/>
          </a:endParaRPr>
        </a:p>
        <a:p>
          <a:pPr marL="0" marR="0" indent="0" defTabSz="914400" eaLnBrk="1" fontAlgn="auto" latinLnBrk="1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o-KR" altLang="en-US" sz="2400" dirty="0" smtClean="0">
              <a:solidFill>
                <a:schemeClr val="tx1"/>
              </a:solidFill>
              <a:latin typeface="+mj-ea"/>
              <a:ea typeface="+mj-ea"/>
            </a:rPr>
            <a:t>기업의 해결책 </a:t>
          </a:r>
          <a:endParaRPr lang="en-US" altLang="ko-KR" sz="2400" dirty="0" smtClean="0">
            <a:solidFill>
              <a:schemeClr val="tx1"/>
            </a:solidFill>
            <a:latin typeface="+mj-ea"/>
            <a:ea typeface="+mj-ea"/>
          </a:endParaRPr>
        </a:p>
        <a:p>
          <a:pPr marL="0" marR="0" indent="0" defTabSz="914400" eaLnBrk="1" fontAlgn="auto" latinLnBrk="1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o-KR" altLang="en-US" sz="2400" dirty="0" smtClean="0">
              <a:solidFill>
                <a:srgbClr val="FF0000"/>
              </a:solidFill>
              <a:latin typeface="+mj-ea"/>
              <a:ea typeface="+mj-ea"/>
            </a:rPr>
            <a:t>구조조정</a:t>
          </a:r>
          <a:endParaRPr lang="en-US" altLang="ko-KR" sz="2400" dirty="0" smtClean="0">
            <a:solidFill>
              <a:srgbClr val="FF0000"/>
            </a:solidFill>
            <a:latin typeface="+mj-ea"/>
            <a:ea typeface="+mj-ea"/>
          </a:endParaRPr>
        </a:p>
        <a:p>
          <a:pPr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1800" dirty="0" smtClean="0"/>
        </a:p>
      </dgm:t>
    </dgm:pt>
    <dgm:pt modelId="{10C3815F-CAE1-41E0-B08E-B45CBA690718}" type="parTrans" cxnId="{512CC940-8ECE-4180-AC14-2AD6FACC5524}">
      <dgm:prSet/>
      <dgm:spPr/>
      <dgm:t>
        <a:bodyPr/>
        <a:lstStyle/>
        <a:p>
          <a:pPr latinLnBrk="1"/>
          <a:endParaRPr lang="ko-KR" altLang="en-US"/>
        </a:p>
      </dgm:t>
    </dgm:pt>
    <dgm:pt modelId="{7D0A2F9A-D2E2-4FD2-9A91-035B8AA96BE8}" type="sibTrans" cxnId="{512CC940-8ECE-4180-AC14-2AD6FACC5524}">
      <dgm:prSet/>
      <dgm:spPr>
        <a:solidFill>
          <a:srgbClr val="92D050"/>
        </a:solidFill>
      </dgm:spPr>
      <dgm:t>
        <a:bodyPr/>
        <a:lstStyle/>
        <a:p>
          <a:pPr latinLnBrk="1"/>
          <a:endParaRPr lang="ko-KR" altLang="en-US"/>
        </a:p>
      </dgm:t>
    </dgm:pt>
    <dgm:pt modelId="{43468D35-5B95-42CA-902A-E37A183F1E00}">
      <dgm:prSet phldrT="[텍스트]" custT="1"/>
      <dgm:spPr>
        <a:noFill/>
        <a:ln w="50800">
          <a:solidFill>
            <a:srgbClr val="F22EBA"/>
          </a:solidFill>
        </a:ln>
      </dgm:spPr>
      <dgm:t>
        <a:bodyPr/>
        <a:lstStyle/>
        <a:p>
          <a:pPr latinLnBrk="1"/>
          <a:r>
            <a:rPr lang="ko-KR" altLang="en-US" sz="2800" dirty="0" smtClean="0">
              <a:solidFill>
                <a:schemeClr val="tx1"/>
              </a:solidFill>
              <a:latin typeface="+mj-ea"/>
              <a:ea typeface="+mj-ea"/>
            </a:rPr>
            <a:t>실업자 수 </a:t>
          </a:r>
          <a:endParaRPr lang="en-US" altLang="ko-KR" sz="2800" dirty="0" smtClean="0">
            <a:solidFill>
              <a:schemeClr val="tx1"/>
            </a:solidFill>
            <a:latin typeface="+mj-ea"/>
            <a:ea typeface="+mj-ea"/>
          </a:endParaRPr>
        </a:p>
        <a:p>
          <a:pPr latinLnBrk="1"/>
          <a:r>
            <a:rPr lang="en-US" altLang="ko-KR" sz="2000" dirty="0" smtClean="0">
              <a:solidFill>
                <a:srgbClr val="FF0000"/>
              </a:solidFill>
              <a:latin typeface="+mj-ea"/>
              <a:ea typeface="+mj-ea"/>
            </a:rPr>
            <a:t>126</a:t>
          </a:r>
          <a:r>
            <a:rPr lang="ko-KR" altLang="en-US" sz="2000" dirty="0" smtClean="0">
              <a:solidFill>
                <a:srgbClr val="FF0000"/>
              </a:solidFill>
              <a:latin typeface="+mj-ea"/>
              <a:ea typeface="+mj-ea"/>
            </a:rPr>
            <a:t>만→</a:t>
          </a:r>
          <a:r>
            <a:rPr lang="en-US" altLang="ko-KR" sz="2000" dirty="0" smtClean="0">
              <a:solidFill>
                <a:srgbClr val="FF0000"/>
              </a:solidFill>
              <a:latin typeface="+mj-ea"/>
              <a:ea typeface="+mj-ea"/>
            </a:rPr>
            <a:t>350</a:t>
          </a:r>
          <a:r>
            <a:rPr lang="ko-KR" altLang="en-US" sz="2000" dirty="0" smtClean="0">
              <a:solidFill>
                <a:srgbClr val="FF0000"/>
              </a:solidFill>
              <a:latin typeface="+mj-ea"/>
              <a:ea typeface="+mj-ea"/>
            </a:rPr>
            <a:t>만</a:t>
          </a:r>
          <a:endParaRPr lang="en-US" altLang="ko-KR" sz="2000" dirty="0" smtClean="0">
            <a:solidFill>
              <a:srgbClr val="FF0000"/>
            </a:solidFill>
            <a:latin typeface="+mj-ea"/>
            <a:ea typeface="+mj-ea"/>
          </a:endParaRPr>
        </a:p>
        <a:p>
          <a:pPr latinLnBrk="1"/>
          <a:r>
            <a:rPr lang="en-US" altLang="ko-KR" sz="2800" dirty="0" smtClean="0">
              <a:solidFill>
                <a:schemeClr val="tx1"/>
              </a:solidFill>
              <a:latin typeface="+mj-ea"/>
              <a:ea typeface="+mj-ea"/>
            </a:rPr>
            <a:t>3</a:t>
          </a:r>
          <a:r>
            <a:rPr lang="ko-KR" altLang="en-US" sz="2800" dirty="0" smtClean="0">
              <a:solidFill>
                <a:schemeClr val="tx1"/>
              </a:solidFill>
              <a:latin typeface="+mj-ea"/>
              <a:ea typeface="+mj-ea"/>
            </a:rPr>
            <a:t>배 증가</a:t>
          </a:r>
          <a:endParaRPr lang="ko-KR" altLang="en-US" sz="2800" dirty="0">
            <a:solidFill>
              <a:schemeClr val="tx1"/>
            </a:solidFill>
            <a:latin typeface="+mj-ea"/>
            <a:ea typeface="+mj-ea"/>
          </a:endParaRPr>
        </a:p>
      </dgm:t>
    </dgm:pt>
    <dgm:pt modelId="{9C54B158-644D-4A3F-A5A5-6AEABFC3019B}" type="parTrans" cxnId="{75391644-744F-4139-8ECD-CB17E2D617CA}">
      <dgm:prSet/>
      <dgm:spPr/>
      <dgm:t>
        <a:bodyPr/>
        <a:lstStyle/>
        <a:p>
          <a:pPr latinLnBrk="1"/>
          <a:endParaRPr lang="ko-KR" altLang="en-US"/>
        </a:p>
      </dgm:t>
    </dgm:pt>
    <dgm:pt modelId="{AA235C29-59EF-4A49-BF36-1EB8EF2C7CD3}" type="sibTrans" cxnId="{75391644-744F-4139-8ECD-CB17E2D617CA}">
      <dgm:prSet/>
      <dgm:spPr>
        <a:solidFill>
          <a:srgbClr val="5CB800"/>
        </a:solidFill>
      </dgm:spPr>
      <dgm:t>
        <a:bodyPr/>
        <a:lstStyle/>
        <a:p>
          <a:pPr latinLnBrk="1"/>
          <a:endParaRPr lang="ko-KR" altLang="en-US"/>
        </a:p>
      </dgm:t>
    </dgm:pt>
    <dgm:pt modelId="{0086A48C-3E3C-47BD-BB5B-3810203D8935}">
      <dgm:prSet phldrT="[텍스트]" custT="1"/>
      <dgm:spPr>
        <a:noFill/>
        <a:ln w="50800">
          <a:solidFill>
            <a:srgbClr val="8D0967"/>
          </a:solidFill>
        </a:ln>
      </dgm:spPr>
      <dgm:t>
        <a:bodyPr/>
        <a:lstStyle/>
        <a:p>
          <a:pPr latinLnBrk="1"/>
          <a:r>
            <a:rPr lang="ko-KR" altLang="en-US" sz="2400" dirty="0" smtClean="0">
              <a:solidFill>
                <a:schemeClr val="tx1"/>
              </a:solidFill>
              <a:latin typeface="+mj-ea"/>
              <a:ea typeface="+mj-ea"/>
            </a:rPr>
            <a:t>자살률 증가↑</a:t>
          </a:r>
          <a:endParaRPr lang="ko-KR" altLang="en-US" sz="2400" dirty="0">
            <a:solidFill>
              <a:schemeClr val="tx1"/>
            </a:solidFill>
            <a:latin typeface="+mj-ea"/>
            <a:ea typeface="+mj-ea"/>
          </a:endParaRPr>
        </a:p>
      </dgm:t>
    </dgm:pt>
    <dgm:pt modelId="{7B97E4E1-CB75-4D73-A5CA-BE3443E53447}" type="parTrans" cxnId="{E0EF9210-DD08-4052-A96C-356A2D934649}">
      <dgm:prSet/>
      <dgm:spPr/>
      <dgm:t>
        <a:bodyPr/>
        <a:lstStyle/>
        <a:p>
          <a:pPr latinLnBrk="1"/>
          <a:endParaRPr lang="ko-KR" altLang="en-US"/>
        </a:p>
      </dgm:t>
    </dgm:pt>
    <dgm:pt modelId="{5A18C891-9F6A-4F1F-8FF5-7B40243FE55A}" type="sibTrans" cxnId="{E0EF9210-DD08-4052-A96C-356A2D934649}">
      <dgm:prSet/>
      <dgm:spPr/>
      <dgm:t>
        <a:bodyPr/>
        <a:lstStyle/>
        <a:p>
          <a:pPr latinLnBrk="1"/>
          <a:endParaRPr lang="ko-KR" altLang="en-US"/>
        </a:p>
      </dgm:t>
    </dgm:pt>
    <dgm:pt modelId="{126CD08A-26A8-46A5-84D0-69573A611435}" type="pres">
      <dgm:prSet presAssocID="{C1159199-C69C-43FF-BE74-D3AEB8A687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A2F8F0C-0AA4-46EA-9878-21EBB5D08C65}" type="pres">
      <dgm:prSet presAssocID="{4615F79A-8D89-41C2-BBA1-767397AD7B9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FF5B53F-1C90-4B76-90C4-500742E3C96D}" type="pres">
      <dgm:prSet presAssocID="{7D0A2F9A-D2E2-4FD2-9A91-035B8AA96BE8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74D5AB70-BCC6-4737-AECE-AB179F34EE89}" type="pres">
      <dgm:prSet presAssocID="{7D0A2F9A-D2E2-4FD2-9A91-035B8AA96BE8}" presName="connectorText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88AF9B10-9397-478C-80AC-CE809A3D4D76}" type="pres">
      <dgm:prSet presAssocID="{43468D35-5B95-42CA-902A-E37A183F1E0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101D99E-587D-4591-98B7-CF7CAAA38C92}" type="pres">
      <dgm:prSet presAssocID="{AA235C29-59EF-4A49-BF36-1EB8EF2C7CD3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63832B56-17D2-4D2F-BB84-ACD642C989B2}" type="pres">
      <dgm:prSet presAssocID="{AA235C29-59EF-4A49-BF36-1EB8EF2C7CD3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1AC8C78B-D4A9-4882-BCD4-8268BD225D43}" type="pres">
      <dgm:prSet presAssocID="{0086A48C-3E3C-47BD-BB5B-3810203D893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0EF9210-DD08-4052-A96C-356A2D934649}" srcId="{C1159199-C69C-43FF-BE74-D3AEB8A6872F}" destId="{0086A48C-3E3C-47BD-BB5B-3810203D8935}" srcOrd="2" destOrd="0" parTransId="{7B97E4E1-CB75-4D73-A5CA-BE3443E53447}" sibTransId="{5A18C891-9F6A-4F1F-8FF5-7B40243FE55A}"/>
    <dgm:cxn modelId="{3194F097-873F-4184-BF53-68DD3E443989}" type="presOf" srcId="{C1159199-C69C-43FF-BE74-D3AEB8A6872F}" destId="{126CD08A-26A8-46A5-84D0-69573A611435}" srcOrd="0" destOrd="0" presId="urn:microsoft.com/office/officeart/2005/8/layout/process1"/>
    <dgm:cxn modelId="{512CC940-8ECE-4180-AC14-2AD6FACC5524}" srcId="{C1159199-C69C-43FF-BE74-D3AEB8A6872F}" destId="{4615F79A-8D89-41C2-BBA1-767397AD7B95}" srcOrd="0" destOrd="0" parTransId="{10C3815F-CAE1-41E0-B08E-B45CBA690718}" sibTransId="{7D0A2F9A-D2E2-4FD2-9A91-035B8AA96BE8}"/>
    <dgm:cxn modelId="{72BC732E-5FA9-4862-AB8B-2DD0B9193C3C}" type="presOf" srcId="{43468D35-5B95-42CA-902A-E37A183F1E00}" destId="{88AF9B10-9397-478C-80AC-CE809A3D4D76}" srcOrd="0" destOrd="0" presId="urn:microsoft.com/office/officeart/2005/8/layout/process1"/>
    <dgm:cxn modelId="{761AE9BF-88A3-403C-BA18-E047717A5783}" type="presOf" srcId="{4615F79A-8D89-41C2-BBA1-767397AD7B95}" destId="{3A2F8F0C-0AA4-46EA-9878-21EBB5D08C65}" srcOrd="0" destOrd="0" presId="urn:microsoft.com/office/officeart/2005/8/layout/process1"/>
    <dgm:cxn modelId="{2547D1CD-38FD-4BA9-83A5-C53E46F13F9C}" type="presOf" srcId="{AA235C29-59EF-4A49-BF36-1EB8EF2C7CD3}" destId="{F101D99E-587D-4591-98B7-CF7CAAA38C92}" srcOrd="0" destOrd="0" presId="urn:microsoft.com/office/officeart/2005/8/layout/process1"/>
    <dgm:cxn modelId="{FCE942B4-1059-4069-B0C4-592F348FC460}" type="presOf" srcId="{AA235C29-59EF-4A49-BF36-1EB8EF2C7CD3}" destId="{63832B56-17D2-4D2F-BB84-ACD642C989B2}" srcOrd="1" destOrd="0" presId="urn:microsoft.com/office/officeart/2005/8/layout/process1"/>
    <dgm:cxn modelId="{9BEE2D95-1F36-4536-95F7-34FB9E9691B3}" type="presOf" srcId="{0086A48C-3E3C-47BD-BB5B-3810203D8935}" destId="{1AC8C78B-D4A9-4882-BCD4-8268BD225D43}" srcOrd="0" destOrd="0" presId="urn:microsoft.com/office/officeart/2005/8/layout/process1"/>
    <dgm:cxn modelId="{75391644-744F-4139-8ECD-CB17E2D617CA}" srcId="{C1159199-C69C-43FF-BE74-D3AEB8A6872F}" destId="{43468D35-5B95-42CA-902A-E37A183F1E00}" srcOrd="1" destOrd="0" parTransId="{9C54B158-644D-4A3F-A5A5-6AEABFC3019B}" sibTransId="{AA235C29-59EF-4A49-BF36-1EB8EF2C7CD3}"/>
    <dgm:cxn modelId="{859A0B2D-00D8-4D9C-A976-491E32154EA1}" type="presOf" srcId="{7D0A2F9A-D2E2-4FD2-9A91-035B8AA96BE8}" destId="{3FF5B53F-1C90-4B76-90C4-500742E3C96D}" srcOrd="0" destOrd="0" presId="urn:microsoft.com/office/officeart/2005/8/layout/process1"/>
    <dgm:cxn modelId="{3E239A1D-B8F5-4151-8EBD-C4C6115080D7}" type="presOf" srcId="{7D0A2F9A-D2E2-4FD2-9A91-035B8AA96BE8}" destId="{74D5AB70-BCC6-4737-AECE-AB179F34EE89}" srcOrd="1" destOrd="0" presId="urn:microsoft.com/office/officeart/2005/8/layout/process1"/>
    <dgm:cxn modelId="{62A3A03A-406C-4049-8AB5-CE00FBC1F549}" type="presParOf" srcId="{126CD08A-26A8-46A5-84D0-69573A611435}" destId="{3A2F8F0C-0AA4-46EA-9878-21EBB5D08C65}" srcOrd="0" destOrd="0" presId="urn:microsoft.com/office/officeart/2005/8/layout/process1"/>
    <dgm:cxn modelId="{E9405CD5-68F6-4957-8EA4-36644BB484AD}" type="presParOf" srcId="{126CD08A-26A8-46A5-84D0-69573A611435}" destId="{3FF5B53F-1C90-4B76-90C4-500742E3C96D}" srcOrd="1" destOrd="0" presId="urn:microsoft.com/office/officeart/2005/8/layout/process1"/>
    <dgm:cxn modelId="{4A760362-78E8-47BB-B513-61AFFA04EA48}" type="presParOf" srcId="{3FF5B53F-1C90-4B76-90C4-500742E3C96D}" destId="{74D5AB70-BCC6-4737-AECE-AB179F34EE89}" srcOrd="0" destOrd="0" presId="urn:microsoft.com/office/officeart/2005/8/layout/process1"/>
    <dgm:cxn modelId="{97F87A08-70BF-476F-A2E8-8EB8C496B428}" type="presParOf" srcId="{126CD08A-26A8-46A5-84D0-69573A611435}" destId="{88AF9B10-9397-478C-80AC-CE809A3D4D76}" srcOrd="2" destOrd="0" presId="urn:microsoft.com/office/officeart/2005/8/layout/process1"/>
    <dgm:cxn modelId="{232B92F2-E2A1-4AC0-8404-19348AC251E1}" type="presParOf" srcId="{126CD08A-26A8-46A5-84D0-69573A611435}" destId="{F101D99E-587D-4591-98B7-CF7CAAA38C92}" srcOrd="3" destOrd="0" presId="urn:microsoft.com/office/officeart/2005/8/layout/process1"/>
    <dgm:cxn modelId="{E0459E11-EB1C-49B9-85B2-8BD50ADBA424}" type="presParOf" srcId="{F101D99E-587D-4591-98B7-CF7CAAA38C92}" destId="{63832B56-17D2-4D2F-BB84-ACD642C989B2}" srcOrd="0" destOrd="0" presId="urn:microsoft.com/office/officeart/2005/8/layout/process1"/>
    <dgm:cxn modelId="{FC763D86-F1D0-4150-9F89-1D15D6CB5855}" type="presParOf" srcId="{126CD08A-26A8-46A5-84D0-69573A611435}" destId="{1AC8C78B-D4A9-4882-BCD4-8268BD225D4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131830-709B-4076-89D1-9872DCABC586}" type="doc">
      <dgm:prSet loTypeId="urn:microsoft.com/office/officeart/2005/8/layout/radial3" loCatId="cycl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pPr latinLnBrk="1"/>
          <a:endParaRPr lang="ko-KR" altLang="en-US"/>
        </a:p>
      </dgm:t>
    </dgm:pt>
    <dgm:pt modelId="{B60C4DA7-80D2-4705-A08E-11713E1194E0}">
      <dgm:prSet phldrT="[텍스트]" custT="1"/>
      <dgm:spPr/>
      <dgm:t>
        <a:bodyPr/>
        <a:lstStyle/>
        <a:p>
          <a:pPr latinLnBrk="1"/>
          <a:r>
            <a:rPr lang="ko-KR" altLang="en-US" sz="6000" dirty="0" smtClean="0">
              <a:latin typeface="HY강B" pitchFamily="18" charset="-127"/>
              <a:ea typeface="HY강B" pitchFamily="18" charset="-127"/>
            </a:rPr>
            <a:t>동부대지진</a:t>
          </a:r>
          <a:endParaRPr lang="ko-KR" altLang="en-US" sz="6000" dirty="0">
            <a:latin typeface="HY강B" pitchFamily="18" charset="-127"/>
            <a:ea typeface="HY강B" pitchFamily="18" charset="-127"/>
          </a:endParaRPr>
        </a:p>
      </dgm:t>
    </dgm:pt>
    <dgm:pt modelId="{6DCEE407-5DBF-4D3C-A082-80AF8E65926D}" type="parTrans" cxnId="{3548FFC3-6145-4272-9D97-473C55B6D709}">
      <dgm:prSet/>
      <dgm:spPr/>
      <dgm:t>
        <a:bodyPr/>
        <a:lstStyle/>
        <a:p>
          <a:pPr latinLnBrk="1"/>
          <a:endParaRPr lang="ko-KR" altLang="en-US" sz="2400">
            <a:latin typeface="HY강B" pitchFamily="18" charset="-127"/>
            <a:ea typeface="HY강B" pitchFamily="18" charset="-127"/>
          </a:endParaRPr>
        </a:p>
      </dgm:t>
    </dgm:pt>
    <dgm:pt modelId="{14AA41AA-C269-4E10-BCA8-B1B1B4400103}" type="sibTrans" cxnId="{3548FFC3-6145-4272-9D97-473C55B6D709}">
      <dgm:prSet/>
      <dgm:spPr/>
      <dgm:t>
        <a:bodyPr/>
        <a:lstStyle/>
        <a:p>
          <a:pPr latinLnBrk="1"/>
          <a:endParaRPr lang="ko-KR" altLang="en-US" sz="2400">
            <a:latin typeface="HY강B" pitchFamily="18" charset="-127"/>
            <a:ea typeface="HY강B" pitchFamily="18" charset="-127"/>
          </a:endParaRPr>
        </a:p>
      </dgm:t>
    </dgm:pt>
    <dgm:pt modelId="{7C247FDF-24A1-4485-9FAA-3E50241AD6CD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경제성장률 </a:t>
          </a:r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1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년 사이 </a:t>
          </a:r>
          <a:endParaRPr lang="en-US" altLang="ko-KR" sz="2000" dirty="0" smtClean="0">
            <a:latin typeface="HY강B" pitchFamily="18" charset="-127"/>
            <a:ea typeface="HY강B" pitchFamily="18" charset="-127"/>
          </a:endParaRPr>
        </a:p>
        <a:p>
          <a:pPr latinLnBrk="1"/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4.4%</a:t>
          </a:r>
        </a:p>
        <a:p>
          <a:pPr latinLnBrk="1"/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→ </a:t>
          </a:r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-0.9% </a:t>
          </a:r>
          <a:endParaRPr lang="ko-KR" altLang="en-US" sz="2000" dirty="0">
            <a:latin typeface="HY강B" pitchFamily="18" charset="-127"/>
            <a:ea typeface="HY강B" pitchFamily="18" charset="-127"/>
          </a:endParaRPr>
        </a:p>
      </dgm:t>
    </dgm:pt>
    <dgm:pt modelId="{3A6B710F-7BED-4287-8E14-3487E8F53ED5}" type="parTrans" cxnId="{77D3E616-5329-42C1-94CF-41FCE4213207}">
      <dgm:prSet/>
      <dgm:spPr/>
      <dgm:t>
        <a:bodyPr/>
        <a:lstStyle/>
        <a:p>
          <a:pPr latinLnBrk="1"/>
          <a:endParaRPr lang="ko-KR" altLang="en-US" sz="2400">
            <a:latin typeface="HY강B" pitchFamily="18" charset="-127"/>
            <a:ea typeface="HY강B" pitchFamily="18" charset="-127"/>
          </a:endParaRPr>
        </a:p>
      </dgm:t>
    </dgm:pt>
    <dgm:pt modelId="{8A46F801-668F-430D-AA12-51F154AB6D40}" type="sibTrans" cxnId="{77D3E616-5329-42C1-94CF-41FCE4213207}">
      <dgm:prSet/>
      <dgm:spPr/>
      <dgm:t>
        <a:bodyPr/>
        <a:lstStyle/>
        <a:p>
          <a:pPr latinLnBrk="1"/>
          <a:endParaRPr lang="ko-KR" altLang="en-US" sz="2400">
            <a:latin typeface="HY강B" pitchFamily="18" charset="-127"/>
            <a:ea typeface="HY강B" pitchFamily="18" charset="-127"/>
          </a:endParaRPr>
        </a:p>
      </dgm:t>
    </dgm:pt>
    <dgm:pt modelId="{44C3DF67-290C-4D4A-8D4D-95935DE9D14A}">
      <dgm:prSet phldrT="[텍스트]" custT="1"/>
      <dgm:spPr/>
      <dgm:t>
        <a:bodyPr/>
        <a:lstStyle/>
        <a:p>
          <a:pPr latinLnBrk="1"/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인구감소</a:t>
          </a:r>
          <a:endParaRPr lang="en-US" altLang="ko-KR" sz="2400" dirty="0" smtClean="0">
            <a:latin typeface="HY강B" pitchFamily="18" charset="-127"/>
            <a:ea typeface="HY강B" pitchFamily="18" charset="-127"/>
          </a:endParaRPr>
        </a:p>
        <a:p>
          <a:pPr latinLnBrk="1"/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노령화</a:t>
          </a:r>
          <a:endParaRPr lang="ko-KR" altLang="en-US" sz="2400" dirty="0">
            <a:latin typeface="HY강B" pitchFamily="18" charset="-127"/>
            <a:ea typeface="HY강B" pitchFamily="18" charset="-127"/>
          </a:endParaRPr>
        </a:p>
      </dgm:t>
    </dgm:pt>
    <dgm:pt modelId="{71AB1A2C-BB51-43AD-ADB8-F6AC0C965C86}" type="parTrans" cxnId="{071B3BE6-E615-4C7B-BD33-9E545A46AF4E}">
      <dgm:prSet/>
      <dgm:spPr/>
      <dgm:t>
        <a:bodyPr/>
        <a:lstStyle/>
        <a:p>
          <a:pPr latinLnBrk="1"/>
          <a:endParaRPr lang="ko-KR" altLang="en-US" sz="2400">
            <a:latin typeface="HY강B" pitchFamily="18" charset="-127"/>
            <a:ea typeface="HY강B" pitchFamily="18" charset="-127"/>
          </a:endParaRPr>
        </a:p>
      </dgm:t>
    </dgm:pt>
    <dgm:pt modelId="{325CCFD7-92A6-43F0-8F09-A23271921D19}" type="sibTrans" cxnId="{071B3BE6-E615-4C7B-BD33-9E545A46AF4E}">
      <dgm:prSet/>
      <dgm:spPr/>
      <dgm:t>
        <a:bodyPr/>
        <a:lstStyle/>
        <a:p>
          <a:pPr latinLnBrk="1"/>
          <a:endParaRPr lang="ko-KR" altLang="en-US" sz="2400">
            <a:latin typeface="HY강B" pitchFamily="18" charset="-127"/>
            <a:ea typeface="HY강B" pitchFamily="18" charset="-127"/>
          </a:endParaRPr>
        </a:p>
      </dgm:t>
    </dgm:pt>
    <dgm:pt modelId="{26136B3F-E0DE-4465-88FD-831C097FE95F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내수시장 </a:t>
          </a:r>
          <a:endParaRPr lang="en-US" altLang="ko-KR" sz="2000" dirty="0" smtClean="0">
            <a:latin typeface="HY강B" pitchFamily="18" charset="-127"/>
            <a:ea typeface="HY강B" pitchFamily="18" charset="-127"/>
          </a:endParaRPr>
        </a:p>
        <a:p>
          <a:pPr latinLnBrk="1"/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축소</a:t>
          </a:r>
          <a:endParaRPr lang="en-US" altLang="ko-KR" sz="2000" dirty="0" smtClean="0">
            <a:latin typeface="HY강B" pitchFamily="18" charset="-127"/>
            <a:ea typeface="HY강B" pitchFamily="18" charset="-127"/>
          </a:endParaRPr>
        </a:p>
        <a:p>
          <a:pPr latinLnBrk="1"/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정부재정 </a:t>
          </a:r>
          <a:endParaRPr lang="en-US" altLang="ko-KR" sz="2000" dirty="0" smtClean="0">
            <a:latin typeface="HY강B" pitchFamily="18" charset="-127"/>
            <a:ea typeface="HY강B" pitchFamily="18" charset="-127"/>
          </a:endParaRPr>
        </a:p>
        <a:p>
          <a:pPr latinLnBrk="1"/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악화</a:t>
          </a:r>
          <a:endParaRPr lang="ko-KR" altLang="en-US" sz="2000" dirty="0">
            <a:latin typeface="HY강B" pitchFamily="18" charset="-127"/>
            <a:ea typeface="HY강B" pitchFamily="18" charset="-127"/>
          </a:endParaRPr>
        </a:p>
      </dgm:t>
    </dgm:pt>
    <dgm:pt modelId="{161626D9-79A0-450C-9B7A-50CD39F2518C}" type="parTrans" cxnId="{ABF26E1C-FFAE-4BF9-8A16-EB8C20595281}">
      <dgm:prSet/>
      <dgm:spPr/>
      <dgm:t>
        <a:bodyPr/>
        <a:lstStyle/>
        <a:p>
          <a:pPr latinLnBrk="1"/>
          <a:endParaRPr lang="ko-KR" altLang="en-US" sz="2400">
            <a:latin typeface="HY강B" pitchFamily="18" charset="-127"/>
            <a:ea typeface="HY강B" pitchFamily="18" charset="-127"/>
          </a:endParaRPr>
        </a:p>
      </dgm:t>
    </dgm:pt>
    <dgm:pt modelId="{E4759E2C-D330-4DEE-8028-9E4302FF3E5D}" type="sibTrans" cxnId="{ABF26E1C-FFAE-4BF9-8A16-EB8C20595281}">
      <dgm:prSet/>
      <dgm:spPr/>
      <dgm:t>
        <a:bodyPr/>
        <a:lstStyle/>
        <a:p>
          <a:pPr latinLnBrk="1"/>
          <a:endParaRPr lang="ko-KR" altLang="en-US" sz="2400">
            <a:latin typeface="HY강B" pitchFamily="18" charset="-127"/>
            <a:ea typeface="HY강B" pitchFamily="18" charset="-127"/>
          </a:endParaRPr>
        </a:p>
      </dgm:t>
    </dgm:pt>
    <dgm:pt modelId="{ECE59ED6-91AF-464A-B3DB-51DCCE303A44}">
      <dgm:prSet phldrT="[텍스트]" custT="1"/>
      <dgm:spPr/>
      <dgm:t>
        <a:bodyPr/>
        <a:lstStyle/>
        <a:p>
          <a:pPr latinLnBrk="1"/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무역 수지도 </a:t>
          </a:r>
          <a:endParaRPr lang="en-US" altLang="ko-KR" sz="2000" dirty="0" smtClean="0">
            <a:latin typeface="HY강B" pitchFamily="18" charset="-127"/>
            <a:ea typeface="HY강B" pitchFamily="18" charset="-127"/>
          </a:endParaRPr>
        </a:p>
        <a:p>
          <a:pPr latinLnBrk="1"/>
          <a:r>
            <a:rPr lang="en-US" altLang="ko-KR" sz="2000" dirty="0" smtClean="0">
              <a:latin typeface="HY강B" pitchFamily="18" charset="-127"/>
              <a:ea typeface="HY강B" pitchFamily="18" charset="-127"/>
            </a:rPr>
            <a:t>31</a:t>
          </a:r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년 만에</a:t>
          </a:r>
          <a:endParaRPr lang="en-US" altLang="ko-KR" sz="2000" dirty="0" smtClean="0">
            <a:latin typeface="HY강B" pitchFamily="18" charset="-127"/>
            <a:ea typeface="HY강B" pitchFamily="18" charset="-127"/>
          </a:endParaRPr>
        </a:p>
        <a:p>
          <a:pPr latinLnBrk="1"/>
          <a:r>
            <a:rPr lang="ko-KR" altLang="en-US" sz="2000" dirty="0" smtClean="0">
              <a:latin typeface="HY강B" pitchFamily="18" charset="-127"/>
              <a:ea typeface="HY강B" pitchFamily="18" charset="-127"/>
            </a:rPr>
            <a:t>적자</a:t>
          </a:r>
          <a:endParaRPr lang="en-US" altLang="ko-KR" sz="2000" dirty="0" smtClean="0">
            <a:latin typeface="HY강B" pitchFamily="18" charset="-127"/>
            <a:ea typeface="HY강B" pitchFamily="18" charset="-127"/>
          </a:endParaRPr>
        </a:p>
      </dgm:t>
    </dgm:pt>
    <dgm:pt modelId="{CEFB6B84-81BD-4AC9-A571-0D7D86DAD9AF}" type="parTrans" cxnId="{4B208727-D57B-4ACD-A314-9AD7C427D221}">
      <dgm:prSet/>
      <dgm:spPr/>
      <dgm:t>
        <a:bodyPr/>
        <a:lstStyle/>
        <a:p>
          <a:pPr latinLnBrk="1"/>
          <a:endParaRPr lang="ko-KR" altLang="en-US" sz="2400">
            <a:latin typeface="HY강B" pitchFamily="18" charset="-127"/>
            <a:ea typeface="HY강B" pitchFamily="18" charset="-127"/>
          </a:endParaRPr>
        </a:p>
      </dgm:t>
    </dgm:pt>
    <dgm:pt modelId="{7B23A526-4090-4403-A027-6E98D04605B0}" type="sibTrans" cxnId="{4B208727-D57B-4ACD-A314-9AD7C427D221}">
      <dgm:prSet/>
      <dgm:spPr/>
      <dgm:t>
        <a:bodyPr/>
        <a:lstStyle/>
        <a:p>
          <a:pPr latinLnBrk="1"/>
          <a:endParaRPr lang="ko-KR" altLang="en-US" sz="2400">
            <a:latin typeface="HY강B" pitchFamily="18" charset="-127"/>
            <a:ea typeface="HY강B" pitchFamily="18" charset="-127"/>
          </a:endParaRPr>
        </a:p>
      </dgm:t>
    </dgm:pt>
    <dgm:pt modelId="{D6326210-C58C-445D-994A-A3EC3421BB36}" type="pres">
      <dgm:prSet presAssocID="{61131830-709B-4076-89D1-9872DCABC58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28FA9DD-14EB-4231-9639-3BACB64CEDBA}" type="pres">
      <dgm:prSet presAssocID="{61131830-709B-4076-89D1-9872DCABC586}" presName="radial" presStyleCnt="0">
        <dgm:presLayoutVars>
          <dgm:animLvl val="ctr"/>
        </dgm:presLayoutVars>
      </dgm:prSet>
      <dgm:spPr/>
    </dgm:pt>
    <dgm:pt modelId="{3EC6CAD8-4EB2-4497-B1BC-CFFE839C0BE4}" type="pres">
      <dgm:prSet presAssocID="{B60C4DA7-80D2-4705-A08E-11713E1194E0}" presName="centerShape" presStyleLbl="vennNode1" presStyleIdx="0" presStyleCnt="5" custScaleX="111861" custScaleY="98108" custLinFactNeighborX="-7214" custLinFactNeighborY="-1628"/>
      <dgm:spPr/>
      <dgm:t>
        <a:bodyPr/>
        <a:lstStyle/>
        <a:p>
          <a:pPr latinLnBrk="1"/>
          <a:endParaRPr lang="ko-KR" altLang="en-US"/>
        </a:p>
      </dgm:t>
    </dgm:pt>
    <dgm:pt modelId="{5C9924C3-02A0-46A3-82E4-D1FE0CC2F4E9}" type="pres">
      <dgm:prSet presAssocID="{7C247FDF-24A1-4485-9FAA-3E50241AD6CD}" presName="node" presStyleLbl="vennNode1" presStyleIdx="1" presStyleCnt="5" custScaleX="126022" custScaleY="116347" custRadScaleRad="94679" custRadScaleInc="-891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1C9A56-4F73-4238-A315-AD6728983F18}" type="pres">
      <dgm:prSet presAssocID="{44C3DF67-290C-4D4A-8D4D-95935DE9D14A}" presName="node" presStyleLbl="vennNode1" presStyleIdx="2" presStyleCnt="5" custScaleX="129215" custScaleY="121043" custRadScaleRad="95915" custRadScaleInc="71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C9640AD-4FF0-42B0-8C3F-233EABD79C2F}" type="pres">
      <dgm:prSet presAssocID="{26136B3F-E0DE-4465-88FD-831C097FE95F}" presName="node" presStyleLbl="vennNode1" presStyleIdx="3" presStyleCnt="5" custScaleX="139881" custScaleY="124235" custRadScaleRad="95364" custRadScaleInc="860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CF0C1D9-BFC2-44FE-B92B-E83F1BCBCEBC}" type="pres">
      <dgm:prSet presAssocID="{ECE59ED6-91AF-464A-B3DB-51DCCE303A44}" presName="node" presStyleLbl="vennNode1" presStyleIdx="4" presStyleCnt="5" custScaleX="135527" custScaleY="123562" custRadScaleRad="123420" custRadScaleInc="76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BF26E1C-FFAE-4BF9-8A16-EB8C20595281}" srcId="{B60C4DA7-80D2-4705-A08E-11713E1194E0}" destId="{26136B3F-E0DE-4465-88FD-831C097FE95F}" srcOrd="2" destOrd="0" parTransId="{161626D9-79A0-450C-9B7A-50CD39F2518C}" sibTransId="{E4759E2C-D330-4DEE-8028-9E4302FF3E5D}"/>
    <dgm:cxn modelId="{3548FFC3-6145-4272-9D97-473C55B6D709}" srcId="{61131830-709B-4076-89D1-9872DCABC586}" destId="{B60C4DA7-80D2-4705-A08E-11713E1194E0}" srcOrd="0" destOrd="0" parTransId="{6DCEE407-5DBF-4D3C-A082-80AF8E65926D}" sibTransId="{14AA41AA-C269-4E10-BCA8-B1B1B4400103}"/>
    <dgm:cxn modelId="{73E73051-C40F-4607-9DD5-E2BEF5479938}" type="presOf" srcId="{44C3DF67-290C-4D4A-8D4D-95935DE9D14A}" destId="{581C9A56-4F73-4238-A315-AD6728983F18}" srcOrd="0" destOrd="0" presId="urn:microsoft.com/office/officeart/2005/8/layout/radial3"/>
    <dgm:cxn modelId="{3E8D1A42-1973-45CE-8514-3F76AAA89A2C}" type="presOf" srcId="{7C247FDF-24A1-4485-9FAA-3E50241AD6CD}" destId="{5C9924C3-02A0-46A3-82E4-D1FE0CC2F4E9}" srcOrd="0" destOrd="0" presId="urn:microsoft.com/office/officeart/2005/8/layout/radial3"/>
    <dgm:cxn modelId="{77D3E616-5329-42C1-94CF-41FCE4213207}" srcId="{B60C4DA7-80D2-4705-A08E-11713E1194E0}" destId="{7C247FDF-24A1-4485-9FAA-3E50241AD6CD}" srcOrd="0" destOrd="0" parTransId="{3A6B710F-7BED-4287-8E14-3487E8F53ED5}" sibTransId="{8A46F801-668F-430D-AA12-51F154AB6D40}"/>
    <dgm:cxn modelId="{953D5D3B-9B01-4DEE-9932-A947F6800EDD}" type="presOf" srcId="{61131830-709B-4076-89D1-9872DCABC586}" destId="{D6326210-C58C-445D-994A-A3EC3421BB36}" srcOrd="0" destOrd="0" presId="urn:microsoft.com/office/officeart/2005/8/layout/radial3"/>
    <dgm:cxn modelId="{071B3BE6-E615-4C7B-BD33-9E545A46AF4E}" srcId="{B60C4DA7-80D2-4705-A08E-11713E1194E0}" destId="{44C3DF67-290C-4D4A-8D4D-95935DE9D14A}" srcOrd="1" destOrd="0" parTransId="{71AB1A2C-BB51-43AD-ADB8-F6AC0C965C86}" sibTransId="{325CCFD7-92A6-43F0-8F09-A23271921D19}"/>
    <dgm:cxn modelId="{2AFDA5E0-2D9A-41D8-8D4B-5DE1CF012A00}" type="presOf" srcId="{B60C4DA7-80D2-4705-A08E-11713E1194E0}" destId="{3EC6CAD8-4EB2-4497-B1BC-CFFE839C0BE4}" srcOrd="0" destOrd="0" presId="urn:microsoft.com/office/officeart/2005/8/layout/radial3"/>
    <dgm:cxn modelId="{66CDA4EF-13A7-406E-8B78-6BBA00ECF7F6}" type="presOf" srcId="{26136B3F-E0DE-4465-88FD-831C097FE95F}" destId="{EC9640AD-4FF0-42B0-8C3F-233EABD79C2F}" srcOrd="0" destOrd="0" presId="urn:microsoft.com/office/officeart/2005/8/layout/radial3"/>
    <dgm:cxn modelId="{C8BD8C9E-8319-4BB7-84D2-05CF490D202A}" type="presOf" srcId="{ECE59ED6-91AF-464A-B3DB-51DCCE303A44}" destId="{5CF0C1D9-BFC2-44FE-B92B-E83F1BCBCEBC}" srcOrd="0" destOrd="0" presId="urn:microsoft.com/office/officeart/2005/8/layout/radial3"/>
    <dgm:cxn modelId="{4B208727-D57B-4ACD-A314-9AD7C427D221}" srcId="{B60C4DA7-80D2-4705-A08E-11713E1194E0}" destId="{ECE59ED6-91AF-464A-B3DB-51DCCE303A44}" srcOrd="3" destOrd="0" parTransId="{CEFB6B84-81BD-4AC9-A571-0D7D86DAD9AF}" sibTransId="{7B23A526-4090-4403-A027-6E98D04605B0}"/>
    <dgm:cxn modelId="{F198BE1C-6473-4CE2-91C2-286754E81057}" type="presParOf" srcId="{D6326210-C58C-445D-994A-A3EC3421BB36}" destId="{028FA9DD-14EB-4231-9639-3BACB64CEDBA}" srcOrd="0" destOrd="0" presId="urn:microsoft.com/office/officeart/2005/8/layout/radial3"/>
    <dgm:cxn modelId="{043D4D61-18C1-40C6-BF1F-94E6D1837DAE}" type="presParOf" srcId="{028FA9DD-14EB-4231-9639-3BACB64CEDBA}" destId="{3EC6CAD8-4EB2-4497-B1BC-CFFE839C0BE4}" srcOrd="0" destOrd="0" presId="urn:microsoft.com/office/officeart/2005/8/layout/radial3"/>
    <dgm:cxn modelId="{8EEA6C0C-93B4-4191-A978-22A8D89DF4B0}" type="presParOf" srcId="{028FA9DD-14EB-4231-9639-3BACB64CEDBA}" destId="{5C9924C3-02A0-46A3-82E4-D1FE0CC2F4E9}" srcOrd="1" destOrd="0" presId="urn:microsoft.com/office/officeart/2005/8/layout/radial3"/>
    <dgm:cxn modelId="{0D1B6E28-4824-4D45-98DB-27E7156FB9F6}" type="presParOf" srcId="{028FA9DD-14EB-4231-9639-3BACB64CEDBA}" destId="{581C9A56-4F73-4238-A315-AD6728983F18}" srcOrd="2" destOrd="0" presId="urn:microsoft.com/office/officeart/2005/8/layout/radial3"/>
    <dgm:cxn modelId="{DE7F18AF-DE7F-4FF0-B2B6-09C2AFE3B647}" type="presParOf" srcId="{028FA9DD-14EB-4231-9639-3BACB64CEDBA}" destId="{EC9640AD-4FF0-42B0-8C3F-233EABD79C2F}" srcOrd="3" destOrd="0" presId="urn:microsoft.com/office/officeart/2005/8/layout/radial3"/>
    <dgm:cxn modelId="{DCA89EC6-BF3A-4902-BC72-BFB8439ECE45}" type="presParOf" srcId="{028FA9DD-14EB-4231-9639-3BACB64CEDBA}" destId="{5CF0C1D9-BFC2-44FE-B92B-E83F1BCBCEBC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AB0E2C-12D9-4AD5-AEA0-6E7C2798D985}" type="doc">
      <dgm:prSet loTypeId="urn:microsoft.com/office/officeart/2005/8/layout/matrix1" loCatId="matrix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pPr latinLnBrk="1"/>
          <a:endParaRPr lang="ko-KR" altLang="en-US"/>
        </a:p>
      </dgm:t>
    </dgm:pt>
    <dgm:pt modelId="{45F59A7C-0B3A-4319-A490-55B1E3B92A96}">
      <dgm:prSet phldrT="[텍스트]" custT="1"/>
      <dgm:spPr/>
      <dgm:t>
        <a:bodyPr/>
        <a:lstStyle/>
        <a:p>
          <a:pPr latinLnBrk="1"/>
          <a:r>
            <a:rPr lang="ko-KR" altLang="en-US" sz="3200" dirty="0" smtClean="0">
              <a:latin typeface="+mj-ea"/>
              <a:ea typeface="+mj-ea"/>
            </a:rPr>
            <a:t>기업</a:t>
          </a:r>
          <a:endParaRPr lang="ko-KR" altLang="en-US" sz="3200" dirty="0">
            <a:latin typeface="+mj-ea"/>
            <a:ea typeface="+mj-ea"/>
          </a:endParaRPr>
        </a:p>
      </dgm:t>
    </dgm:pt>
    <dgm:pt modelId="{792C0275-7556-4EF2-8065-AF0B73722B93}" type="parTrans" cxnId="{A12E0435-6BDD-497F-82CE-66D11AF63167}">
      <dgm:prSet/>
      <dgm:spPr/>
      <dgm:t>
        <a:bodyPr/>
        <a:lstStyle/>
        <a:p>
          <a:pPr latinLnBrk="1"/>
          <a:endParaRPr lang="ko-KR" altLang="en-US"/>
        </a:p>
      </dgm:t>
    </dgm:pt>
    <dgm:pt modelId="{4545DE32-0960-41D1-A69D-3896C3BD4C26}" type="sibTrans" cxnId="{A12E0435-6BDD-497F-82CE-66D11AF63167}">
      <dgm:prSet/>
      <dgm:spPr/>
      <dgm:t>
        <a:bodyPr/>
        <a:lstStyle/>
        <a:p>
          <a:pPr latinLnBrk="1"/>
          <a:endParaRPr lang="ko-KR" altLang="en-US"/>
        </a:p>
      </dgm:t>
    </dgm:pt>
    <dgm:pt modelId="{69697E48-2161-4A67-8F52-A7348224D38B}">
      <dgm:prSet phldrT="[텍스트]" custT="1"/>
      <dgm:spPr/>
      <dgm:t>
        <a:bodyPr/>
        <a:lstStyle/>
        <a:p>
          <a:pPr latinLnBrk="1"/>
          <a:endParaRPr lang="en-US" altLang="ko-KR" sz="2000" dirty="0" smtClean="0">
            <a:latin typeface="+mj-ea"/>
            <a:ea typeface="+mj-ea"/>
          </a:endParaRPr>
        </a:p>
        <a:p>
          <a:pPr latinLnBrk="1"/>
          <a:r>
            <a:rPr lang="ko-KR" altLang="en-US" sz="2000" dirty="0" smtClean="0">
              <a:latin typeface="+mj-ea"/>
              <a:ea typeface="+mj-ea"/>
            </a:rPr>
            <a:t>무역자유화 </a:t>
          </a:r>
          <a:endParaRPr lang="en-US" altLang="ko-KR" sz="2000" dirty="0" smtClean="0">
            <a:latin typeface="+mj-ea"/>
            <a:ea typeface="+mj-ea"/>
          </a:endParaRPr>
        </a:p>
        <a:p>
          <a:pPr latinLnBrk="1"/>
          <a:r>
            <a:rPr lang="ko-KR" altLang="en-US" sz="2000" dirty="0" smtClean="0">
              <a:latin typeface="+mj-ea"/>
              <a:ea typeface="+mj-ea"/>
            </a:rPr>
            <a:t>지연</a:t>
          </a:r>
          <a:endParaRPr lang="ko-KR" altLang="en-US" sz="2000" dirty="0">
            <a:latin typeface="+mj-ea"/>
            <a:ea typeface="+mj-ea"/>
          </a:endParaRPr>
        </a:p>
      </dgm:t>
    </dgm:pt>
    <dgm:pt modelId="{200B0AA0-41F0-401C-BAE4-08EE8D089776}" type="parTrans" cxnId="{29FC87D1-6E7B-4816-AB36-90D4BFFB3DF2}">
      <dgm:prSet/>
      <dgm:spPr/>
      <dgm:t>
        <a:bodyPr/>
        <a:lstStyle/>
        <a:p>
          <a:pPr latinLnBrk="1"/>
          <a:endParaRPr lang="ko-KR" altLang="en-US"/>
        </a:p>
      </dgm:t>
    </dgm:pt>
    <dgm:pt modelId="{F39FFA11-D614-4B0E-9168-C6C1A7C22BBF}" type="sibTrans" cxnId="{29FC87D1-6E7B-4816-AB36-90D4BFFB3DF2}">
      <dgm:prSet/>
      <dgm:spPr/>
      <dgm:t>
        <a:bodyPr/>
        <a:lstStyle/>
        <a:p>
          <a:pPr latinLnBrk="1"/>
          <a:endParaRPr lang="ko-KR" altLang="en-US"/>
        </a:p>
      </dgm:t>
    </dgm:pt>
    <dgm:pt modelId="{12A4FD63-BBF5-4714-A81C-3AC7EB29B0D5}">
      <dgm:prSet phldrT="[텍스트]" custT="1"/>
      <dgm:spPr/>
      <dgm:t>
        <a:bodyPr/>
        <a:lstStyle/>
        <a:p>
          <a:pPr latinLnBrk="1"/>
          <a:endParaRPr lang="en-US" altLang="ko-KR" sz="2400" dirty="0" smtClean="0">
            <a:latin typeface="+mj-ea"/>
            <a:ea typeface="+mj-ea"/>
          </a:endParaRPr>
        </a:p>
        <a:p>
          <a:pPr latinLnBrk="1"/>
          <a:r>
            <a:rPr lang="ko-KR" altLang="en-US" sz="2400" dirty="0" smtClean="0">
              <a:latin typeface="+mj-ea"/>
              <a:ea typeface="+mj-ea"/>
            </a:rPr>
            <a:t>과중한 세금</a:t>
          </a:r>
          <a:endParaRPr lang="ko-KR" altLang="en-US" sz="2400" dirty="0">
            <a:latin typeface="+mj-ea"/>
            <a:ea typeface="+mj-ea"/>
          </a:endParaRPr>
        </a:p>
      </dgm:t>
    </dgm:pt>
    <dgm:pt modelId="{D3C94B23-6E89-477A-8080-1A1B3B9553EA}" type="parTrans" cxnId="{EB5088C4-89D7-47A6-A3E8-735C6ABF1F3C}">
      <dgm:prSet/>
      <dgm:spPr/>
      <dgm:t>
        <a:bodyPr/>
        <a:lstStyle/>
        <a:p>
          <a:pPr latinLnBrk="1"/>
          <a:endParaRPr lang="ko-KR" altLang="en-US"/>
        </a:p>
      </dgm:t>
    </dgm:pt>
    <dgm:pt modelId="{4209CE01-233F-4648-9602-0A9DE950C098}" type="sibTrans" cxnId="{EB5088C4-89D7-47A6-A3E8-735C6ABF1F3C}">
      <dgm:prSet/>
      <dgm:spPr/>
      <dgm:t>
        <a:bodyPr/>
        <a:lstStyle/>
        <a:p>
          <a:pPr latinLnBrk="1"/>
          <a:endParaRPr lang="ko-KR" altLang="en-US"/>
        </a:p>
      </dgm:t>
    </dgm:pt>
    <dgm:pt modelId="{18DF5C93-8175-4347-A23B-23FAB1E86743}">
      <dgm:prSet phldrT="[텍스트]" custT="1"/>
      <dgm:spPr/>
      <dgm:t>
        <a:bodyPr/>
        <a:lstStyle/>
        <a:p>
          <a:pPr algn="ctr" latinLnBrk="1">
            <a:lnSpc>
              <a:spcPct val="100000"/>
            </a:lnSpc>
          </a:pPr>
          <a:r>
            <a:rPr lang="ko-KR" altLang="en-US" sz="2400" dirty="0" smtClean="0">
              <a:latin typeface="+mj-ea"/>
              <a:ea typeface="+mj-ea"/>
            </a:rPr>
            <a:t>노동 </a:t>
          </a:r>
          <a:endParaRPr lang="en-US" altLang="ko-KR" sz="2400" dirty="0" smtClean="0">
            <a:latin typeface="+mj-ea"/>
            <a:ea typeface="+mj-ea"/>
          </a:endParaRPr>
        </a:p>
        <a:p>
          <a:pPr algn="ctr" latinLnBrk="1">
            <a:lnSpc>
              <a:spcPct val="100000"/>
            </a:lnSpc>
          </a:pPr>
          <a:r>
            <a:rPr lang="ko-KR" altLang="en-US" sz="2400" dirty="0" smtClean="0">
              <a:latin typeface="+mj-ea"/>
              <a:ea typeface="+mj-ea"/>
            </a:rPr>
            <a:t>및 환경 규제</a:t>
          </a:r>
          <a:endParaRPr lang="ko-KR" altLang="en-US" sz="2400" dirty="0">
            <a:latin typeface="+mj-ea"/>
            <a:ea typeface="+mj-ea"/>
          </a:endParaRPr>
        </a:p>
      </dgm:t>
    </dgm:pt>
    <dgm:pt modelId="{ECF12AD5-703A-4580-8ED1-D2A0949380A9}" type="parTrans" cxnId="{6879CCA5-CDDF-44A2-B68B-C75E319820BC}">
      <dgm:prSet/>
      <dgm:spPr/>
      <dgm:t>
        <a:bodyPr/>
        <a:lstStyle/>
        <a:p>
          <a:pPr latinLnBrk="1"/>
          <a:endParaRPr lang="ko-KR" altLang="en-US"/>
        </a:p>
      </dgm:t>
    </dgm:pt>
    <dgm:pt modelId="{89B7C450-C3BE-4013-B4A1-D95AD7835488}" type="sibTrans" cxnId="{6879CCA5-CDDF-44A2-B68B-C75E319820BC}">
      <dgm:prSet/>
      <dgm:spPr/>
      <dgm:t>
        <a:bodyPr/>
        <a:lstStyle/>
        <a:p>
          <a:pPr latinLnBrk="1"/>
          <a:endParaRPr lang="ko-KR" altLang="en-US"/>
        </a:p>
      </dgm:t>
    </dgm:pt>
    <dgm:pt modelId="{7195AC8D-C7A2-4BBC-BCFD-2ACD470CE524}">
      <dgm:prSet phldrT="[텍스트]" custT="1"/>
      <dgm:spPr/>
      <dgm:t>
        <a:bodyPr/>
        <a:lstStyle/>
        <a:p>
          <a:pPr latinLnBrk="1"/>
          <a:r>
            <a:rPr lang="ko-KR" altLang="en-US" sz="2400" dirty="0" smtClean="0">
              <a:latin typeface="+mj-ea"/>
              <a:ea typeface="+mj-ea"/>
            </a:rPr>
            <a:t>전력난</a:t>
          </a:r>
          <a:endParaRPr lang="ko-KR" altLang="en-US" sz="2400" dirty="0">
            <a:latin typeface="+mj-ea"/>
            <a:ea typeface="+mj-ea"/>
          </a:endParaRPr>
        </a:p>
      </dgm:t>
    </dgm:pt>
    <dgm:pt modelId="{FC63BC12-5B88-4AFB-AD60-8F40B4119442}" type="parTrans" cxnId="{C8ED7D61-1CE1-415B-826B-E91AA3727CF0}">
      <dgm:prSet/>
      <dgm:spPr/>
      <dgm:t>
        <a:bodyPr/>
        <a:lstStyle/>
        <a:p>
          <a:pPr latinLnBrk="1"/>
          <a:endParaRPr lang="ko-KR" altLang="en-US"/>
        </a:p>
      </dgm:t>
    </dgm:pt>
    <dgm:pt modelId="{C4A4DB08-B4EC-46B9-BA67-57E1DCFCEA83}" type="sibTrans" cxnId="{C8ED7D61-1CE1-415B-826B-E91AA3727CF0}">
      <dgm:prSet/>
      <dgm:spPr/>
      <dgm:t>
        <a:bodyPr/>
        <a:lstStyle/>
        <a:p>
          <a:pPr latinLnBrk="1"/>
          <a:endParaRPr lang="ko-KR" altLang="en-US"/>
        </a:p>
      </dgm:t>
    </dgm:pt>
    <dgm:pt modelId="{E356006A-D73B-49C4-AE4C-4051C1F930B5}" type="pres">
      <dgm:prSet presAssocID="{AAAB0E2C-12D9-4AD5-AEA0-6E7C2798D98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B6083C4-1F6C-4400-A15B-D7DE3EFB4DA3}" type="pres">
      <dgm:prSet presAssocID="{AAAB0E2C-12D9-4AD5-AEA0-6E7C2798D985}" presName="matrix" presStyleCnt="0"/>
      <dgm:spPr/>
    </dgm:pt>
    <dgm:pt modelId="{BE06C601-BA97-490D-88F5-5FE4030C820B}" type="pres">
      <dgm:prSet presAssocID="{AAAB0E2C-12D9-4AD5-AEA0-6E7C2798D985}" presName="tile1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F2DA31B9-EA45-4241-9187-D48EC7133AA7}" type="pres">
      <dgm:prSet presAssocID="{AAAB0E2C-12D9-4AD5-AEA0-6E7C2798D98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FEF80CC-DCA9-48F2-B898-F13C9A875868}" type="pres">
      <dgm:prSet presAssocID="{AAAB0E2C-12D9-4AD5-AEA0-6E7C2798D985}" presName="tile2" presStyleLbl="node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93A028AA-7BCB-4D8C-BEC8-3F7B4D6667E5}" type="pres">
      <dgm:prSet presAssocID="{AAAB0E2C-12D9-4AD5-AEA0-6E7C2798D98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29A72F0-C0A4-4035-BBB4-4BC57B11F380}" type="pres">
      <dgm:prSet presAssocID="{AAAB0E2C-12D9-4AD5-AEA0-6E7C2798D985}" presName="tile3" presStyleLbl="node1" presStyleIdx="2" presStyleCnt="4" custLinFactNeighborY="4444"/>
      <dgm:spPr/>
      <dgm:t>
        <a:bodyPr/>
        <a:lstStyle/>
        <a:p>
          <a:pPr latinLnBrk="1"/>
          <a:endParaRPr lang="ko-KR" altLang="en-US"/>
        </a:p>
      </dgm:t>
    </dgm:pt>
    <dgm:pt modelId="{8C8D5FF6-B78D-4062-AE2D-A899ADCFD50E}" type="pres">
      <dgm:prSet presAssocID="{AAAB0E2C-12D9-4AD5-AEA0-6E7C2798D98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0AF82DA-D884-42A4-8120-77199432C778}" type="pres">
      <dgm:prSet presAssocID="{AAAB0E2C-12D9-4AD5-AEA0-6E7C2798D985}" presName="tile4" presStyleLbl="node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86A0953F-DB9E-401E-A3BD-E7AA27B76F22}" type="pres">
      <dgm:prSet presAssocID="{AAAB0E2C-12D9-4AD5-AEA0-6E7C2798D98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82C4116-C6C2-4ADF-B971-85938EF098A0}" type="pres">
      <dgm:prSet presAssocID="{AAAB0E2C-12D9-4AD5-AEA0-6E7C2798D98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4AB7922-421F-4C6C-ACB1-07282EF939A3}" type="presOf" srcId="{AAAB0E2C-12D9-4AD5-AEA0-6E7C2798D985}" destId="{E356006A-D73B-49C4-AE4C-4051C1F930B5}" srcOrd="0" destOrd="0" presId="urn:microsoft.com/office/officeart/2005/8/layout/matrix1"/>
    <dgm:cxn modelId="{E8CCA6E5-458A-4100-A85A-E6C249DAA894}" type="presOf" srcId="{69697E48-2161-4A67-8F52-A7348224D38B}" destId="{F2DA31B9-EA45-4241-9187-D48EC7133AA7}" srcOrd="1" destOrd="0" presId="urn:microsoft.com/office/officeart/2005/8/layout/matrix1"/>
    <dgm:cxn modelId="{8DEF3E57-5B08-48D9-B78A-F2BE9B53543D}" type="presOf" srcId="{7195AC8D-C7A2-4BBC-BCFD-2ACD470CE524}" destId="{80AF82DA-D884-42A4-8120-77199432C778}" srcOrd="0" destOrd="0" presId="urn:microsoft.com/office/officeart/2005/8/layout/matrix1"/>
    <dgm:cxn modelId="{A12E0435-6BDD-497F-82CE-66D11AF63167}" srcId="{AAAB0E2C-12D9-4AD5-AEA0-6E7C2798D985}" destId="{45F59A7C-0B3A-4319-A490-55B1E3B92A96}" srcOrd="0" destOrd="0" parTransId="{792C0275-7556-4EF2-8065-AF0B73722B93}" sibTransId="{4545DE32-0960-41D1-A69D-3896C3BD4C26}"/>
    <dgm:cxn modelId="{526B40C7-6905-4EC3-92B1-BD57A1C154E7}" type="presOf" srcId="{69697E48-2161-4A67-8F52-A7348224D38B}" destId="{BE06C601-BA97-490D-88F5-5FE4030C820B}" srcOrd="0" destOrd="0" presId="urn:microsoft.com/office/officeart/2005/8/layout/matrix1"/>
    <dgm:cxn modelId="{D4D15251-5CC8-40B1-A1E0-530C45526371}" type="presOf" srcId="{12A4FD63-BBF5-4714-A81C-3AC7EB29B0D5}" destId="{8FEF80CC-DCA9-48F2-B898-F13C9A875868}" srcOrd="0" destOrd="0" presId="urn:microsoft.com/office/officeart/2005/8/layout/matrix1"/>
    <dgm:cxn modelId="{6879CCA5-CDDF-44A2-B68B-C75E319820BC}" srcId="{45F59A7C-0B3A-4319-A490-55B1E3B92A96}" destId="{18DF5C93-8175-4347-A23B-23FAB1E86743}" srcOrd="2" destOrd="0" parTransId="{ECF12AD5-703A-4580-8ED1-D2A0949380A9}" sibTransId="{89B7C450-C3BE-4013-B4A1-D95AD7835488}"/>
    <dgm:cxn modelId="{29FC87D1-6E7B-4816-AB36-90D4BFFB3DF2}" srcId="{45F59A7C-0B3A-4319-A490-55B1E3B92A96}" destId="{69697E48-2161-4A67-8F52-A7348224D38B}" srcOrd="0" destOrd="0" parTransId="{200B0AA0-41F0-401C-BAE4-08EE8D089776}" sibTransId="{F39FFA11-D614-4B0E-9168-C6C1A7C22BBF}"/>
    <dgm:cxn modelId="{60D2E6CC-6D72-4C42-B7C5-EF7A11452C2A}" type="presOf" srcId="{45F59A7C-0B3A-4319-A490-55B1E3B92A96}" destId="{A82C4116-C6C2-4ADF-B971-85938EF098A0}" srcOrd="0" destOrd="0" presId="urn:microsoft.com/office/officeart/2005/8/layout/matrix1"/>
    <dgm:cxn modelId="{EB5088C4-89D7-47A6-A3E8-735C6ABF1F3C}" srcId="{45F59A7C-0B3A-4319-A490-55B1E3B92A96}" destId="{12A4FD63-BBF5-4714-A81C-3AC7EB29B0D5}" srcOrd="1" destOrd="0" parTransId="{D3C94B23-6E89-477A-8080-1A1B3B9553EA}" sibTransId="{4209CE01-233F-4648-9602-0A9DE950C098}"/>
    <dgm:cxn modelId="{7C741ED4-B3EE-435F-9170-64E28AA70F00}" type="presOf" srcId="{18DF5C93-8175-4347-A23B-23FAB1E86743}" destId="{8C8D5FF6-B78D-4062-AE2D-A899ADCFD50E}" srcOrd="1" destOrd="0" presId="urn:microsoft.com/office/officeart/2005/8/layout/matrix1"/>
    <dgm:cxn modelId="{C1F072DA-4854-46F8-A392-861AB3D20CB7}" type="presOf" srcId="{7195AC8D-C7A2-4BBC-BCFD-2ACD470CE524}" destId="{86A0953F-DB9E-401E-A3BD-E7AA27B76F22}" srcOrd="1" destOrd="0" presId="urn:microsoft.com/office/officeart/2005/8/layout/matrix1"/>
    <dgm:cxn modelId="{8227E010-922B-4537-80E5-D3839D2DA33E}" type="presOf" srcId="{18DF5C93-8175-4347-A23B-23FAB1E86743}" destId="{829A72F0-C0A4-4035-BBB4-4BC57B11F380}" srcOrd="0" destOrd="0" presId="urn:microsoft.com/office/officeart/2005/8/layout/matrix1"/>
    <dgm:cxn modelId="{6642DDD6-803E-4CFD-850A-46A81E8AE812}" type="presOf" srcId="{12A4FD63-BBF5-4714-A81C-3AC7EB29B0D5}" destId="{93A028AA-7BCB-4D8C-BEC8-3F7B4D6667E5}" srcOrd="1" destOrd="0" presId="urn:microsoft.com/office/officeart/2005/8/layout/matrix1"/>
    <dgm:cxn modelId="{C8ED7D61-1CE1-415B-826B-E91AA3727CF0}" srcId="{45F59A7C-0B3A-4319-A490-55B1E3B92A96}" destId="{7195AC8D-C7A2-4BBC-BCFD-2ACD470CE524}" srcOrd="3" destOrd="0" parTransId="{FC63BC12-5B88-4AFB-AD60-8F40B4119442}" sibTransId="{C4A4DB08-B4EC-46B9-BA67-57E1DCFCEA83}"/>
    <dgm:cxn modelId="{DCBFD495-8097-49C3-80B4-3844D7CD741A}" type="presParOf" srcId="{E356006A-D73B-49C4-AE4C-4051C1F930B5}" destId="{0B6083C4-1F6C-4400-A15B-D7DE3EFB4DA3}" srcOrd="0" destOrd="0" presId="urn:microsoft.com/office/officeart/2005/8/layout/matrix1"/>
    <dgm:cxn modelId="{98E1AE14-3553-449D-A721-A82591098701}" type="presParOf" srcId="{0B6083C4-1F6C-4400-A15B-D7DE3EFB4DA3}" destId="{BE06C601-BA97-490D-88F5-5FE4030C820B}" srcOrd="0" destOrd="0" presId="urn:microsoft.com/office/officeart/2005/8/layout/matrix1"/>
    <dgm:cxn modelId="{332D7FE2-1761-4405-ACE5-10DC3A5ACE41}" type="presParOf" srcId="{0B6083C4-1F6C-4400-A15B-D7DE3EFB4DA3}" destId="{F2DA31B9-EA45-4241-9187-D48EC7133AA7}" srcOrd="1" destOrd="0" presId="urn:microsoft.com/office/officeart/2005/8/layout/matrix1"/>
    <dgm:cxn modelId="{77FE40D2-8B14-4017-80CA-B64998A1D420}" type="presParOf" srcId="{0B6083C4-1F6C-4400-A15B-D7DE3EFB4DA3}" destId="{8FEF80CC-DCA9-48F2-B898-F13C9A875868}" srcOrd="2" destOrd="0" presId="urn:microsoft.com/office/officeart/2005/8/layout/matrix1"/>
    <dgm:cxn modelId="{68FF8CB0-9B7B-4DAF-B726-B06F4BA336B9}" type="presParOf" srcId="{0B6083C4-1F6C-4400-A15B-D7DE3EFB4DA3}" destId="{93A028AA-7BCB-4D8C-BEC8-3F7B4D6667E5}" srcOrd="3" destOrd="0" presId="urn:microsoft.com/office/officeart/2005/8/layout/matrix1"/>
    <dgm:cxn modelId="{65678A12-4FBC-4201-A847-C0AE57B1A4EE}" type="presParOf" srcId="{0B6083C4-1F6C-4400-A15B-D7DE3EFB4DA3}" destId="{829A72F0-C0A4-4035-BBB4-4BC57B11F380}" srcOrd="4" destOrd="0" presId="urn:microsoft.com/office/officeart/2005/8/layout/matrix1"/>
    <dgm:cxn modelId="{7A384B93-08AE-445E-86DE-AC43D0E03F71}" type="presParOf" srcId="{0B6083C4-1F6C-4400-A15B-D7DE3EFB4DA3}" destId="{8C8D5FF6-B78D-4062-AE2D-A899ADCFD50E}" srcOrd="5" destOrd="0" presId="urn:microsoft.com/office/officeart/2005/8/layout/matrix1"/>
    <dgm:cxn modelId="{C652995B-C298-44A9-BB03-1DBC89434BEE}" type="presParOf" srcId="{0B6083C4-1F6C-4400-A15B-D7DE3EFB4DA3}" destId="{80AF82DA-D884-42A4-8120-77199432C778}" srcOrd="6" destOrd="0" presId="urn:microsoft.com/office/officeart/2005/8/layout/matrix1"/>
    <dgm:cxn modelId="{D80C5921-9A4A-478C-AF35-1A78DF292FE4}" type="presParOf" srcId="{0B6083C4-1F6C-4400-A15B-D7DE3EFB4DA3}" destId="{86A0953F-DB9E-401E-A3BD-E7AA27B76F22}" srcOrd="7" destOrd="0" presId="urn:microsoft.com/office/officeart/2005/8/layout/matrix1"/>
    <dgm:cxn modelId="{4BE56E51-0738-430F-8E1B-7F404623EF4F}" type="presParOf" srcId="{E356006A-D73B-49C4-AE4C-4051C1F930B5}" destId="{A82C4116-C6C2-4ADF-B971-85938EF098A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397795-1335-466F-B867-5713DC83A07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8B835B54-A6FF-47F1-B634-968238433908}">
      <dgm:prSet phldrT="[텍스트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38100">
          <a:solidFill>
            <a:srgbClr val="8D0967"/>
          </a:solidFill>
        </a:ln>
      </dgm:spPr>
      <dgm:t>
        <a:bodyPr/>
        <a:lstStyle/>
        <a:p>
          <a:pPr latinLnBrk="1"/>
          <a:r>
            <a:rPr lang="ko-KR" altLang="en-US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rPr>
            <a:t>자동차 산업</a:t>
          </a:r>
          <a:endParaRPr lang="ko-KR" altLang="en-US" sz="2800" dirty="0">
            <a:solidFill>
              <a:schemeClr val="tx1"/>
            </a:solidFill>
            <a:latin typeface="HY강B" pitchFamily="18" charset="-127"/>
            <a:ea typeface="HY강B" pitchFamily="18" charset="-127"/>
          </a:endParaRPr>
        </a:p>
      </dgm:t>
    </dgm:pt>
    <dgm:pt modelId="{4B57ABEA-523F-473C-9167-FC4DD50FAFBB}" type="parTrans" cxnId="{75EB056B-62C2-4405-BE87-21FC2F9FA9AA}">
      <dgm:prSet/>
      <dgm:spPr/>
      <dgm:t>
        <a:bodyPr/>
        <a:lstStyle/>
        <a:p>
          <a:pPr latinLnBrk="1"/>
          <a:endParaRPr lang="ko-KR" altLang="en-US"/>
        </a:p>
      </dgm:t>
    </dgm:pt>
    <dgm:pt modelId="{706210A4-DFB5-4F61-AAF7-8E2B1BC2753D}" type="sibTrans" cxnId="{75EB056B-62C2-4405-BE87-21FC2F9FA9AA}">
      <dgm:prSet/>
      <dgm:spPr/>
      <dgm:t>
        <a:bodyPr/>
        <a:lstStyle/>
        <a:p>
          <a:pPr latinLnBrk="1"/>
          <a:endParaRPr lang="ko-KR" altLang="en-US"/>
        </a:p>
      </dgm:t>
    </dgm:pt>
    <dgm:pt modelId="{79A36444-8A25-4BB6-9C58-B3A3F5E91006}">
      <dgm:prSet phldrT="[텍스트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latinLnBrk="1"/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신흥국 공략을 적극 추진</a:t>
          </a:r>
          <a:endParaRPr lang="ko-KR" altLang="en-US" sz="2400" dirty="0">
            <a:latin typeface="HY강B" pitchFamily="18" charset="-127"/>
            <a:ea typeface="HY강B" pitchFamily="18" charset="-127"/>
          </a:endParaRPr>
        </a:p>
      </dgm:t>
    </dgm:pt>
    <dgm:pt modelId="{1D47304B-EBAC-4C46-A8A6-47FEA2B9C669}" type="parTrans" cxnId="{78CD80F7-B19C-400D-B5FA-11E2DDEDCA15}">
      <dgm:prSet/>
      <dgm:spPr/>
      <dgm:t>
        <a:bodyPr/>
        <a:lstStyle/>
        <a:p>
          <a:pPr latinLnBrk="1"/>
          <a:endParaRPr lang="ko-KR" altLang="en-US"/>
        </a:p>
      </dgm:t>
    </dgm:pt>
    <dgm:pt modelId="{3B2B6D66-1D95-489F-82BD-B7D265D79122}" type="sibTrans" cxnId="{78CD80F7-B19C-400D-B5FA-11E2DDEDCA15}">
      <dgm:prSet/>
      <dgm:spPr/>
      <dgm:t>
        <a:bodyPr/>
        <a:lstStyle/>
        <a:p>
          <a:pPr latinLnBrk="1"/>
          <a:endParaRPr lang="ko-KR" altLang="en-US"/>
        </a:p>
      </dgm:t>
    </dgm:pt>
    <dgm:pt modelId="{AD70AB5E-FE5F-437D-B733-6B9FFF7D849F}">
      <dgm:prSet phldrT="[텍스트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38100">
          <a:solidFill>
            <a:srgbClr val="8D0967"/>
          </a:solidFill>
        </a:ln>
      </dgm:spPr>
      <dgm:t>
        <a:bodyPr/>
        <a:lstStyle/>
        <a:p>
          <a:pPr latinLnBrk="1"/>
          <a:r>
            <a:rPr lang="ko-KR" altLang="en-US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rPr>
            <a:t>전기</a:t>
          </a:r>
          <a:r>
            <a: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rPr>
            <a:t>, </a:t>
          </a:r>
          <a:r>
            <a:rPr lang="ko-KR" altLang="en-US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rPr>
            <a:t>전자 산업</a:t>
          </a:r>
          <a:endParaRPr lang="ko-KR" altLang="en-US" sz="2800" dirty="0">
            <a:solidFill>
              <a:schemeClr val="tx1"/>
            </a:solidFill>
            <a:latin typeface="HY강B" pitchFamily="18" charset="-127"/>
            <a:ea typeface="HY강B" pitchFamily="18" charset="-127"/>
          </a:endParaRPr>
        </a:p>
      </dgm:t>
    </dgm:pt>
    <dgm:pt modelId="{E3E28235-9FAA-4249-B906-04E4F867DDF3}" type="parTrans" cxnId="{B69F3CB8-F356-4FD6-8569-B1EF96343226}">
      <dgm:prSet/>
      <dgm:spPr/>
      <dgm:t>
        <a:bodyPr/>
        <a:lstStyle/>
        <a:p>
          <a:pPr latinLnBrk="1"/>
          <a:endParaRPr lang="ko-KR" altLang="en-US"/>
        </a:p>
      </dgm:t>
    </dgm:pt>
    <dgm:pt modelId="{4576B5EE-2715-4641-8E01-3D5C3EF4F80E}" type="sibTrans" cxnId="{B69F3CB8-F356-4FD6-8569-B1EF96343226}">
      <dgm:prSet/>
      <dgm:spPr/>
      <dgm:t>
        <a:bodyPr/>
        <a:lstStyle/>
        <a:p>
          <a:pPr latinLnBrk="1"/>
          <a:endParaRPr lang="ko-KR" altLang="en-US"/>
        </a:p>
      </dgm:t>
    </dgm:pt>
    <dgm:pt modelId="{153CCDA3-6713-417B-A649-2E0B5EDF3182}">
      <dgm:prSet phldrT="[텍스트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latinLnBrk="1"/>
          <a:r>
            <a:rPr lang="ko-KR" altLang="en-US" sz="2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rPr>
            <a:t>미래 유망산업 분야 진출 확대</a:t>
          </a:r>
          <a:endParaRPr lang="ko-KR" altLang="en-US" sz="2400" dirty="0">
            <a:solidFill>
              <a:schemeClr val="tx1"/>
            </a:solidFill>
            <a:latin typeface="HY강B" pitchFamily="18" charset="-127"/>
            <a:ea typeface="HY강B" pitchFamily="18" charset="-127"/>
          </a:endParaRPr>
        </a:p>
      </dgm:t>
    </dgm:pt>
    <dgm:pt modelId="{CCE5CF81-C182-4493-86D2-1614D0EA4931}" type="parTrans" cxnId="{F3A5634F-4750-4CBF-B953-B1CE181A3318}">
      <dgm:prSet/>
      <dgm:spPr/>
      <dgm:t>
        <a:bodyPr/>
        <a:lstStyle/>
        <a:p>
          <a:pPr latinLnBrk="1"/>
          <a:endParaRPr lang="ko-KR" altLang="en-US"/>
        </a:p>
      </dgm:t>
    </dgm:pt>
    <dgm:pt modelId="{050CF0BC-5903-42CB-91B7-BFC034C5A2ED}" type="sibTrans" cxnId="{F3A5634F-4750-4CBF-B953-B1CE181A3318}">
      <dgm:prSet/>
      <dgm:spPr/>
      <dgm:t>
        <a:bodyPr/>
        <a:lstStyle/>
        <a:p>
          <a:pPr latinLnBrk="1"/>
          <a:endParaRPr lang="ko-KR" altLang="en-US"/>
        </a:p>
      </dgm:t>
    </dgm:pt>
    <dgm:pt modelId="{AE361704-5452-4F0A-898E-F281A52D761E}">
      <dgm:prSet phldrT="[텍스트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latinLnBrk="1"/>
          <a:r>
            <a:rPr lang="ko-KR" altLang="en-US" sz="2400" dirty="0" smtClean="0">
              <a:latin typeface="HY강B" pitchFamily="18" charset="-127"/>
              <a:ea typeface="HY강B" pitchFamily="18" charset="-127"/>
            </a:rPr>
            <a:t>글로벌 분산 형 생산시스템 구축</a:t>
          </a:r>
          <a:endParaRPr lang="ko-KR" altLang="en-US" sz="2400" dirty="0">
            <a:latin typeface="HY강B" pitchFamily="18" charset="-127"/>
            <a:ea typeface="HY강B" pitchFamily="18" charset="-127"/>
          </a:endParaRPr>
        </a:p>
      </dgm:t>
    </dgm:pt>
    <dgm:pt modelId="{807ADB7D-3E86-4DC8-BF61-AAAED5FE9B3C}" type="parTrans" cxnId="{452B9688-DDE4-4D40-9B49-A4C2FD1A0F2D}">
      <dgm:prSet/>
      <dgm:spPr/>
      <dgm:t>
        <a:bodyPr/>
        <a:lstStyle/>
        <a:p>
          <a:pPr latinLnBrk="1"/>
          <a:endParaRPr lang="ko-KR" altLang="en-US"/>
        </a:p>
      </dgm:t>
    </dgm:pt>
    <dgm:pt modelId="{960F3521-AC22-4CB6-8646-3B3CF93129F6}" type="sibTrans" cxnId="{452B9688-DDE4-4D40-9B49-A4C2FD1A0F2D}">
      <dgm:prSet/>
      <dgm:spPr/>
      <dgm:t>
        <a:bodyPr/>
        <a:lstStyle/>
        <a:p>
          <a:pPr latinLnBrk="1"/>
          <a:endParaRPr lang="ko-KR" altLang="en-US"/>
        </a:p>
      </dgm:t>
    </dgm:pt>
    <dgm:pt modelId="{454E29C0-C95D-46DD-964D-BB27EF8A623F}" type="pres">
      <dgm:prSet presAssocID="{0F397795-1335-466F-B867-5713DC83A07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DB6CFF8-EB29-4872-9053-92018CFF1006}" type="pres">
      <dgm:prSet presAssocID="{8B835B54-A6FF-47F1-B634-968238433908}" presName="linNode" presStyleCnt="0"/>
      <dgm:spPr/>
    </dgm:pt>
    <dgm:pt modelId="{93ADFE23-3A4A-431B-9F4B-FC212B955D1F}" type="pres">
      <dgm:prSet presAssocID="{8B835B54-A6FF-47F1-B634-968238433908}" presName="parentShp" presStyleLbl="node1" presStyleIdx="0" presStyleCnt="2" custScaleX="73684" custScaleY="18125" custLinFactNeighborX="-5063" custLinFactNeighborY="-733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019B7C5-94A5-4E6C-B5F9-443B3A175B03}" type="pres">
      <dgm:prSet presAssocID="{8B835B54-A6FF-47F1-B634-968238433908}" presName="childShp" presStyleLbl="bgAccFollowNode1" presStyleIdx="0" presStyleCnt="2" custScaleX="105847" custScaleY="24910" custLinFactNeighborX="9735" custLinFactNeighborY="-547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CA178A8-C460-4C0A-8C24-5C7E4EF3E14B}" type="pres">
      <dgm:prSet presAssocID="{706210A4-DFB5-4F61-AAF7-8E2B1BC2753D}" presName="spacing" presStyleCnt="0"/>
      <dgm:spPr/>
    </dgm:pt>
    <dgm:pt modelId="{AD1CFD20-9B1E-4BCB-9A16-839CB3FADE00}" type="pres">
      <dgm:prSet presAssocID="{AD70AB5E-FE5F-437D-B733-6B9FFF7D849F}" presName="linNode" presStyleCnt="0"/>
      <dgm:spPr/>
    </dgm:pt>
    <dgm:pt modelId="{491814C3-EC59-4496-9A93-3C42398378B6}" type="pres">
      <dgm:prSet presAssocID="{AD70AB5E-FE5F-437D-B733-6B9FFF7D849F}" presName="parentShp" presStyleLbl="node1" presStyleIdx="1" presStyleCnt="2" custScaleX="88597" custScaleY="18109" custLinFactNeighborX="-3800" custLinFactNeighborY="-679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6CBB58E-602E-4179-B49A-0D193B0F5B5E}" type="pres">
      <dgm:prSet presAssocID="{AD70AB5E-FE5F-437D-B733-6B9FFF7D849F}" presName="childShp" presStyleLbl="bgAccFollowNode1" presStyleIdx="1" presStyleCnt="2" custScaleX="100001" custScaleY="13595" custLinFactNeighborX="1315" custLinFactNeighborY="-541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3A5634F-4750-4CBF-B953-B1CE181A3318}" srcId="{AD70AB5E-FE5F-437D-B733-6B9FFF7D849F}" destId="{153CCDA3-6713-417B-A649-2E0B5EDF3182}" srcOrd="0" destOrd="0" parTransId="{CCE5CF81-C182-4493-86D2-1614D0EA4931}" sibTransId="{050CF0BC-5903-42CB-91B7-BFC034C5A2ED}"/>
    <dgm:cxn modelId="{452B9688-DDE4-4D40-9B49-A4C2FD1A0F2D}" srcId="{8B835B54-A6FF-47F1-B634-968238433908}" destId="{AE361704-5452-4F0A-898E-F281A52D761E}" srcOrd="0" destOrd="0" parTransId="{807ADB7D-3E86-4DC8-BF61-AAAED5FE9B3C}" sibTransId="{960F3521-AC22-4CB6-8646-3B3CF93129F6}"/>
    <dgm:cxn modelId="{ECFD8AC1-5EAC-418C-98F7-B8CC78942BE0}" type="presOf" srcId="{153CCDA3-6713-417B-A649-2E0B5EDF3182}" destId="{36CBB58E-602E-4179-B49A-0D193B0F5B5E}" srcOrd="0" destOrd="0" presId="urn:microsoft.com/office/officeart/2005/8/layout/vList6"/>
    <dgm:cxn modelId="{2F10D408-1A10-4114-A4D0-48E94769871A}" type="presOf" srcId="{AD70AB5E-FE5F-437D-B733-6B9FFF7D849F}" destId="{491814C3-EC59-4496-9A93-3C42398378B6}" srcOrd="0" destOrd="0" presId="urn:microsoft.com/office/officeart/2005/8/layout/vList6"/>
    <dgm:cxn modelId="{78CD80F7-B19C-400D-B5FA-11E2DDEDCA15}" srcId="{8B835B54-A6FF-47F1-B634-968238433908}" destId="{79A36444-8A25-4BB6-9C58-B3A3F5E91006}" srcOrd="1" destOrd="0" parTransId="{1D47304B-EBAC-4C46-A8A6-47FEA2B9C669}" sibTransId="{3B2B6D66-1D95-489F-82BD-B7D265D79122}"/>
    <dgm:cxn modelId="{6CA26F9E-6B08-4BB1-8B35-1162CF3216DB}" type="presOf" srcId="{8B835B54-A6FF-47F1-B634-968238433908}" destId="{93ADFE23-3A4A-431B-9F4B-FC212B955D1F}" srcOrd="0" destOrd="0" presId="urn:microsoft.com/office/officeart/2005/8/layout/vList6"/>
    <dgm:cxn modelId="{75EB056B-62C2-4405-BE87-21FC2F9FA9AA}" srcId="{0F397795-1335-466F-B867-5713DC83A07B}" destId="{8B835B54-A6FF-47F1-B634-968238433908}" srcOrd="0" destOrd="0" parTransId="{4B57ABEA-523F-473C-9167-FC4DD50FAFBB}" sibTransId="{706210A4-DFB5-4F61-AAF7-8E2B1BC2753D}"/>
    <dgm:cxn modelId="{A5B44F32-4ED6-4F0A-89CA-220BB0811848}" type="presOf" srcId="{0F397795-1335-466F-B867-5713DC83A07B}" destId="{454E29C0-C95D-46DD-964D-BB27EF8A623F}" srcOrd="0" destOrd="0" presId="urn:microsoft.com/office/officeart/2005/8/layout/vList6"/>
    <dgm:cxn modelId="{55C36BDE-8E57-4134-95D7-B7F298AB8DD9}" type="presOf" srcId="{79A36444-8A25-4BB6-9C58-B3A3F5E91006}" destId="{B019B7C5-94A5-4E6C-B5F9-443B3A175B03}" srcOrd="0" destOrd="1" presId="urn:microsoft.com/office/officeart/2005/8/layout/vList6"/>
    <dgm:cxn modelId="{B69F3CB8-F356-4FD6-8569-B1EF96343226}" srcId="{0F397795-1335-466F-B867-5713DC83A07B}" destId="{AD70AB5E-FE5F-437D-B733-6B9FFF7D849F}" srcOrd="1" destOrd="0" parTransId="{E3E28235-9FAA-4249-B906-04E4F867DDF3}" sibTransId="{4576B5EE-2715-4641-8E01-3D5C3EF4F80E}"/>
    <dgm:cxn modelId="{69149EEA-5729-4DC8-8855-69882A02E09D}" type="presOf" srcId="{AE361704-5452-4F0A-898E-F281A52D761E}" destId="{B019B7C5-94A5-4E6C-B5F9-443B3A175B03}" srcOrd="0" destOrd="0" presId="urn:microsoft.com/office/officeart/2005/8/layout/vList6"/>
    <dgm:cxn modelId="{97C2EE3F-7C5A-44E9-9BC6-9B758E6370B5}" type="presParOf" srcId="{454E29C0-C95D-46DD-964D-BB27EF8A623F}" destId="{8DB6CFF8-EB29-4872-9053-92018CFF1006}" srcOrd="0" destOrd="0" presId="urn:microsoft.com/office/officeart/2005/8/layout/vList6"/>
    <dgm:cxn modelId="{CE5B4BD8-0B25-40C0-83B8-162101D7956A}" type="presParOf" srcId="{8DB6CFF8-EB29-4872-9053-92018CFF1006}" destId="{93ADFE23-3A4A-431B-9F4B-FC212B955D1F}" srcOrd="0" destOrd="0" presId="urn:microsoft.com/office/officeart/2005/8/layout/vList6"/>
    <dgm:cxn modelId="{0E6D3F46-0CF3-4544-8CC4-FADEE3C43B82}" type="presParOf" srcId="{8DB6CFF8-EB29-4872-9053-92018CFF1006}" destId="{B019B7C5-94A5-4E6C-B5F9-443B3A175B03}" srcOrd="1" destOrd="0" presId="urn:microsoft.com/office/officeart/2005/8/layout/vList6"/>
    <dgm:cxn modelId="{4FBAD3AB-725C-476A-96D3-2E365722C8C3}" type="presParOf" srcId="{454E29C0-C95D-46DD-964D-BB27EF8A623F}" destId="{FCA178A8-C460-4C0A-8C24-5C7E4EF3E14B}" srcOrd="1" destOrd="0" presId="urn:microsoft.com/office/officeart/2005/8/layout/vList6"/>
    <dgm:cxn modelId="{E5B6E777-CAB3-4F30-9A02-F20B5B2671F0}" type="presParOf" srcId="{454E29C0-C95D-46DD-964D-BB27EF8A623F}" destId="{AD1CFD20-9B1E-4BCB-9A16-839CB3FADE00}" srcOrd="2" destOrd="0" presId="urn:microsoft.com/office/officeart/2005/8/layout/vList6"/>
    <dgm:cxn modelId="{15D6430B-D860-4F1C-A56A-F0696B5532B3}" type="presParOf" srcId="{AD1CFD20-9B1E-4BCB-9A16-839CB3FADE00}" destId="{491814C3-EC59-4496-9A93-3C42398378B6}" srcOrd="0" destOrd="0" presId="urn:microsoft.com/office/officeart/2005/8/layout/vList6"/>
    <dgm:cxn modelId="{65E8B2B6-9AC2-4981-BE4A-FF5C508584C2}" type="presParOf" srcId="{AD1CFD20-9B1E-4BCB-9A16-839CB3FADE00}" destId="{36CBB58E-602E-4179-B49A-0D193B0F5B5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739C83-4E68-4323-A86A-97642E01AF51}">
      <dsp:nvSpPr>
        <dsp:cNvPr id="0" name=""/>
        <dsp:cNvSpPr/>
      </dsp:nvSpPr>
      <dsp:spPr>
        <a:xfrm>
          <a:off x="0" y="1317225"/>
          <a:ext cx="3347246" cy="167362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3200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7200" kern="1200" dirty="0" smtClean="0">
              <a:latin typeface="HY강B" pitchFamily="18" charset="-127"/>
              <a:ea typeface="HY강B" pitchFamily="18" charset="-127"/>
            </a:rPr>
            <a:t>정부</a:t>
          </a:r>
          <a:endParaRPr lang="ko-KR" altLang="en-US" sz="7200" kern="1200" dirty="0">
            <a:latin typeface="HY강B" pitchFamily="18" charset="-127"/>
            <a:ea typeface="HY강B" pitchFamily="18" charset="-127"/>
          </a:endParaRPr>
        </a:p>
      </dsp:txBody>
      <dsp:txXfrm>
        <a:off x="0" y="1317225"/>
        <a:ext cx="3347246" cy="1673623"/>
      </dsp:txXfrm>
    </dsp:sp>
    <dsp:sp modelId="{31B6E883-2F64-41F7-AE95-47A4ED3E55C9}">
      <dsp:nvSpPr>
        <dsp:cNvPr id="0" name=""/>
        <dsp:cNvSpPr/>
      </dsp:nvSpPr>
      <dsp:spPr>
        <a:xfrm rot="19693094">
          <a:off x="3159749" y="1453588"/>
          <a:ext cx="2500973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2500973" y="41835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800" kern="1200"/>
        </a:p>
      </dsp:txBody>
      <dsp:txXfrm rot="19693094">
        <a:off x="4347711" y="1432900"/>
        <a:ext cx="125048" cy="125048"/>
      </dsp:txXfrm>
    </dsp:sp>
    <dsp:sp modelId="{FC9C0A00-4FAB-41E5-BC37-744FD363ABFE}">
      <dsp:nvSpPr>
        <dsp:cNvPr id="0" name=""/>
        <dsp:cNvSpPr/>
      </dsp:nvSpPr>
      <dsp:spPr>
        <a:xfrm>
          <a:off x="5473225" y="0"/>
          <a:ext cx="3347246" cy="1673623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7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rPr>
            <a:t>땅값 주</a:t>
          </a:r>
          <a:r>
            <a:rPr lang="ko-KR" altLang="en-US" sz="3200" b="1" kern="12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rPr>
            <a:t>가</a:t>
          </a:r>
          <a:endParaRPr lang="en-US" altLang="ko-KR" sz="3200" b="1" kern="1200" dirty="0" smtClean="0">
            <a:solidFill>
              <a:srgbClr val="FF0000"/>
            </a:solidFill>
            <a:latin typeface="HY강B" pitchFamily="18" charset="-127"/>
            <a:ea typeface="HY강B" pitchFamily="18" charset="-127"/>
          </a:endParaRPr>
        </a:p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rPr>
            <a:t>폭락</a:t>
          </a:r>
          <a:endParaRPr lang="ko-KR" altLang="en-US" sz="3200" kern="1200" dirty="0">
            <a:solidFill>
              <a:srgbClr val="FF0000"/>
            </a:solidFill>
            <a:latin typeface="HY강B" pitchFamily="18" charset="-127"/>
            <a:ea typeface="HY강B" pitchFamily="18" charset="-127"/>
          </a:endParaRPr>
        </a:p>
      </dsp:txBody>
      <dsp:txXfrm>
        <a:off x="5473225" y="0"/>
        <a:ext cx="3347246" cy="1673623"/>
      </dsp:txXfrm>
    </dsp:sp>
    <dsp:sp modelId="{7BF3437F-6035-4BAE-A990-517778E012E3}">
      <dsp:nvSpPr>
        <dsp:cNvPr id="0" name=""/>
        <dsp:cNvSpPr/>
      </dsp:nvSpPr>
      <dsp:spPr>
        <a:xfrm rot="959905">
          <a:off x="3304417" y="2416976"/>
          <a:ext cx="2211636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2211636" y="41835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700" kern="1200"/>
        </a:p>
      </dsp:txBody>
      <dsp:txXfrm rot="959905">
        <a:off x="4354945" y="2403521"/>
        <a:ext cx="110581" cy="110581"/>
      </dsp:txXfrm>
    </dsp:sp>
    <dsp:sp modelId="{C35B7798-03A4-4CC2-94BB-D430F9D41C5E}">
      <dsp:nvSpPr>
        <dsp:cNvPr id="0" name=""/>
        <dsp:cNvSpPr/>
      </dsp:nvSpPr>
      <dsp:spPr>
        <a:xfrm>
          <a:off x="5473225" y="1926776"/>
          <a:ext cx="3347246" cy="167362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7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rPr>
            <a:t>가정</a:t>
          </a:r>
          <a:r>
            <a:rPr lang="en-US" altLang="ko-KR" sz="2800" kern="12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rPr>
            <a:t>.</a:t>
          </a:r>
          <a:r>
            <a:rPr lang="ko-KR" altLang="en-US" sz="2800" kern="12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rPr>
            <a:t>은행</a:t>
          </a:r>
          <a:endParaRPr lang="en-US" altLang="ko-KR" sz="2800" kern="1200" dirty="0" smtClean="0">
            <a:solidFill>
              <a:srgbClr val="FF0000"/>
            </a:solidFill>
            <a:latin typeface="HY강B" pitchFamily="18" charset="-127"/>
            <a:ea typeface="HY강B" pitchFamily="18" charset="-127"/>
          </a:endParaRPr>
        </a:p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rPr>
            <a:t>파산</a:t>
          </a:r>
          <a:endParaRPr lang="ko-KR" altLang="en-US" sz="2800" kern="1200" dirty="0">
            <a:solidFill>
              <a:srgbClr val="FF0000"/>
            </a:solidFill>
            <a:latin typeface="HY강B" pitchFamily="18" charset="-127"/>
            <a:ea typeface="HY강B" pitchFamily="18" charset="-127"/>
          </a:endParaRPr>
        </a:p>
      </dsp:txBody>
      <dsp:txXfrm>
        <a:off x="5473225" y="1926776"/>
        <a:ext cx="3347246" cy="167362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2F8F0C-0AA4-46EA-9878-21EBB5D08C65}">
      <dsp:nvSpPr>
        <dsp:cNvPr id="0" name=""/>
        <dsp:cNvSpPr/>
      </dsp:nvSpPr>
      <dsp:spPr>
        <a:xfrm>
          <a:off x="7657" y="1892529"/>
          <a:ext cx="2288855" cy="1759557"/>
        </a:xfrm>
        <a:prstGeom prst="roundRect">
          <a:avLst>
            <a:gd name="adj" fmla="val 10000"/>
          </a:avLst>
        </a:prstGeom>
        <a:noFill/>
        <a:ln w="50800" cap="flat" cmpd="sng" algn="ctr">
          <a:solidFill>
            <a:srgbClr val="8D09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1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ko-KR" sz="2400" kern="1200" dirty="0" smtClean="0">
            <a:latin typeface="+mj-ea"/>
            <a:ea typeface="+mj-ea"/>
          </a:endParaRPr>
        </a:p>
        <a:p>
          <a:pPr marL="0" marR="0" lvl="0" indent="0" algn="ctr" defTabSz="914400" eaLnBrk="1" fontAlgn="auto" latinLnBrk="1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o-KR" altLang="en-US" sz="2400" kern="1200" dirty="0" smtClean="0">
              <a:solidFill>
                <a:schemeClr val="tx1"/>
              </a:solidFill>
              <a:latin typeface="+mj-ea"/>
              <a:ea typeface="+mj-ea"/>
            </a:rPr>
            <a:t>기업의 해결책 </a:t>
          </a:r>
          <a:endParaRPr lang="en-US" altLang="ko-KR" sz="2400" kern="1200" dirty="0" smtClean="0">
            <a:solidFill>
              <a:schemeClr val="tx1"/>
            </a:solidFill>
            <a:latin typeface="+mj-ea"/>
            <a:ea typeface="+mj-ea"/>
          </a:endParaRPr>
        </a:p>
        <a:p>
          <a:pPr marL="0" marR="0" lvl="0" indent="0" algn="ctr" defTabSz="914400" eaLnBrk="1" fontAlgn="auto" latinLnBrk="1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o-KR" altLang="en-US" sz="2400" kern="1200" dirty="0" smtClean="0">
              <a:solidFill>
                <a:srgbClr val="FF0000"/>
              </a:solidFill>
              <a:latin typeface="+mj-ea"/>
              <a:ea typeface="+mj-ea"/>
            </a:rPr>
            <a:t>구조조정</a:t>
          </a:r>
          <a:endParaRPr lang="en-US" altLang="ko-KR" sz="2400" kern="1200" dirty="0" smtClean="0">
            <a:solidFill>
              <a:srgbClr val="FF0000"/>
            </a:solidFill>
            <a:latin typeface="+mj-ea"/>
            <a:ea typeface="+mj-ea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1800" kern="1200" dirty="0" smtClean="0"/>
        </a:p>
      </dsp:txBody>
      <dsp:txXfrm>
        <a:off x="7657" y="1892529"/>
        <a:ext cx="2288855" cy="1759557"/>
      </dsp:txXfrm>
    </dsp:sp>
    <dsp:sp modelId="{3FF5B53F-1C90-4B76-90C4-500742E3C96D}">
      <dsp:nvSpPr>
        <dsp:cNvPr id="0" name=""/>
        <dsp:cNvSpPr/>
      </dsp:nvSpPr>
      <dsp:spPr>
        <a:xfrm>
          <a:off x="2525399" y="2488489"/>
          <a:ext cx="485237" cy="567636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200" kern="1200"/>
        </a:p>
      </dsp:txBody>
      <dsp:txXfrm>
        <a:off x="2525399" y="2488489"/>
        <a:ext cx="485237" cy="567636"/>
      </dsp:txXfrm>
    </dsp:sp>
    <dsp:sp modelId="{88AF9B10-9397-478C-80AC-CE809A3D4D76}">
      <dsp:nvSpPr>
        <dsp:cNvPr id="0" name=""/>
        <dsp:cNvSpPr/>
      </dsp:nvSpPr>
      <dsp:spPr>
        <a:xfrm>
          <a:off x="3212056" y="1892529"/>
          <a:ext cx="2288855" cy="1759557"/>
        </a:xfrm>
        <a:prstGeom prst="roundRect">
          <a:avLst>
            <a:gd name="adj" fmla="val 10000"/>
          </a:avLst>
        </a:prstGeom>
        <a:noFill/>
        <a:ln w="50800" cap="flat" cmpd="sng" algn="ctr">
          <a:solidFill>
            <a:srgbClr val="F22EB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solidFill>
                <a:schemeClr val="tx1"/>
              </a:solidFill>
              <a:latin typeface="+mj-ea"/>
              <a:ea typeface="+mj-ea"/>
            </a:rPr>
            <a:t>실업자 수 </a:t>
          </a:r>
          <a:endParaRPr lang="en-US" altLang="ko-KR" sz="2800" kern="1200" dirty="0" smtClean="0">
            <a:solidFill>
              <a:schemeClr val="tx1"/>
            </a:solidFill>
            <a:latin typeface="+mj-ea"/>
            <a:ea typeface="+mj-ea"/>
          </a:endParaRPr>
        </a:p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solidFill>
                <a:srgbClr val="FF0000"/>
              </a:solidFill>
              <a:latin typeface="+mj-ea"/>
              <a:ea typeface="+mj-ea"/>
            </a:rPr>
            <a:t>126</a:t>
          </a:r>
          <a:r>
            <a:rPr lang="ko-KR" altLang="en-US" sz="2000" kern="1200" dirty="0" smtClean="0">
              <a:solidFill>
                <a:srgbClr val="FF0000"/>
              </a:solidFill>
              <a:latin typeface="+mj-ea"/>
              <a:ea typeface="+mj-ea"/>
            </a:rPr>
            <a:t>만→</a:t>
          </a:r>
          <a:r>
            <a:rPr lang="en-US" altLang="ko-KR" sz="2000" kern="1200" dirty="0" smtClean="0">
              <a:solidFill>
                <a:srgbClr val="FF0000"/>
              </a:solidFill>
              <a:latin typeface="+mj-ea"/>
              <a:ea typeface="+mj-ea"/>
            </a:rPr>
            <a:t>350</a:t>
          </a:r>
          <a:r>
            <a:rPr lang="ko-KR" altLang="en-US" sz="2000" kern="1200" dirty="0" smtClean="0">
              <a:solidFill>
                <a:srgbClr val="FF0000"/>
              </a:solidFill>
              <a:latin typeface="+mj-ea"/>
              <a:ea typeface="+mj-ea"/>
            </a:rPr>
            <a:t>만</a:t>
          </a:r>
          <a:endParaRPr lang="en-US" altLang="ko-KR" sz="2000" kern="1200" dirty="0" smtClean="0">
            <a:solidFill>
              <a:srgbClr val="FF0000"/>
            </a:solidFill>
            <a:latin typeface="+mj-ea"/>
            <a:ea typeface="+mj-ea"/>
          </a:endParaRPr>
        </a:p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800" kern="1200" dirty="0" smtClean="0">
              <a:solidFill>
                <a:schemeClr val="tx1"/>
              </a:solidFill>
              <a:latin typeface="+mj-ea"/>
              <a:ea typeface="+mj-ea"/>
            </a:rPr>
            <a:t>3</a:t>
          </a:r>
          <a:r>
            <a:rPr lang="ko-KR" altLang="en-US" sz="2800" kern="1200" dirty="0" smtClean="0">
              <a:solidFill>
                <a:schemeClr val="tx1"/>
              </a:solidFill>
              <a:latin typeface="+mj-ea"/>
              <a:ea typeface="+mj-ea"/>
            </a:rPr>
            <a:t>배 증가</a:t>
          </a:r>
          <a:endParaRPr lang="ko-KR" altLang="en-US" sz="2800" kern="1200" dirty="0">
            <a:solidFill>
              <a:schemeClr val="tx1"/>
            </a:solidFill>
            <a:latin typeface="+mj-ea"/>
            <a:ea typeface="+mj-ea"/>
          </a:endParaRPr>
        </a:p>
      </dsp:txBody>
      <dsp:txXfrm>
        <a:off x="3212056" y="1892529"/>
        <a:ext cx="2288855" cy="1759557"/>
      </dsp:txXfrm>
    </dsp:sp>
    <dsp:sp modelId="{F101D99E-587D-4591-98B7-CF7CAAA38C92}">
      <dsp:nvSpPr>
        <dsp:cNvPr id="0" name=""/>
        <dsp:cNvSpPr/>
      </dsp:nvSpPr>
      <dsp:spPr>
        <a:xfrm>
          <a:off x="5729797" y="2488489"/>
          <a:ext cx="485237" cy="567636"/>
        </a:xfrm>
        <a:prstGeom prst="rightArrow">
          <a:avLst>
            <a:gd name="adj1" fmla="val 60000"/>
            <a:gd name="adj2" fmla="val 50000"/>
          </a:avLst>
        </a:prstGeom>
        <a:solidFill>
          <a:srgbClr val="5CB8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200" kern="1200"/>
        </a:p>
      </dsp:txBody>
      <dsp:txXfrm>
        <a:off x="5729797" y="2488489"/>
        <a:ext cx="485237" cy="567636"/>
      </dsp:txXfrm>
    </dsp:sp>
    <dsp:sp modelId="{1AC8C78B-D4A9-4882-BCD4-8268BD225D43}">
      <dsp:nvSpPr>
        <dsp:cNvPr id="0" name=""/>
        <dsp:cNvSpPr/>
      </dsp:nvSpPr>
      <dsp:spPr>
        <a:xfrm>
          <a:off x="6416454" y="1892529"/>
          <a:ext cx="2288855" cy="1759557"/>
        </a:xfrm>
        <a:prstGeom prst="roundRect">
          <a:avLst>
            <a:gd name="adj" fmla="val 10000"/>
          </a:avLst>
        </a:prstGeom>
        <a:noFill/>
        <a:ln w="50800" cap="flat" cmpd="sng" algn="ctr">
          <a:solidFill>
            <a:srgbClr val="8D096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solidFill>
                <a:schemeClr val="tx1"/>
              </a:solidFill>
              <a:latin typeface="+mj-ea"/>
              <a:ea typeface="+mj-ea"/>
            </a:rPr>
            <a:t>자살률 증가↑</a:t>
          </a:r>
          <a:endParaRPr lang="ko-KR" altLang="en-US" sz="2400" kern="1200" dirty="0">
            <a:solidFill>
              <a:schemeClr val="tx1"/>
            </a:solidFill>
            <a:latin typeface="+mj-ea"/>
            <a:ea typeface="+mj-ea"/>
          </a:endParaRPr>
        </a:p>
      </dsp:txBody>
      <dsp:txXfrm>
        <a:off x="6416454" y="1892529"/>
        <a:ext cx="2288855" cy="175955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C6CAD8-4EB2-4497-B1BC-CFFE839C0BE4}">
      <dsp:nvSpPr>
        <dsp:cNvPr id="0" name=""/>
        <dsp:cNvSpPr/>
      </dsp:nvSpPr>
      <dsp:spPr>
        <a:xfrm>
          <a:off x="2113015" y="1193156"/>
          <a:ext cx="3514114" cy="3082064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000" kern="1200" dirty="0" smtClean="0">
              <a:latin typeface="HY강B" pitchFamily="18" charset="-127"/>
              <a:ea typeface="HY강B" pitchFamily="18" charset="-127"/>
            </a:rPr>
            <a:t>동부대지진</a:t>
          </a:r>
          <a:endParaRPr lang="ko-KR" altLang="en-US" sz="6000" kern="1200" dirty="0">
            <a:latin typeface="HY강B" pitchFamily="18" charset="-127"/>
            <a:ea typeface="HY강B" pitchFamily="18" charset="-127"/>
          </a:endParaRPr>
        </a:p>
      </dsp:txBody>
      <dsp:txXfrm>
        <a:off x="2113015" y="1193156"/>
        <a:ext cx="3514114" cy="3082064"/>
      </dsp:txXfrm>
    </dsp:sp>
    <dsp:sp modelId="{5C9924C3-02A0-46A3-82E4-D1FE0CC2F4E9}">
      <dsp:nvSpPr>
        <dsp:cNvPr id="0" name=""/>
        <dsp:cNvSpPr/>
      </dsp:nvSpPr>
      <dsp:spPr>
        <a:xfrm>
          <a:off x="2905108" y="-30975"/>
          <a:ext cx="1979491" cy="1827521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-12319"/>
            <a:lumOff val="181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atin typeface="HY강B" pitchFamily="18" charset="-127"/>
              <a:ea typeface="HY강B" pitchFamily="18" charset="-127"/>
            </a:rPr>
            <a:t>경제성장률 </a:t>
          </a:r>
          <a:r>
            <a:rPr lang="en-US" altLang="ko-KR" sz="2000" kern="1200" dirty="0" smtClean="0">
              <a:latin typeface="HY강B" pitchFamily="18" charset="-127"/>
              <a:ea typeface="HY강B" pitchFamily="18" charset="-127"/>
            </a:rPr>
            <a:t>1</a:t>
          </a:r>
          <a:r>
            <a:rPr lang="ko-KR" altLang="en-US" sz="2000" kern="1200" dirty="0" smtClean="0">
              <a:latin typeface="HY강B" pitchFamily="18" charset="-127"/>
              <a:ea typeface="HY강B" pitchFamily="18" charset="-127"/>
            </a:rPr>
            <a:t>년 사이 </a:t>
          </a:r>
          <a:endParaRPr lang="en-US" altLang="ko-KR" sz="2000" kern="1200" dirty="0" smtClean="0">
            <a:latin typeface="HY강B" pitchFamily="18" charset="-127"/>
            <a:ea typeface="HY강B" pitchFamily="18" charset="-127"/>
          </a:endParaRP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HY강B" pitchFamily="18" charset="-127"/>
              <a:ea typeface="HY강B" pitchFamily="18" charset="-127"/>
            </a:rPr>
            <a:t>4.4%</a:t>
          </a: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atin typeface="HY강B" pitchFamily="18" charset="-127"/>
              <a:ea typeface="HY강B" pitchFamily="18" charset="-127"/>
            </a:rPr>
            <a:t>→ </a:t>
          </a:r>
          <a:r>
            <a:rPr lang="en-US" altLang="ko-KR" sz="2000" kern="1200" dirty="0" smtClean="0">
              <a:latin typeface="HY강B" pitchFamily="18" charset="-127"/>
              <a:ea typeface="HY강B" pitchFamily="18" charset="-127"/>
            </a:rPr>
            <a:t>-0.9% </a:t>
          </a:r>
          <a:endParaRPr lang="ko-KR" altLang="en-US" sz="2000" kern="1200" dirty="0">
            <a:latin typeface="HY강B" pitchFamily="18" charset="-127"/>
            <a:ea typeface="HY강B" pitchFamily="18" charset="-127"/>
          </a:endParaRPr>
        </a:p>
      </dsp:txBody>
      <dsp:txXfrm>
        <a:off x="2905108" y="-30975"/>
        <a:ext cx="1979491" cy="1827521"/>
      </dsp:txXfrm>
    </dsp:sp>
    <dsp:sp modelId="{581C9A56-4F73-4238-A315-AD6728983F18}">
      <dsp:nvSpPr>
        <dsp:cNvPr id="0" name=""/>
        <dsp:cNvSpPr/>
      </dsp:nvSpPr>
      <dsp:spPr>
        <a:xfrm>
          <a:off x="5112567" y="1872197"/>
          <a:ext cx="2029645" cy="1901283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-24638"/>
            <a:lumOff val="363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HY강B" pitchFamily="18" charset="-127"/>
              <a:ea typeface="HY강B" pitchFamily="18" charset="-127"/>
            </a:rPr>
            <a:t>인구감소</a:t>
          </a:r>
          <a:endParaRPr lang="en-US" altLang="ko-KR" sz="2400" kern="1200" dirty="0" smtClean="0">
            <a:latin typeface="HY강B" pitchFamily="18" charset="-127"/>
            <a:ea typeface="HY강B" pitchFamily="18" charset="-127"/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HY강B" pitchFamily="18" charset="-127"/>
              <a:ea typeface="HY강B" pitchFamily="18" charset="-127"/>
            </a:rPr>
            <a:t>노령화</a:t>
          </a:r>
          <a:endParaRPr lang="ko-KR" altLang="en-US" sz="2400" kern="1200" dirty="0">
            <a:latin typeface="HY강B" pitchFamily="18" charset="-127"/>
            <a:ea typeface="HY강B" pitchFamily="18" charset="-127"/>
          </a:endParaRPr>
        </a:p>
      </dsp:txBody>
      <dsp:txXfrm>
        <a:off x="5112567" y="1872197"/>
        <a:ext cx="2029645" cy="1901283"/>
      </dsp:txXfrm>
    </dsp:sp>
    <dsp:sp modelId="{EC9640AD-4FF0-42B0-8C3F-233EABD79C2F}">
      <dsp:nvSpPr>
        <dsp:cNvPr id="0" name=""/>
        <dsp:cNvSpPr/>
      </dsp:nvSpPr>
      <dsp:spPr>
        <a:xfrm>
          <a:off x="2803808" y="3758297"/>
          <a:ext cx="2197181" cy="1951422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-24638"/>
            <a:lumOff val="363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atin typeface="HY강B" pitchFamily="18" charset="-127"/>
              <a:ea typeface="HY강B" pitchFamily="18" charset="-127"/>
            </a:rPr>
            <a:t>내수시장 </a:t>
          </a:r>
          <a:endParaRPr lang="en-US" altLang="ko-KR" sz="2000" kern="1200" dirty="0" smtClean="0">
            <a:latin typeface="HY강B" pitchFamily="18" charset="-127"/>
            <a:ea typeface="HY강B" pitchFamily="18" charset="-127"/>
          </a:endParaRP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atin typeface="HY강B" pitchFamily="18" charset="-127"/>
              <a:ea typeface="HY강B" pitchFamily="18" charset="-127"/>
            </a:rPr>
            <a:t>축소</a:t>
          </a:r>
          <a:endParaRPr lang="en-US" altLang="ko-KR" sz="2000" kern="1200" dirty="0" smtClean="0">
            <a:latin typeface="HY강B" pitchFamily="18" charset="-127"/>
            <a:ea typeface="HY강B" pitchFamily="18" charset="-127"/>
          </a:endParaRP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atin typeface="HY강B" pitchFamily="18" charset="-127"/>
              <a:ea typeface="HY강B" pitchFamily="18" charset="-127"/>
            </a:rPr>
            <a:t>정부재정 </a:t>
          </a:r>
          <a:endParaRPr lang="en-US" altLang="ko-KR" sz="2000" kern="1200" dirty="0" smtClean="0">
            <a:latin typeface="HY강B" pitchFamily="18" charset="-127"/>
            <a:ea typeface="HY강B" pitchFamily="18" charset="-127"/>
          </a:endParaRP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atin typeface="HY강B" pitchFamily="18" charset="-127"/>
              <a:ea typeface="HY강B" pitchFamily="18" charset="-127"/>
            </a:rPr>
            <a:t>악화</a:t>
          </a:r>
          <a:endParaRPr lang="ko-KR" altLang="en-US" sz="2000" kern="1200" dirty="0">
            <a:latin typeface="HY강B" pitchFamily="18" charset="-127"/>
            <a:ea typeface="HY강B" pitchFamily="18" charset="-127"/>
          </a:endParaRPr>
        </a:p>
      </dsp:txBody>
      <dsp:txXfrm>
        <a:off x="2803808" y="3758297"/>
        <a:ext cx="2197181" cy="1951422"/>
      </dsp:txXfrm>
    </dsp:sp>
    <dsp:sp modelId="{5CF0C1D9-BFC2-44FE-B92B-E83F1BCBCEBC}">
      <dsp:nvSpPr>
        <dsp:cNvPr id="0" name=""/>
        <dsp:cNvSpPr/>
      </dsp:nvSpPr>
      <dsp:spPr>
        <a:xfrm>
          <a:off x="576055" y="1800193"/>
          <a:ext cx="2128791" cy="1940851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-12319"/>
            <a:lumOff val="181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atin typeface="HY강B" pitchFamily="18" charset="-127"/>
              <a:ea typeface="HY강B" pitchFamily="18" charset="-127"/>
            </a:rPr>
            <a:t>무역 수지도 </a:t>
          </a:r>
          <a:endParaRPr lang="en-US" altLang="ko-KR" sz="2000" kern="1200" dirty="0" smtClean="0">
            <a:latin typeface="HY강B" pitchFamily="18" charset="-127"/>
            <a:ea typeface="HY강B" pitchFamily="18" charset="-127"/>
          </a:endParaRP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latin typeface="HY강B" pitchFamily="18" charset="-127"/>
              <a:ea typeface="HY강B" pitchFamily="18" charset="-127"/>
            </a:rPr>
            <a:t>31</a:t>
          </a:r>
          <a:r>
            <a:rPr lang="ko-KR" altLang="en-US" sz="2000" kern="1200" dirty="0" smtClean="0">
              <a:latin typeface="HY강B" pitchFamily="18" charset="-127"/>
              <a:ea typeface="HY강B" pitchFamily="18" charset="-127"/>
            </a:rPr>
            <a:t>년 만에</a:t>
          </a:r>
          <a:endParaRPr lang="en-US" altLang="ko-KR" sz="2000" kern="1200" dirty="0" smtClean="0">
            <a:latin typeface="HY강B" pitchFamily="18" charset="-127"/>
            <a:ea typeface="HY강B" pitchFamily="18" charset="-127"/>
          </a:endParaRP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atin typeface="HY강B" pitchFamily="18" charset="-127"/>
              <a:ea typeface="HY강B" pitchFamily="18" charset="-127"/>
            </a:rPr>
            <a:t>적자</a:t>
          </a:r>
          <a:endParaRPr lang="en-US" altLang="ko-KR" sz="2000" kern="1200" dirty="0" smtClean="0">
            <a:latin typeface="HY강B" pitchFamily="18" charset="-127"/>
            <a:ea typeface="HY강B" pitchFamily="18" charset="-127"/>
          </a:endParaRPr>
        </a:p>
      </dsp:txBody>
      <dsp:txXfrm>
        <a:off x="576055" y="1800193"/>
        <a:ext cx="2128791" cy="194085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06C601-BA97-490D-88F5-5FE4030C820B}">
      <dsp:nvSpPr>
        <dsp:cNvPr id="0" name=""/>
        <dsp:cNvSpPr/>
      </dsp:nvSpPr>
      <dsp:spPr>
        <a:xfrm rot="16200000">
          <a:off x="553644" y="-553644"/>
          <a:ext cx="1607355" cy="2714644"/>
        </a:xfrm>
        <a:prstGeom prst="round1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2000" kern="1200" dirty="0" smtClean="0">
            <a:latin typeface="+mj-ea"/>
            <a:ea typeface="+mj-ea"/>
          </a:endParaRP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atin typeface="+mj-ea"/>
              <a:ea typeface="+mj-ea"/>
            </a:rPr>
            <a:t>무역자유화 </a:t>
          </a:r>
          <a:endParaRPr lang="en-US" altLang="ko-KR" sz="2000" kern="1200" dirty="0" smtClean="0">
            <a:latin typeface="+mj-ea"/>
            <a:ea typeface="+mj-ea"/>
          </a:endParaRP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atin typeface="+mj-ea"/>
              <a:ea typeface="+mj-ea"/>
            </a:rPr>
            <a:t>지연</a:t>
          </a:r>
          <a:endParaRPr lang="ko-KR" altLang="en-US" sz="2000" kern="1200" dirty="0">
            <a:latin typeface="+mj-ea"/>
            <a:ea typeface="+mj-ea"/>
          </a:endParaRPr>
        </a:p>
      </dsp:txBody>
      <dsp:txXfrm rot="16200000">
        <a:off x="754563" y="-754563"/>
        <a:ext cx="1205516" cy="2714644"/>
      </dsp:txXfrm>
    </dsp:sp>
    <dsp:sp modelId="{8FEF80CC-DCA9-48F2-B898-F13C9A875868}">
      <dsp:nvSpPr>
        <dsp:cNvPr id="0" name=""/>
        <dsp:cNvSpPr/>
      </dsp:nvSpPr>
      <dsp:spPr>
        <a:xfrm>
          <a:off x="2714644" y="0"/>
          <a:ext cx="2714644" cy="1607355"/>
        </a:xfrm>
        <a:prstGeom prst="round1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9340"/>
                <a:lumOff val="1058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9340"/>
                <a:lumOff val="1058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9340"/>
                <a:lumOff val="105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2400" kern="1200" dirty="0" smtClean="0">
            <a:latin typeface="+mj-ea"/>
            <a:ea typeface="+mj-ea"/>
          </a:endParaRP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+mj-ea"/>
              <a:ea typeface="+mj-ea"/>
            </a:rPr>
            <a:t>과중한 세금</a:t>
          </a:r>
          <a:endParaRPr lang="ko-KR" altLang="en-US" sz="2400" kern="1200" dirty="0">
            <a:latin typeface="+mj-ea"/>
            <a:ea typeface="+mj-ea"/>
          </a:endParaRPr>
        </a:p>
      </dsp:txBody>
      <dsp:txXfrm>
        <a:off x="2714644" y="0"/>
        <a:ext cx="2714644" cy="1205516"/>
      </dsp:txXfrm>
    </dsp:sp>
    <dsp:sp modelId="{829A72F0-C0A4-4035-BBB4-4BC57B11F380}">
      <dsp:nvSpPr>
        <dsp:cNvPr id="0" name=""/>
        <dsp:cNvSpPr/>
      </dsp:nvSpPr>
      <dsp:spPr>
        <a:xfrm rot="10800000">
          <a:off x="0" y="1607355"/>
          <a:ext cx="2714644" cy="1607355"/>
        </a:xfrm>
        <a:prstGeom prst="round1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8679"/>
                <a:lumOff val="21168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8679"/>
                <a:lumOff val="21168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8679"/>
                <a:lumOff val="211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+mj-ea"/>
              <a:ea typeface="+mj-ea"/>
            </a:rPr>
            <a:t>노동 </a:t>
          </a:r>
          <a:endParaRPr lang="en-US" altLang="ko-KR" sz="2400" kern="1200" dirty="0" smtClean="0">
            <a:latin typeface="+mj-ea"/>
            <a:ea typeface="+mj-ea"/>
          </a:endParaRPr>
        </a:p>
        <a:p>
          <a:pPr lvl="0" algn="ctr" defTabSz="10668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+mj-ea"/>
              <a:ea typeface="+mj-ea"/>
            </a:rPr>
            <a:t>및 환경 규제</a:t>
          </a:r>
          <a:endParaRPr lang="ko-KR" altLang="en-US" sz="2400" kern="1200" dirty="0">
            <a:latin typeface="+mj-ea"/>
            <a:ea typeface="+mj-ea"/>
          </a:endParaRPr>
        </a:p>
      </dsp:txBody>
      <dsp:txXfrm rot="10800000">
        <a:off x="0" y="2009193"/>
        <a:ext cx="2714644" cy="1205516"/>
      </dsp:txXfrm>
    </dsp:sp>
    <dsp:sp modelId="{80AF82DA-D884-42A4-8120-77199432C778}">
      <dsp:nvSpPr>
        <dsp:cNvPr id="0" name=""/>
        <dsp:cNvSpPr/>
      </dsp:nvSpPr>
      <dsp:spPr>
        <a:xfrm rot="5400000">
          <a:off x="3268288" y="1053710"/>
          <a:ext cx="1607355" cy="2714644"/>
        </a:xfrm>
        <a:prstGeom prst="round1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8019"/>
                <a:lumOff val="3175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+mj-ea"/>
              <a:ea typeface="+mj-ea"/>
            </a:rPr>
            <a:t>전력난</a:t>
          </a:r>
          <a:endParaRPr lang="ko-KR" altLang="en-US" sz="2400" kern="1200" dirty="0">
            <a:latin typeface="+mj-ea"/>
            <a:ea typeface="+mj-ea"/>
          </a:endParaRPr>
        </a:p>
      </dsp:txBody>
      <dsp:txXfrm rot="5400000">
        <a:off x="3469207" y="1254629"/>
        <a:ext cx="1205516" cy="2714644"/>
      </dsp:txXfrm>
    </dsp:sp>
    <dsp:sp modelId="{A82C4116-C6C2-4ADF-B971-85938EF098A0}">
      <dsp:nvSpPr>
        <dsp:cNvPr id="0" name=""/>
        <dsp:cNvSpPr/>
      </dsp:nvSpPr>
      <dsp:spPr>
        <a:xfrm>
          <a:off x="1900250" y="1205516"/>
          <a:ext cx="1628786" cy="803677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>
              <a:latin typeface="+mj-ea"/>
              <a:ea typeface="+mj-ea"/>
            </a:rPr>
            <a:t>기업</a:t>
          </a:r>
          <a:endParaRPr lang="ko-KR" altLang="en-US" sz="3200" kern="1200" dirty="0">
            <a:latin typeface="+mj-ea"/>
            <a:ea typeface="+mj-ea"/>
          </a:endParaRPr>
        </a:p>
      </dsp:txBody>
      <dsp:txXfrm>
        <a:off x="1900250" y="1205516"/>
        <a:ext cx="1628786" cy="80367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19B7C5-94A5-4E6C-B5F9-443B3A175B03}">
      <dsp:nvSpPr>
        <dsp:cNvPr id="0" name=""/>
        <dsp:cNvSpPr/>
      </dsp:nvSpPr>
      <dsp:spPr>
        <a:xfrm>
          <a:off x="2971867" y="848120"/>
          <a:ext cx="5172064" cy="1172499"/>
        </a:xfrm>
        <a:prstGeom prst="rightArrow">
          <a:avLst>
            <a:gd name="adj1" fmla="val 75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400" kern="1200" dirty="0" smtClean="0">
              <a:latin typeface="HY강B" pitchFamily="18" charset="-127"/>
              <a:ea typeface="HY강B" pitchFamily="18" charset="-127"/>
            </a:rPr>
            <a:t>글로벌 분산 형 생산시스템 구축</a:t>
          </a:r>
          <a:endParaRPr lang="ko-KR" altLang="en-US" sz="2400" kern="1200" dirty="0">
            <a:latin typeface="HY강B" pitchFamily="18" charset="-127"/>
            <a:ea typeface="HY강B" pitchFamily="18" charset="-127"/>
          </a:endParaRPr>
        </a:p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400" kern="1200" dirty="0" smtClean="0">
              <a:latin typeface="HY강B" pitchFamily="18" charset="-127"/>
              <a:ea typeface="HY강B" pitchFamily="18" charset="-127"/>
            </a:rPr>
            <a:t>신흥국 공략을 적극 추진</a:t>
          </a:r>
          <a:endParaRPr lang="ko-KR" altLang="en-US" sz="2400" kern="1200" dirty="0">
            <a:latin typeface="HY강B" pitchFamily="18" charset="-127"/>
            <a:ea typeface="HY강B" pitchFamily="18" charset="-127"/>
          </a:endParaRPr>
        </a:p>
      </dsp:txBody>
      <dsp:txXfrm>
        <a:off x="2971867" y="848120"/>
        <a:ext cx="5172064" cy="1172499"/>
      </dsp:txXfrm>
    </dsp:sp>
    <dsp:sp modelId="{93ADFE23-3A4A-431B-9F4B-FC212B955D1F}">
      <dsp:nvSpPr>
        <dsp:cNvPr id="0" name=""/>
        <dsp:cNvSpPr/>
      </dsp:nvSpPr>
      <dsp:spPr>
        <a:xfrm>
          <a:off x="38382" y="920160"/>
          <a:ext cx="2400309" cy="853133"/>
        </a:xfrm>
        <a:prstGeom prst="roundRect">
          <a:avLst/>
        </a:prstGeom>
        <a:solidFill>
          <a:schemeClr val="lt1"/>
        </a:solidFill>
        <a:ln w="38100" cap="flat" cmpd="sng" algn="ctr">
          <a:solidFill>
            <a:srgbClr val="8D0967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rPr>
            <a:t>자동차 산업</a:t>
          </a:r>
          <a:endParaRPr lang="ko-KR" altLang="en-US" sz="2800" kern="1200" dirty="0">
            <a:solidFill>
              <a:schemeClr val="tx1"/>
            </a:solidFill>
            <a:latin typeface="HY강B" pitchFamily="18" charset="-127"/>
            <a:ea typeface="HY강B" pitchFamily="18" charset="-127"/>
          </a:endParaRPr>
        </a:p>
      </dsp:txBody>
      <dsp:txXfrm>
        <a:off x="38382" y="920160"/>
        <a:ext cx="2400309" cy="853133"/>
      </dsp:txXfrm>
    </dsp:sp>
    <dsp:sp modelId="{36CBB58E-602E-4179-B49A-0D193B0F5B5E}">
      <dsp:nvSpPr>
        <dsp:cNvPr id="0" name=""/>
        <dsp:cNvSpPr/>
      </dsp:nvSpPr>
      <dsp:spPr>
        <a:xfrm>
          <a:off x="3114654" y="2600138"/>
          <a:ext cx="4886408" cy="639908"/>
        </a:xfrm>
        <a:prstGeom prst="rightArrow">
          <a:avLst>
            <a:gd name="adj1" fmla="val 75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400" kern="1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rPr>
            <a:t>미래 유망산업 분야 진출 확대</a:t>
          </a:r>
          <a:endParaRPr lang="ko-KR" altLang="en-US" sz="2400" kern="1200" dirty="0">
            <a:solidFill>
              <a:schemeClr val="tx1"/>
            </a:solidFill>
            <a:latin typeface="HY강B" pitchFamily="18" charset="-127"/>
            <a:ea typeface="HY강B" pitchFamily="18" charset="-127"/>
          </a:endParaRPr>
        </a:p>
      </dsp:txBody>
      <dsp:txXfrm>
        <a:off x="3114654" y="2600138"/>
        <a:ext cx="4886408" cy="639908"/>
      </dsp:txXfrm>
    </dsp:sp>
    <dsp:sp modelId="{491814C3-EC59-4496-9A93-3C42398378B6}">
      <dsp:nvSpPr>
        <dsp:cNvPr id="0" name=""/>
        <dsp:cNvSpPr/>
      </dsp:nvSpPr>
      <dsp:spPr>
        <a:xfrm>
          <a:off x="24" y="2428899"/>
          <a:ext cx="2886111" cy="852380"/>
        </a:xfrm>
        <a:prstGeom prst="roundRect">
          <a:avLst/>
        </a:prstGeom>
        <a:solidFill>
          <a:schemeClr val="lt1"/>
        </a:solidFill>
        <a:ln w="38100" cap="flat" cmpd="sng" algn="ctr">
          <a:solidFill>
            <a:srgbClr val="8D0967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rPr>
            <a:t>전기</a:t>
          </a:r>
          <a:r>
            <a:rPr lang="en-US" altLang="ko-KR" sz="2800" kern="1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rPr>
            <a:t>, </a:t>
          </a:r>
          <a:r>
            <a:rPr lang="ko-KR" altLang="en-US" sz="2800" kern="1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rPr>
            <a:t>전자 산업</a:t>
          </a:r>
          <a:endParaRPr lang="ko-KR" altLang="en-US" sz="2800" kern="1200" dirty="0">
            <a:solidFill>
              <a:schemeClr val="tx1"/>
            </a:solidFill>
            <a:latin typeface="HY강B" pitchFamily="18" charset="-127"/>
            <a:ea typeface="HY강B" pitchFamily="18" charset="-127"/>
          </a:endParaRPr>
        </a:p>
      </dsp:txBody>
      <dsp:txXfrm>
        <a:off x="24" y="2428899"/>
        <a:ext cx="2886111" cy="852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C291F-5F9F-4F5A-A2A9-7994AB8A265D}" type="datetimeFigureOut">
              <a:rPr lang="ko-KR" altLang="en-US" smtClean="0"/>
              <a:pPr/>
              <a:t>2013-04-14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F7682-8D2C-4D4F-8027-1613BB9AE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9" name="Picture 47" descr="08_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44450"/>
            <a:ext cx="2286000" cy="608171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0" y="44450"/>
            <a:ext cx="6705600" cy="60817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6" name="Picture 52" descr="08_2 cop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6856413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0" y="44450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34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blog.naver.com/best_pb_han?Redirect=Log&amp;logNo=50141076402&amp;jumpingVid=DC368D5E0C301C86EBA7977D5A4B782B3374" TargetMode="Externa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naver.com/dlwlgns33200/110105564886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47664" y="704468"/>
            <a:ext cx="5876925" cy="207646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anchor="ctr">
            <a:noAutofit/>
          </a:bodyPr>
          <a:lstStyle/>
          <a:p>
            <a:pPr algn="ctr"/>
            <a:r>
              <a:rPr lang="ko-KR" altLang="en-US" sz="72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일본 경제와 기업</a:t>
            </a:r>
            <a:endParaRPr lang="en-US" altLang="ko-KR" sz="7200" b="1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5074" y="4071942"/>
            <a:ext cx="2786082" cy="48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24336" y="5171708"/>
            <a:ext cx="6732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고명준 </a:t>
            </a:r>
            <a:r>
              <a:rPr lang="en-US" altLang="ko-KR" sz="32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[</a:t>
            </a:r>
            <a:r>
              <a:rPr lang="ko-KR" altLang="en-US" sz="32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 전산공학과 </a:t>
            </a:r>
            <a:r>
              <a:rPr lang="en-US" altLang="ko-KR" sz="32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20735079]</a:t>
            </a:r>
          </a:p>
          <a:p>
            <a:r>
              <a:rPr lang="ko-KR" altLang="en-US" sz="32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박지현</a:t>
            </a:r>
            <a:r>
              <a:rPr lang="en-US" altLang="ko-KR" sz="32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[</a:t>
            </a:r>
            <a:r>
              <a:rPr lang="ko-KR" altLang="en-US" sz="32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사회복지학과 </a:t>
            </a:r>
            <a:r>
              <a:rPr lang="en-US" altLang="ko-KR" sz="32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21018753]</a:t>
            </a:r>
            <a:endParaRPr lang="ko-KR" altLang="en-US" sz="320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2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조윤영 </a:t>
            </a:r>
            <a:r>
              <a:rPr lang="en-US" altLang="ko-KR" sz="32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[</a:t>
            </a:r>
            <a:r>
              <a:rPr lang="ko-KR" altLang="en-US" sz="32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국제관계학과 </a:t>
            </a:r>
            <a:r>
              <a:rPr lang="en-US" altLang="ko-KR" sz="32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20920130</a:t>
            </a:r>
            <a:r>
              <a:rPr lang="en-US" altLang="ko-KR" sz="3200" dirty="0" smtClean="0">
                <a:solidFill>
                  <a:schemeClr val="bg1"/>
                </a:solidFill>
                <a:latin typeface="HY나무B" pitchFamily="18" charset="-127"/>
                <a:ea typeface="HY나무B" pitchFamily="18" charset="-127"/>
              </a:rPr>
              <a:t>]</a:t>
            </a:r>
            <a:endParaRPr lang="ko-KR" altLang="en-US" sz="3200" dirty="0" smtClean="0">
              <a:solidFill>
                <a:schemeClr val="bg1"/>
              </a:solidFill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0" y="44624"/>
            <a:ext cx="9144000" cy="656783"/>
            <a:chOff x="0" y="107921"/>
            <a:chExt cx="9144000" cy="65678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0" y="692696"/>
              <a:ext cx="9144000" cy="72008"/>
            </a:xfrm>
            <a:prstGeom prst="line">
              <a:avLst/>
            </a:prstGeom>
            <a:ln>
              <a:solidFill>
                <a:srgbClr val="F781B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860032" y="107921"/>
              <a:ext cx="42484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dirty="0" smtClean="0">
                  <a:latin typeface="HY강B" pitchFamily="18" charset="-127"/>
                  <a:ea typeface="HY강B" pitchFamily="18" charset="-127"/>
                </a:rPr>
                <a:t>1.1 </a:t>
              </a:r>
              <a:r>
                <a:rPr lang="ko-KR" altLang="en-US" sz="3200" dirty="0" smtClean="0">
                  <a:latin typeface="HY강B" pitchFamily="18" charset="-127"/>
                  <a:ea typeface="HY강B" pitchFamily="18" charset="-127"/>
                </a:rPr>
                <a:t>일본 근대 경제사</a:t>
              </a:r>
              <a:endParaRPr lang="ko-KR" altLang="en-US" sz="3200" dirty="0"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395536" y="836712"/>
            <a:ext cx="5242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1960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년대 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고도 경제성장기</a:t>
            </a:r>
            <a:endParaRPr lang="en-US" altLang="ko-KR" sz="320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4644008" y="1700808"/>
            <a:ext cx="3888432" cy="4536504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8D0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6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6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6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국외적 요인</a:t>
            </a:r>
            <a:endParaRPr lang="en-US" altLang="ko-KR" sz="26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세계적으로 성장</a:t>
            </a:r>
            <a:endParaRPr lang="en-US" altLang="ko-KR" sz="20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0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고정환율제</a:t>
            </a:r>
            <a:endParaRPr lang="en-US" altLang="ko-KR" sz="20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Font typeface="Wingdings" pitchFamily="2" charset="2"/>
              <a:buChar char="Ø"/>
            </a:pPr>
            <a:endParaRPr lang="en-US" altLang="ko-KR" sz="20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FontTx/>
              <a:buChar char="-"/>
            </a:pPr>
            <a:r>
              <a:rPr lang="ko-KR" altLang="en-US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저 유가</a:t>
            </a:r>
            <a:endParaRPr lang="en-US" altLang="ko-KR" sz="20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FontTx/>
              <a:buChar char="-"/>
            </a:pPr>
            <a:endParaRPr lang="en-US" altLang="ko-KR" sz="20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FontTx/>
              <a:buChar char="-"/>
            </a:pPr>
            <a:endParaRPr lang="en-US" altLang="ko-KR" sz="20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FontTx/>
              <a:buChar char="-"/>
            </a:pPr>
            <a:endParaRPr lang="en-US" altLang="ko-KR" sz="2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6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6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539552" y="1700808"/>
            <a:ext cx="3744416" cy="4536504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8D0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6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6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6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6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국내적 요인</a:t>
            </a:r>
            <a:endParaRPr lang="en-US" altLang="ko-KR" sz="26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-</a:t>
            </a:r>
            <a:r>
              <a:rPr lang="ko-KR" altLang="en-US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「국민소득배증계획」발표</a:t>
            </a:r>
            <a:endParaRPr lang="en-US" altLang="ko-KR" sz="20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 =&gt;</a:t>
            </a:r>
            <a:r>
              <a:rPr lang="ko-KR" altLang="en-US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실질경제성장률 </a:t>
            </a:r>
            <a:r>
              <a:rPr lang="en-US" altLang="ko-KR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10% </a:t>
            </a:r>
            <a:r>
              <a:rPr lang="ko-KR" altLang="en-US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↑</a:t>
            </a:r>
            <a:r>
              <a:rPr lang="en-US" altLang="ko-KR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</a:p>
          <a:p>
            <a:endParaRPr lang="en-US" altLang="ko-KR" sz="20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높은 저축률 </a:t>
            </a:r>
            <a:endParaRPr lang="en-US" altLang="ko-KR" sz="20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0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기술 진보와 중화학 공업</a:t>
            </a:r>
            <a:endParaRPr lang="en-US" altLang="ko-KR" sz="20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0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소비 의욕↑</a:t>
            </a:r>
            <a:endParaRPr lang="en-US" altLang="ko-KR" sz="20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  60</a:t>
            </a:r>
            <a:r>
              <a:rPr lang="ko-KR" altLang="en-US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년대 </a:t>
            </a:r>
            <a:r>
              <a:rPr lang="en-US" altLang="ko-KR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삼종신기</a:t>
            </a:r>
            <a:endParaRPr lang="en-US" altLang="ko-KR" sz="20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  70</a:t>
            </a:r>
            <a:r>
              <a:rPr lang="ko-KR" altLang="en-US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년대 </a:t>
            </a:r>
            <a:r>
              <a:rPr lang="en-US" altLang="ko-KR" sz="2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- 3C </a:t>
            </a:r>
          </a:p>
          <a:p>
            <a:endParaRPr lang="en-US" altLang="ko-KR" sz="26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6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"/>
          <p:cNvGrpSpPr/>
          <p:nvPr/>
        </p:nvGrpSpPr>
        <p:grpSpPr>
          <a:xfrm>
            <a:off x="0" y="44624"/>
            <a:ext cx="9144000" cy="656783"/>
            <a:chOff x="0" y="107921"/>
            <a:chExt cx="9144000" cy="656783"/>
          </a:xfrm>
        </p:grpSpPr>
        <p:cxnSp>
          <p:nvCxnSpPr>
            <p:cNvPr id="6" name="직선 연결선 5"/>
            <p:cNvCxnSpPr/>
            <p:nvPr/>
          </p:nvCxnSpPr>
          <p:spPr>
            <a:xfrm>
              <a:off x="0" y="692696"/>
              <a:ext cx="9144000" cy="72008"/>
            </a:xfrm>
            <a:prstGeom prst="line">
              <a:avLst/>
            </a:prstGeom>
            <a:ln>
              <a:solidFill>
                <a:srgbClr val="F781B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860032" y="107921"/>
              <a:ext cx="42484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dirty="0" smtClean="0">
                  <a:latin typeface="HY강B" pitchFamily="18" charset="-127"/>
                  <a:ea typeface="HY강B" pitchFamily="18" charset="-127"/>
                </a:rPr>
                <a:t>1.1 </a:t>
              </a:r>
              <a:r>
                <a:rPr lang="ko-KR" altLang="en-US" sz="3200" dirty="0" smtClean="0">
                  <a:latin typeface="HY강B" pitchFamily="18" charset="-127"/>
                  <a:ea typeface="HY강B" pitchFamily="18" charset="-127"/>
                </a:rPr>
                <a:t>일본 근대 경제사</a:t>
              </a:r>
              <a:endParaRPr lang="ko-KR" altLang="en-US" sz="3200" dirty="0"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395536" y="836712"/>
            <a:ext cx="5242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1960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년대 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고도 경제성장기</a:t>
            </a:r>
            <a:endParaRPr lang="en-US" altLang="ko-KR" sz="320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23528" y="1628800"/>
            <a:ext cx="8352928" cy="4824536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8D0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None/>
            </a:pPr>
            <a:r>
              <a:rPr lang="ko-KR" altLang="en-US" sz="3000" b="1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결과</a:t>
            </a:r>
            <a:endParaRPr lang="en-US" altLang="ko-KR" sz="3000" b="1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marL="514350" indent="-514350">
              <a:buNone/>
            </a:pP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marL="514350" indent="-514350">
              <a:buNone/>
            </a:pPr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 - 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경제 대국 부상</a:t>
            </a:r>
          </a:p>
          <a:p>
            <a:pPr marL="514350" indent="-514350">
              <a:buNone/>
            </a:pPr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    </a:t>
            </a:r>
          </a:p>
          <a:p>
            <a:pPr marL="514350" indent="-514350">
              <a:buNone/>
            </a:pPr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 - 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무역수지흑자와 선진국 견제 강화</a:t>
            </a: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marL="514350" indent="-514350">
              <a:buNone/>
            </a:pPr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    </a:t>
            </a:r>
          </a:p>
          <a:p>
            <a:pPr marL="514350" indent="-514350">
              <a:buNone/>
            </a:pPr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 - 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채무국 → </a:t>
            </a:r>
            <a:r>
              <a:rPr lang="ko-KR" altLang="en-US" sz="28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채권국</a:t>
            </a:r>
            <a:endParaRPr lang="ko-KR" altLang="en-US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marL="514350" indent="-514350">
              <a:buNone/>
            </a:pPr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    </a:t>
            </a:r>
            <a:endParaRPr lang="ko-KR" altLang="en-US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marL="514350" indent="-514350">
              <a:buNone/>
            </a:pPr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 - 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일본의 경제 시스템 확립</a:t>
            </a:r>
          </a:p>
          <a:p>
            <a:endParaRPr lang="en-US" altLang="ko-KR" sz="26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88024" y="1916832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 smtClean="0">
                <a:latin typeface="HY강B" pitchFamily="18" charset="-127"/>
                <a:ea typeface="HY강B" pitchFamily="18" charset="-127"/>
              </a:rPr>
              <a:t>오일 쇼크 </a:t>
            </a:r>
            <a:endParaRPr lang="en-US" altLang="ko-KR" sz="5400" dirty="0" smtClean="0"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5400" dirty="0" smtClean="0">
                <a:latin typeface="HY강B" pitchFamily="18" charset="-127"/>
                <a:ea typeface="HY강B" pitchFamily="18" charset="-127"/>
              </a:rPr>
              <a:t>극복</a:t>
            </a:r>
            <a:endParaRPr lang="en-US" altLang="ko-KR" sz="5400" dirty="0" smtClean="0"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5400" dirty="0" smtClean="0">
                <a:latin typeface="HY강B" pitchFamily="18" charset="-127"/>
                <a:ea typeface="HY강B" pitchFamily="18" charset="-127"/>
              </a:rPr>
              <a:t>국내 물가 </a:t>
            </a:r>
            <a:endParaRPr lang="en-US" altLang="ko-KR" sz="5400" dirty="0" smtClean="0"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5400" dirty="0" smtClean="0">
                <a:latin typeface="HY강B" pitchFamily="18" charset="-127"/>
                <a:ea typeface="HY강B" pitchFamily="18" charset="-127"/>
              </a:rPr>
              <a:t>안정</a:t>
            </a:r>
            <a:endParaRPr lang="en-US" altLang="ko-KR" sz="5400" dirty="0" smtClean="0"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2" name="그룹 10"/>
          <p:cNvGrpSpPr/>
          <p:nvPr/>
        </p:nvGrpSpPr>
        <p:grpSpPr>
          <a:xfrm>
            <a:off x="0" y="44624"/>
            <a:ext cx="9144000" cy="656783"/>
            <a:chOff x="0" y="107921"/>
            <a:chExt cx="9144000" cy="656783"/>
          </a:xfrm>
        </p:grpSpPr>
        <p:cxnSp>
          <p:nvCxnSpPr>
            <p:cNvPr id="12" name="직선 연결선 11"/>
            <p:cNvCxnSpPr/>
            <p:nvPr/>
          </p:nvCxnSpPr>
          <p:spPr>
            <a:xfrm>
              <a:off x="0" y="692696"/>
              <a:ext cx="9144000" cy="72008"/>
            </a:xfrm>
            <a:prstGeom prst="line">
              <a:avLst/>
            </a:prstGeom>
            <a:ln>
              <a:solidFill>
                <a:srgbClr val="F781B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860032" y="107921"/>
              <a:ext cx="42484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dirty="0" smtClean="0">
                  <a:latin typeface="HY강B" pitchFamily="18" charset="-127"/>
                  <a:ea typeface="HY강B" pitchFamily="18" charset="-127"/>
                </a:rPr>
                <a:t>1.1 </a:t>
              </a:r>
              <a:r>
                <a:rPr lang="ko-KR" altLang="en-US" sz="3200" dirty="0" smtClean="0">
                  <a:latin typeface="HY강B" pitchFamily="18" charset="-127"/>
                  <a:ea typeface="HY강B" pitchFamily="18" charset="-127"/>
                </a:rPr>
                <a:t>일본 근대 경제사</a:t>
              </a:r>
              <a:endParaRPr lang="ko-KR" altLang="en-US" sz="3200" dirty="0"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395536" y="836712"/>
            <a:ext cx="5227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1970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년대 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고도 경제성장기</a:t>
            </a:r>
            <a:endParaRPr lang="en-US" altLang="ko-KR" sz="320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539552" y="1556792"/>
            <a:ext cx="3456384" cy="1440160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8D0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endParaRPr lang="en-US" altLang="ko-KR" sz="2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buFontTx/>
              <a:buChar char="-"/>
            </a:pPr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1973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년 </a:t>
            </a:r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1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차 오일 쇼크</a:t>
            </a:r>
            <a:endParaRPr lang="en-US" altLang="ko-KR" sz="2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-1979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년 </a:t>
            </a:r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2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차 오일 쇼크 </a:t>
            </a:r>
          </a:p>
          <a:p>
            <a:pPr marL="514350" indent="-514350">
              <a:buNone/>
            </a:pPr>
            <a:endParaRPr lang="en-US" altLang="ko-KR" sz="30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611560" y="4221088"/>
            <a:ext cx="3960440" cy="1440160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8D0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감량 경영 실시</a:t>
            </a:r>
            <a:endParaRPr lang="en-US" altLang="ko-KR" sz="2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철강업  </a:t>
            </a:r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-&gt; 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반도체 산업</a:t>
            </a:r>
          </a:p>
          <a:p>
            <a:pPr marL="514350" indent="-514350">
              <a:buNone/>
            </a:pPr>
            <a:endParaRPr lang="en-US" altLang="ko-KR" sz="3000" b="1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8" name="아래쪽 화살표 17"/>
          <p:cNvSpPr/>
          <p:nvPr/>
        </p:nvSpPr>
        <p:spPr>
          <a:xfrm>
            <a:off x="1115616" y="3212976"/>
            <a:ext cx="504056" cy="792089"/>
          </a:xfrm>
          <a:prstGeom prst="downArrow">
            <a:avLst/>
          </a:prstGeom>
          <a:solidFill>
            <a:srgbClr val="F781B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0" y="44624"/>
            <a:ext cx="9144000" cy="656783"/>
            <a:chOff x="0" y="107921"/>
            <a:chExt cx="9144000" cy="656783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0" y="692696"/>
              <a:ext cx="9144000" cy="72008"/>
            </a:xfrm>
            <a:prstGeom prst="line">
              <a:avLst/>
            </a:prstGeom>
            <a:ln>
              <a:solidFill>
                <a:srgbClr val="F781B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60032" y="107921"/>
              <a:ext cx="42484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dirty="0" smtClean="0">
                  <a:latin typeface="HY강B" pitchFamily="18" charset="-127"/>
                  <a:ea typeface="HY강B" pitchFamily="18" charset="-127"/>
                </a:rPr>
                <a:t>1.1 </a:t>
              </a:r>
              <a:r>
                <a:rPr lang="ko-KR" altLang="en-US" sz="3200" dirty="0" smtClean="0">
                  <a:latin typeface="HY강B" pitchFamily="18" charset="-127"/>
                  <a:ea typeface="HY강B" pitchFamily="18" charset="-127"/>
                </a:rPr>
                <a:t>일본 근대 경제사</a:t>
              </a:r>
              <a:endParaRPr lang="ko-KR" altLang="en-US" sz="3200" dirty="0"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395536" y="836712"/>
            <a:ext cx="5856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1980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년대 후반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 ~ 1990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년대 초반</a:t>
            </a:r>
            <a:endParaRPr lang="en-US" altLang="ko-KR" sz="320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211960" y="1628800"/>
            <a:ext cx="4608512" cy="4680520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8D0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급격한 경제 성장</a:t>
            </a: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국제적 마찰 </a:t>
            </a: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플라자 합의</a:t>
            </a:r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(1985.09.22)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( 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엔과 마르크는 비싸게</a:t>
            </a:r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,                  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달러는 싸게</a:t>
            </a:r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)</a:t>
            </a:r>
          </a:p>
          <a:p>
            <a:endParaRPr lang="en-US" altLang="ko-KR" sz="26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7" name="그림 6" descr="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3672408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683568" y="5805264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뉴욕 플라자 호텔</a:t>
            </a:r>
            <a:endParaRPr lang="ko-KR" altLang="en-US" sz="200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>
            <a:off x="0" y="0"/>
            <a:ext cx="9144000" cy="656783"/>
            <a:chOff x="0" y="107921"/>
            <a:chExt cx="9144000" cy="656783"/>
          </a:xfrm>
        </p:grpSpPr>
        <p:cxnSp>
          <p:nvCxnSpPr>
            <p:cNvPr id="5" name="직선 연결선 4"/>
            <p:cNvCxnSpPr/>
            <p:nvPr/>
          </p:nvCxnSpPr>
          <p:spPr>
            <a:xfrm>
              <a:off x="0" y="692696"/>
              <a:ext cx="9144000" cy="72008"/>
            </a:xfrm>
            <a:prstGeom prst="line">
              <a:avLst/>
            </a:prstGeom>
            <a:ln>
              <a:solidFill>
                <a:srgbClr val="F781B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4860032" y="107921"/>
              <a:ext cx="42484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dirty="0" smtClean="0">
                  <a:latin typeface="HY강B" pitchFamily="18" charset="-127"/>
                  <a:ea typeface="HY강B" pitchFamily="18" charset="-127"/>
                </a:rPr>
                <a:t>1.1 </a:t>
              </a:r>
              <a:r>
                <a:rPr lang="ko-KR" altLang="en-US" sz="3200" dirty="0" smtClean="0">
                  <a:latin typeface="HY강B" pitchFamily="18" charset="-127"/>
                  <a:ea typeface="HY강B" pitchFamily="18" charset="-127"/>
                </a:rPr>
                <a:t>일본 근대 경제사</a:t>
              </a:r>
              <a:endParaRPr lang="ko-KR" altLang="en-US" sz="3200" dirty="0"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395536" y="792088"/>
            <a:ext cx="45608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1990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년대 초 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~ 2000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년대</a:t>
            </a:r>
            <a:endParaRPr lang="en-US" altLang="ko-KR" sz="320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67544" y="1844824"/>
            <a:ext cx="8352928" cy="4248472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8D0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- 1990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년  버블 붕괴 → 경기 침체 시기 시작</a:t>
            </a:r>
          </a:p>
          <a:p>
            <a:pPr>
              <a:buNone/>
            </a:pPr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     ( 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경제 성장률  </a:t>
            </a:r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4.6 % -&gt; 0.9 % 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↓</a:t>
            </a:r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)</a:t>
            </a:r>
          </a:p>
          <a:p>
            <a:pPr>
              <a:buNone/>
            </a:pPr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 </a:t>
            </a:r>
          </a:p>
          <a:p>
            <a:pPr>
              <a:buFontTx/>
              <a:buChar char="-"/>
            </a:pP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잃어버린 </a:t>
            </a:r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10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년 </a:t>
            </a:r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( 1991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년</a:t>
            </a:r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~ 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현재</a:t>
            </a:r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)</a:t>
            </a:r>
          </a:p>
          <a:p>
            <a:pPr>
              <a:buFontTx/>
              <a:buChar char="-"/>
            </a:pP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FontTx/>
              <a:buChar char="-"/>
            </a:pP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미국의 서브 </a:t>
            </a:r>
            <a:r>
              <a:rPr lang="ko-KR" altLang="en-US" sz="28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프라임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모기지</a:t>
            </a:r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</a:p>
          <a:p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  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→  </a:t>
            </a:r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2008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년 </a:t>
            </a:r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GDP 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마이너스 기록</a:t>
            </a: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/>
          <a:lstStyle/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                            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→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일본의 수출 증가 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dirty="0" smtClean="0"/>
              <a:t> 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</a:t>
            </a:r>
            <a:endParaRPr lang="ko-KR" altLang="en-US" dirty="0" smtClean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467544" y="1700808"/>
            <a:ext cx="3857652" cy="1357322"/>
          </a:xfrm>
          <a:prstGeom prst="roundRect">
            <a:avLst/>
          </a:prstGeom>
          <a:noFill/>
          <a:ln w="50800">
            <a:solidFill>
              <a:srgbClr val="8D0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미국의 고금리</a:t>
            </a:r>
            <a:endParaRPr lang="en-US" altLang="ko-KR" sz="2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→</a:t>
            </a:r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미국의 제조업 붕괴 </a:t>
            </a:r>
            <a:endParaRPr lang="en-US" altLang="ko-KR" sz="2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760" y="5733256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 smtClean="0">
                <a:latin typeface="HY강B" pitchFamily="18" charset="-127"/>
                <a:ea typeface="HY강B" pitchFamily="18" charset="-127"/>
              </a:rPr>
              <a:t>플라자 합의 </a:t>
            </a:r>
            <a:endParaRPr lang="ko-KR" altLang="en-US" sz="5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1043608" y="3212976"/>
            <a:ext cx="2135160" cy="1656184"/>
          </a:xfrm>
          <a:prstGeom prst="ellipse">
            <a:avLst/>
          </a:prstGeom>
          <a:gradFill>
            <a:gsLst>
              <a:gs pos="0">
                <a:srgbClr val="2736C9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1 $ = 250</a:t>
            </a:r>
            <a:r>
              <a:rPr lang="ko-KR" altLang="en-US" sz="25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￥</a:t>
            </a:r>
          </a:p>
        </p:txBody>
      </p:sp>
      <p:sp>
        <p:nvSpPr>
          <p:cNvPr id="14" name="폭발 2 13"/>
          <p:cNvSpPr/>
          <p:nvPr/>
        </p:nvSpPr>
        <p:spPr>
          <a:xfrm>
            <a:off x="5076056" y="3068960"/>
            <a:ext cx="2952328" cy="2088232"/>
          </a:xfrm>
          <a:prstGeom prst="irregularSeal2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1 $ = 125</a:t>
            </a:r>
            <a:r>
              <a:rPr lang="ko-KR" altLang="en-US" sz="25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￥</a:t>
            </a:r>
            <a:endParaRPr lang="ko-KR" altLang="en-US" sz="25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0" y="107921"/>
            <a:ext cx="9144000" cy="656783"/>
            <a:chOff x="0" y="107921"/>
            <a:chExt cx="9144000" cy="656783"/>
          </a:xfrm>
        </p:grpSpPr>
        <p:cxnSp>
          <p:nvCxnSpPr>
            <p:cNvPr id="17" name="직선 연결선 16"/>
            <p:cNvCxnSpPr/>
            <p:nvPr/>
          </p:nvCxnSpPr>
          <p:spPr>
            <a:xfrm>
              <a:off x="0" y="692696"/>
              <a:ext cx="9144000" cy="72008"/>
            </a:xfrm>
            <a:prstGeom prst="line">
              <a:avLst/>
            </a:prstGeom>
            <a:ln>
              <a:solidFill>
                <a:srgbClr val="F781B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860032" y="107921"/>
              <a:ext cx="42484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dirty="0" smtClean="0">
                  <a:latin typeface="HY강B" pitchFamily="18" charset="-127"/>
                  <a:ea typeface="HY강B" pitchFamily="18" charset="-127"/>
                </a:rPr>
                <a:t>1.1 </a:t>
              </a:r>
              <a:r>
                <a:rPr lang="ko-KR" altLang="en-US" sz="3200" dirty="0" smtClean="0">
                  <a:latin typeface="HY강B" pitchFamily="18" charset="-127"/>
                  <a:ea typeface="HY강B" pitchFamily="18" charset="-127"/>
                </a:rPr>
                <a:t>일본 근대 경제사</a:t>
              </a:r>
              <a:endParaRPr lang="ko-KR" altLang="en-US" sz="3200" dirty="0"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144016" y="900009"/>
            <a:ext cx="5724128" cy="5847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200" b="1" spc="50" dirty="0" smtClean="0">
                <a:ln w="11430"/>
                <a:solidFill>
                  <a:srgbClr val="E80E7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버블 경제</a:t>
            </a:r>
            <a:r>
              <a:rPr lang="en-US" altLang="ko-KR" sz="3200" b="1" spc="50" dirty="0" smtClean="0">
                <a:ln w="11430"/>
                <a:solidFill>
                  <a:srgbClr val="E80E7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(1985</a:t>
            </a:r>
            <a:r>
              <a:rPr lang="ko-KR" altLang="en-US" sz="3200" b="1" spc="50" dirty="0" smtClean="0">
                <a:ln w="11430"/>
                <a:solidFill>
                  <a:srgbClr val="E80E7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년</a:t>
            </a:r>
            <a:r>
              <a:rPr lang="en-US" altLang="ko-KR" sz="3200" b="1" spc="50" dirty="0" smtClean="0">
                <a:ln w="11430"/>
                <a:solidFill>
                  <a:srgbClr val="E80E7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~1990</a:t>
            </a:r>
            <a:r>
              <a:rPr lang="ko-KR" altLang="en-US" sz="3200" b="1" spc="50" dirty="0" smtClean="0">
                <a:ln w="11430"/>
                <a:solidFill>
                  <a:srgbClr val="E80E7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년</a:t>
            </a:r>
            <a:endParaRPr lang="ko-KR" altLang="en-US" sz="3200" b="1" spc="50" dirty="0">
              <a:ln w="11430"/>
              <a:solidFill>
                <a:srgbClr val="E80E7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아래쪽 화살표 19"/>
          <p:cNvSpPr/>
          <p:nvPr/>
        </p:nvSpPr>
        <p:spPr>
          <a:xfrm>
            <a:off x="3923928" y="4725144"/>
            <a:ext cx="615013" cy="1060740"/>
          </a:xfrm>
          <a:prstGeom prst="downArrow">
            <a:avLst/>
          </a:prstGeom>
          <a:solidFill>
            <a:srgbClr val="F781B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3851920" y="3717032"/>
            <a:ext cx="10718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000" dirty="0" smtClean="0">
                <a:latin typeface="HY강B" pitchFamily="18" charset="-127"/>
                <a:ea typeface="HY강B" pitchFamily="18" charset="-127"/>
              </a:rPr>
              <a:t>→</a:t>
            </a:r>
            <a:endParaRPr lang="ko-KR" alt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107921"/>
            <a:ext cx="9144000" cy="656783"/>
            <a:chOff x="0" y="107921"/>
            <a:chExt cx="9144000" cy="656783"/>
          </a:xfrm>
        </p:grpSpPr>
        <p:cxnSp>
          <p:nvCxnSpPr>
            <p:cNvPr id="8" name="직선 연결선 7"/>
            <p:cNvCxnSpPr/>
            <p:nvPr/>
          </p:nvCxnSpPr>
          <p:spPr>
            <a:xfrm>
              <a:off x="0" y="692696"/>
              <a:ext cx="9144000" cy="72008"/>
            </a:xfrm>
            <a:prstGeom prst="line">
              <a:avLst/>
            </a:prstGeom>
            <a:ln>
              <a:solidFill>
                <a:srgbClr val="F781B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860032" y="107921"/>
              <a:ext cx="42484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dirty="0" smtClean="0">
                  <a:latin typeface="HY강B" pitchFamily="18" charset="-127"/>
                  <a:ea typeface="HY강B" pitchFamily="18" charset="-127"/>
                </a:rPr>
                <a:t>1.1 </a:t>
              </a:r>
              <a:r>
                <a:rPr lang="ko-KR" altLang="en-US" sz="3200" dirty="0" smtClean="0">
                  <a:latin typeface="HY강B" pitchFamily="18" charset="-127"/>
                  <a:ea typeface="HY강B" pitchFamily="18" charset="-127"/>
                </a:rPr>
                <a:t>일본 근대 경제사</a:t>
              </a:r>
              <a:endParaRPr lang="ko-KR" altLang="en-US" sz="3200" dirty="0"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10" name="아래쪽 화살표 9"/>
          <p:cNvSpPr/>
          <p:nvPr/>
        </p:nvSpPr>
        <p:spPr>
          <a:xfrm rot="16200000">
            <a:off x="1050448" y="4502281"/>
            <a:ext cx="615013" cy="1060740"/>
          </a:xfrm>
          <a:prstGeom prst="downArrow">
            <a:avLst/>
          </a:prstGeom>
          <a:solidFill>
            <a:srgbClr val="F781B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구름 10"/>
          <p:cNvSpPr/>
          <p:nvPr/>
        </p:nvSpPr>
        <p:spPr>
          <a:xfrm>
            <a:off x="3131840" y="4221088"/>
            <a:ext cx="3384376" cy="2088232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3600" dirty="0" smtClean="0">
                <a:solidFill>
                  <a:srgbClr val="0070C0"/>
                </a:solidFill>
                <a:latin typeface="HY강B" pitchFamily="18" charset="-127"/>
                <a:ea typeface="HY강B" pitchFamily="18" charset="-127"/>
              </a:rPr>
              <a:t>버블 형성</a:t>
            </a:r>
            <a:endParaRPr lang="ko-KR" altLang="en-US" sz="3600" dirty="0">
              <a:solidFill>
                <a:srgbClr val="0070C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2" name="구름 11"/>
          <p:cNvSpPr/>
          <p:nvPr/>
        </p:nvSpPr>
        <p:spPr>
          <a:xfrm>
            <a:off x="6588224" y="3861048"/>
            <a:ext cx="792088" cy="64807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구름 12"/>
          <p:cNvSpPr/>
          <p:nvPr/>
        </p:nvSpPr>
        <p:spPr>
          <a:xfrm>
            <a:off x="6876256" y="5373216"/>
            <a:ext cx="792088" cy="6480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구름 13"/>
          <p:cNvSpPr/>
          <p:nvPr/>
        </p:nvSpPr>
        <p:spPr>
          <a:xfrm>
            <a:off x="3707904" y="3429000"/>
            <a:ext cx="792088" cy="6480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구름 14"/>
          <p:cNvSpPr/>
          <p:nvPr/>
        </p:nvSpPr>
        <p:spPr>
          <a:xfrm>
            <a:off x="2123728" y="5445224"/>
            <a:ext cx="792088" cy="64807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11560" y="1052736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일본정부</a:t>
            </a:r>
            <a:endParaRPr lang="en-US" altLang="ko-KR" sz="320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1916832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금리 긴축 정책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 (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금리 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2.5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↓ 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)</a:t>
            </a:r>
          </a:p>
          <a:p>
            <a:pPr>
              <a:buNone/>
            </a:pP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   </a:t>
            </a:r>
          </a:p>
          <a:p>
            <a:pPr>
              <a:buNone/>
            </a:pP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대출 확대 정책</a:t>
            </a:r>
            <a:endParaRPr lang="ko-KR" altLang="en-US" sz="3200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일본 정부와 은행의 조치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     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금리 상승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( 1989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년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2.5%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→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1990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년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6 %)</a:t>
            </a:r>
          </a:p>
          <a:p>
            <a:pPr>
              <a:buNone/>
            </a:pP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     </a:t>
            </a:r>
          </a:p>
          <a:p>
            <a:pPr>
              <a:buNone/>
            </a:pP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     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대출 금지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       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00364" y="4000504"/>
            <a:ext cx="5429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금융기관 연쇄 도산</a:t>
            </a:r>
            <a:r>
              <a:rPr lang="en-US" altLang="ko-KR" sz="36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파산</a:t>
            </a:r>
            <a:endParaRPr lang="en-US" altLang="ko-KR" sz="3600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sz="36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급격한 경기 침체 </a:t>
            </a:r>
            <a:endParaRPr lang="en-US" altLang="ko-KR" sz="3600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dirty="0" smtClean="0"/>
          </a:p>
          <a:p>
            <a:endParaRPr lang="ko-KR" altLang="en-US" dirty="0"/>
          </a:p>
        </p:txBody>
      </p:sp>
      <p:grpSp>
        <p:nvGrpSpPr>
          <p:cNvPr id="11" name="그룹 10"/>
          <p:cNvGrpSpPr/>
          <p:nvPr/>
        </p:nvGrpSpPr>
        <p:grpSpPr>
          <a:xfrm>
            <a:off x="0" y="107921"/>
            <a:ext cx="9144000" cy="656783"/>
            <a:chOff x="0" y="107921"/>
            <a:chExt cx="9144000" cy="656783"/>
          </a:xfrm>
        </p:grpSpPr>
        <p:cxnSp>
          <p:nvCxnSpPr>
            <p:cNvPr id="12" name="직선 연결선 11"/>
            <p:cNvCxnSpPr/>
            <p:nvPr/>
          </p:nvCxnSpPr>
          <p:spPr>
            <a:xfrm>
              <a:off x="0" y="692696"/>
              <a:ext cx="9144000" cy="72008"/>
            </a:xfrm>
            <a:prstGeom prst="line">
              <a:avLst/>
            </a:prstGeom>
            <a:ln>
              <a:solidFill>
                <a:srgbClr val="F781B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860032" y="107921"/>
              <a:ext cx="42484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dirty="0" smtClean="0">
                  <a:latin typeface="HY강B" pitchFamily="18" charset="-127"/>
                  <a:ea typeface="HY강B" pitchFamily="18" charset="-127"/>
                </a:rPr>
                <a:t>1.1 </a:t>
              </a:r>
              <a:r>
                <a:rPr lang="ko-KR" altLang="en-US" sz="3200" dirty="0" smtClean="0">
                  <a:latin typeface="HY강B" pitchFamily="18" charset="-127"/>
                  <a:ea typeface="HY강B" pitchFamily="18" charset="-127"/>
                </a:rPr>
                <a:t>일본 근대 경제사</a:t>
              </a:r>
              <a:endParaRPr lang="ko-KR" altLang="en-US" sz="3200" dirty="0"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9" name="아래쪽 화살표 8"/>
          <p:cNvSpPr/>
          <p:nvPr/>
        </p:nvSpPr>
        <p:spPr>
          <a:xfrm rot="16200000">
            <a:off x="1338481" y="4214248"/>
            <a:ext cx="615013" cy="1060740"/>
          </a:xfrm>
          <a:prstGeom prst="downArrow">
            <a:avLst/>
          </a:prstGeom>
          <a:solidFill>
            <a:srgbClr val="F781B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폭발 2 5"/>
          <p:cNvSpPr/>
          <p:nvPr/>
        </p:nvSpPr>
        <p:spPr>
          <a:xfrm>
            <a:off x="1259632" y="1268760"/>
            <a:ext cx="6480720" cy="4392488"/>
          </a:xfrm>
          <a:prstGeom prst="irregularSeal2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버블붕괴</a:t>
            </a:r>
            <a:endParaRPr lang="ko-KR" altLang="en-US" sz="5000" dirty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44016" y="980728"/>
            <a:ext cx="5724128" cy="5847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3200" b="1" spc="50" dirty="0" smtClean="0">
                <a:ln w="11430"/>
                <a:solidFill>
                  <a:srgbClr val="E80E7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1990</a:t>
            </a:r>
            <a:r>
              <a:rPr lang="ko-KR" altLang="en-US" sz="3200" b="1" spc="50" dirty="0" smtClean="0">
                <a:ln w="11430"/>
                <a:solidFill>
                  <a:srgbClr val="E80E7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년대의 ‘잃어버린 </a:t>
            </a:r>
            <a:r>
              <a:rPr lang="en-US" altLang="ko-KR" sz="3200" b="1" spc="50" dirty="0" smtClean="0">
                <a:ln w="11430"/>
                <a:solidFill>
                  <a:srgbClr val="E80E7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10</a:t>
            </a:r>
            <a:r>
              <a:rPr lang="ko-KR" altLang="en-US" sz="3200" b="1" spc="50" dirty="0" smtClean="0">
                <a:ln w="11430"/>
                <a:solidFill>
                  <a:srgbClr val="E80E7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년</a:t>
            </a:r>
            <a:r>
              <a:rPr lang="en-US" altLang="ko-KR" sz="3200" b="1" spc="50" dirty="0" smtClean="0">
                <a:ln w="11430"/>
                <a:solidFill>
                  <a:srgbClr val="E80E7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’</a:t>
            </a:r>
            <a:endParaRPr lang="ko-KR" altLang="en-US" sz="3200" b="1" spc="50" dirty="0">
              <a:ln w="11430"/>
              <a:solidFill>
                <a:srgbClr val="E80E7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13" name="다이어그램 12"/>
          <p:cNvGraphicFramePr/>
          <p:nvPr/>
        </p:nvGraphicFramePr>
        <p:xfrm>
          <a:off x="0" y="1556792"/>
          <a:ext cx="8820472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9" name="그룹 18"/>
          <p:cNvGrpSpPr/>
          <p:nvPr/>
        </p:nvGrpSpPr>
        <p:grpSpPr>
          <a:xfrm>
            <a:off x="827584" y="5661248"/>
            <a:ext cx="7560840" cy="936104"/>
            <a:chOff x="971600" y="5445224"/>
            <a:chExt cx="6768752" cy="936104"/>
          </a:xfrm>
        </p:grpSpPr>
        <p:sp>
          <p:nvSpPr>
            <p:cNvPr id="16" name="모서리가 둥근 직사각형 15"/>
            <p:cNvSpPr/>
            <p:nvPr/>
          </p:nvSpPr>
          <p:spPr>
            <a:xfrm>
              <a:off x="971600" y="5445224"/>
              <a:ext cx="2448272" cy="936104"/>
            </a:xfrm>
            <a:prstGeom prst="roundRect">
              <a:avLst/>
            </a:prstGeom>
            <a:ln w="50800">
              <a:solidFill>
                <a:srgbClr val="8D0967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dirty="0" smtClean="0">
                  <a:latin typeface="HY강B" pitchFamily="18" charset="-127"/>
                  <a:ea typeface="HY강B" pitchFamily="18" charset="-127"/>
                </a:rPr>
                <a:t>소비감소</a:t>
              </a:r>
              <a:endParaRPr lang="ko-KR" altLang="en-US" sz="32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7" name="아래쪽 화살표 16"/>
            <p:cNvSpPr/>
            <p:nvPr/>
          </p:nvSpPr>
          <p:spPr>
            <a:xfrm rot="16200000">
              <a:off x="4176811" y="5192341"/>
              <a:ext cx="418368" cy="1500198"/>
            </a:xfrm>
            <a:prstGeom prst="downArrow">
              <a:avLst/>
            </a:prstGeom>
            <a:solidFill>
              <a:srgbClr val="F781B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5292080" y="5445224"/>
              <a:ext cx="2448272" cy="936104"/>
            </a:xfrm>
            <a:prstGeom prst="roundRect">
              <a:avLst/>
            </a:prstGeom>
            <a:ln w="50800">
              <a:solidFill>
                <a:srgbClr val="8D0967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 smtClean="0">
                  <a:solidFill>
                    <a:srgbClr val="FF0000"/>
                  </a:solidFill>
                  <a:latin typeface="HY강B" pitchFamily="18" charset="-127"/>
                  <a:ea typeface="HY강B" pitchFamily="18" charset="-127"/>
                </a:rPr>
                <a:t>10</a:t>
              </a:r>
              <a:r>
                <a:rPr lang="ko-KR" altLang="en-US" sz="2400" dirty="0" smtClean="0">
                  <a:solidFill>
                    <a:srgbClr val="FF0000"/>
                  </a:solidFill>
                  <a:latin typeface="HY강B" pitchFamily="18" charset="-127"/>
                  <a:ea typeface="HY강B" pitchFamily="18" charset="-127"/>
                </a:rPr>
                <a:t>년 장기불황</a:t>
              </a:r>
              <a:endParaRPr lang="en-US" altLang="ko-KR" sz="24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ko-KR" altLang="en-US" sz="2400" dirty="0" smtClean="0">
                  <a:solidFill>
                    <a:srgbClr val="FF0000"/>
                  </a:solidFill>
                  <a:latin typeface="HY강B" pitchFamily="18" charset="-127"/>
                  <a:ea typeface="HY강B" pitchFamily="18" charset="-127"/>
                </a:rPr>
                <a:t>기업실적↓</a:t>
              </a:r>
              <a:endParaRPr lang="ko-KR" altLang="en-US" sz="240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0" y="107921"/>
            <a:ext cx="9144000" cy="656783"/>
            <a:chOff x="0" y="107921"/>
            <a:chExt cx="9144000" cy="656783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0" y="692696"/>
              <a:ext cx="9144000" cy="72008"/>
            </a:xfrm>
            <a:prstGeom prst="line">
              <a:avLst/>
            </a:prstGeom>
            <a:ln>
              <a:solidFill>
                <a:srgbClr val="F781B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860032" y="107921"/>
              <a:ext cx="42484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dirty="0" smtClean="0">
                  <a:latin typeface="HY강B" pitchFamily="18" charset="-127"/>
                  <a:ea typeface="HY강B" pitchFamily="18" charset="-127"/>
                </a:rPr>
                <a:t>1.1 </a:t>
              </a:r>
              <a:r>
                <a:rPr lang="ko-KR" altLang="en-US" sz="3200" dirty="0" smtClean="0">
                  <a:latin typeface="HY강B" pitchFamily="18" charset="-127"/>
                  <a:ea typeface="HY강B" pitchFamily="18" charset="-127"/>
                </a:rPr>
                <a:t>일본 근대 경제사</a:t>
              </a:r>
              <a:endParaRPr lang="ko-KR" altLang="en-US" sz="3200" dirty="0">
                <a:latin typeface="HY강B" pitchFamily="18" charset="-127"/>
                <a:ea typeface="HY강B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E739C83-4E68-4323-A86A-97642E01A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>
                                            <p:graphicEl>
                                              <a:dgm id="{8E739C83-4E68-4323-A86A-97642E01AF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1B6E883-2F64-41F7-AE95-47A4ED3E5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3">
                                            <p:graphicEl>
                                              <a:dgm id="{31B6E883-2F64-41F7-AE95-47A4ED3E5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9C0A00-4FAB-41E5-BC37-744FD363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">
                                            <p:graphicEl>
                                              <a:dgm id="{FC9C0A00-4FAB-41E5-BC37-744FD363A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BF3437F-6035-4BAE-A990-517778E01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3">
                                            <p:graphicEl>
                                              <a:dgm id="{7BF3437F-6035-4BAE-A990-517778E012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35B7798-03A4-4CC2-94BB-D430F9D41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3">
                                            <p:graphicEl>
                                              <a:dgm id="{C35B7798-03A4-4CC2-94BB-D430F9D41C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2867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30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3000" dirty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4" name="다이어그램 3"/>
          <p:cNvGraphicFramePr/>
          <p:nvPr/>
        </p:nvGraphicFramePr>
        <p:xfrm>
          <a:off x="179512" y="692696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하트 8">
            <a:hlinkClick r:id="rId6"/>
          </p:cNvPr>
          <p:cNvSpPr/>
          <p:nvPr/>
        </p:nvSpPr>
        <p:spPr>
          <a:xfrm rot="1095401">
            <a:off x="7618538" y="5450371"/>
            <a:ext cx="1368152" cy="1224136"/>
          </a:xfrm>
          <a:prstGeom prst="heart">
            <a:avLst/>
          </a:prstGeom>
          <a:solidFill>
            <a:srgbClr val="F781B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0" y="107921"/>
            <a:ext cx="9144000" cy="656783"/>
            <a:chOff x="0" y="107921"/>
            <a:chExt cx="9144000" cy="656783"/>
          </a:xfrm>
        </p:grpSpPr>
        <p:cxnSp>
          <p:nvCxnSpPr>
            <p:cNvPr id="10" name="직선 연결선 9"/>
            <p:cNvCxnSpPr/>
            <p:nvPr/>
          </p:nvCxnSpPr>
          <p:spPr>
            <a:xfrm>
              <a:off x="0" y="692696"/>
              <a:ext cx="9144000" cy="72008"/>
            </a:xfrm>
            <a:prstGeom prst="line">
              <a:avLst/>
            </a:prstGeom>
            <a:ln>
              <a:solidFill>
                <a:srgbClr val="F781B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860032" y="107921"/>
              <a:ext cx="42484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dirty="0" smtClean="0">
                  <a:latin typeface="HY강B" pitchFamily="18" charset="-127"/>
                  <a:ea typeface="HY강B" pitchFamily="18" charset="-127"/>
                </a:rPr>
                <a:t>1.1 </a:t>
              </a:r>
              <a:r>
                <a:rPr lang="ko-KR" altLang="en-US" sz="3200" dirty="0" smtClean="0">
                  <a:latin typeface="HY강B" pitchFamily="18" charset="-127"/>
                  <a:ea typeface="HY강B" pitchFamily="18" charset="-127"/>
                </a:rPr>
                <a:t>일본 근대 경제사</a:t>
              </a:r>
              <a:endParaRPr lang="ko-KR" altLang="en-US" sz="3200" dirty="0">
                <a:latin typeface="HY강B" pitchFamily="18" charset="-127"/>
                <a:ea typeface="HY강B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323528" y="1052736"/>
            <a:ext cx="3456384" cy="792088"/>
          </a:xfrm>
        </p:spPr>
        <p:txBody>
          <a:bodyPr/>
          <a:lstStyle/>
          <a:p>
            <a:pPr algn="ctr"/>
            <a:r>
              <a:rPr lang="ko-KR" altLang="en-US" sz="8800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목 차</a:t>
            </a:r>
            <a:endParaRPr lang="ko-KR" altLang="en-US" sz="8800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57200" y="1165944"/>
            <a:ext cx="8229600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 altLang="ko-KR" sz="12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80728"/>
            <a:ext cx="9144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4000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sz="4000" dirty="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40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4000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dirty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dirty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dirty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dirty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dirty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dirty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dirty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dirty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dirty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dirty="0"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6448" y="2638648"/>
            <a:ext cx="705808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2800" b="1" dirty="0" smtClean="0">
              <a:solidFill>
                <a:schemeClr val="bg1"/>
              </a:solidFill>
              <a:latin typeface="HY나무B" pitchFamily="18" charset="-127"/>
              <a:ea typeface="HY나무B" pitchFamily="18" charset="-127"/>
            </a:endParaRPr>
          </a:p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2.1 </a:t>
            </a:r>
            <a:r>
              <a:rPr lang="ko-KR" altLang="en-US" sz="28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일본의 기업구조</a:t>
            </a:r>
            <a:endParaRPr lang="en-US" altLang="ko-KR" sz="2800" b="1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-</a:t>
            </a:r>
            <a:r>
              <a:rPr lang="ko-KR" altLang="en-US" sz="20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대기업</a:t>
            </a:r>
          </a:p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   -</a:t>
            </a:r>
            <a:r>
              <a:rPr lang="ko-KR" altLang="en-US" sz="20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중소기업 </a:t>
            </a:r>
            <a:endParaRPr lang="en-US" altLang="ko-KR" sz="2000" b="1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endParaRPr lang="en-US" altLang="ko-KR" sz="2800" b="1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2.2 </a:t>
            </a:r>
            <a:r>
              <a:rPr lang="ko-KR" altLang="en-US" sz="28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일본기업의 현주소</a:t>
            </a:r>
          </a:p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-</a:t>
            </a:r>
            <a:r>
              <a:rPr lang="ko-KR" altLang="en-US" sz="2000" b="1" dirty="0" err="1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도요타</a:t>
            </a:r>
            <a:endParaRPr lang="ko-KR" altLang="en-US" sz="2000" b="1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   -</a:t>
            </a:r>
            <a:r>
              <a:rPr lang="ko-KR" altLang="en-US" sz="20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전자업계의 몰락</a:t>
            </a:r>
            <a:endParaRPr lang="en-US" altLang="ko-KR" sz="2000" b="1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endParaRPr lang="en-US" altLang="ko-KR" sz="2800" b="1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3.</a:t>
            </a:r>
            <a:r>
              <a:rPr lang="ko-KR" altLang="en-US" sz="28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8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2013</a:t>
            </a:r>
            <a:r>
              <a:rPr lang="ko-KR" altLang="en-US" sz="28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년 일본 경제 전망</a:t>
            </a:r>
            <a:endParaRPr lang="ko-KR" altLang="en-US" sz="2800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260648"/>
            <a:ext cx="561662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1. </a:t>
            </a:r>
            <a:r>
              <a:rPr lang="ko-KR" altLang="en-US" sz="28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일본 근대 경제사</a:t>
            </a:r>
          </a:p>
          <a:p>
            <a:pPr algn="ctr">
              <a:lnSpc>
                <a:spcPct val="150000"/>
              </a:lnSpc>
            </a:pPr>
            <a:r>
              <a:rPr lang="en-US" altLang="ko-KR" sz="20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-</a:t>
            </a:r>
            <a:r>
              <a:rPr lang="ko-KR" altLang="en-US" sz="20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일본경제의 구조와 특징</a:t>
            </a:r>
            <a:endParaRPr lang="en-US" altLang="ko-KR" sz="2000" b="1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-</a:t>
            </a:r>
            <a:r>
              <a:rPr lang="ko-KR" altLang="en-US" sz="20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버블경제</a:t>
            </a:r>
          </a:p>
          <a:p>
            <a:pPr algn="ctr">
              <a:lnSpc>
                <a:spcPct val="150000"/>
              </a:lnSpc>
            </a:pPr>
            <a:r>
              <a:rPr lang="en-US" altLang="ko-KR" sz="20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    -1990</a:t>
            </a:r>
            <a:r>
              <a:rPr lang="ko-KR" altLang="en-US" sz="20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년대의‘잃어버린 </a:t>
            </a:r>
            <a:r>
              <a:rPr lang="en-US" altLang="ko-KR" sz="20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10</a:t>
            </a:r>
            <a:r>
              <a:rPr lang="ko-KR" altLang="en-US" sz="20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년‘ </a:t>
            </a:r>
          </a:p>
          <a:p>
            <a:pPr algn="ctr">
              <a:lnSpc>
                <a:spcPct val="150000"/>
              </a:lnSpc>
            </a:pPr>
            <a:r>
              <a:rPr lang="en-US" altLang="ko-KR" sz="20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-</a:t>
            </a:r>
            <a:r>
              <a:rPr lang="ko-KR" altLang="en-US" sz="20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대지진 발생 이후의 일본경제</a:t>
            </a:r>
            <a:endParaRPr lang="en-US" altLang="ko-KR" sz="2000" b="1" dirty="0" smtClean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  <a:p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2867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30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30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27280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모서리가 둥근 직사각형 6"/>
          <p:cNvSpPr/>
          <p:nvPr/>
        </p:nvSpPr>
        <p:spPr>
          <a:xfrm>
            <a:off x="827584" y="5157192"/>
            <a:ext cx="7704856" cy="1512168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8D0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2011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년 </a:t>
            </a:r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3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월 </a:t>
            </a:r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11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일 </a:t>
            </a:r>
            <a:endParaRPr lang="en-US" altLang="ko-KR" sz="2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일본 </a:t>
            </a:r>
            <a:r>
              <a:rPr lang="ko-KR" altLang="en-US" sz="2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도호쿠</a:t>
            </a:r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東北</a:t>
            </a:r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) 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지방에서 </a:t>
            </a:r>
            <a:endParaRPr lang="en-US" altLang="ko-KR" sz="2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발생한 일본 관측 사상 최대인 </a:t>
            </a:r>
            <a:endParaRPr lang="en-US" altLang="ko-KR" sz="2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2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리히터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규모 </a:t>
            </a:r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9.0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의 지진 </a:t>
            </a:r>
            <a:endParaRPr lang="en-US" altLang="ko-KR" sz="2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endParaRPr lang="ko-KR" altLang="en-US" dirty="0"/>
          </a:p>
        </p:txBody>
      </p:sp>
      <p:grpSp>
        <p:nvGrpSpPr>
          <p:cNvPr id="9" name="그룹 8"/>
          <p:cNvGrpSpPr/>
          <p:nvPr/>
        </p:nvGrpSpPr>
        <p:grpSpPr>
          <a:xfrm>
            <a:off x="0" y="107921"/>
            <a:ext cx="9144000" cy="656783"/>
            <a:chOff x="0" y="107921"/>
            <a:chExt cx="9144000" cy="656783"/>
          </a:xfrm>
        </p:grpSpPr>
        <p:cxnSp>
          <p:nvCxnSpPr>
            <p:cNvPr id="10" name="직선 연결선 9"/>
            <p:cNvCxnSpPr/>
            <p:nvPr/>
          </p:nvCxnSpPr>
          <p:spPr>
            <a:xfrm>
              <a:off x="0" y="692696"/>
              <a:ext cx="9144000" cy="72008"/>
            </a:xfrm>
            <a:prstGeom prst="line">
              <a:avLst/>
            </a:prstGeom>
            <a:ln>
              <a:solidFill>
                <a:srgbClr val="F781B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860032" y="107921"/>
              <a:ext cx="42484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dirty="0" smtClean="0">
                  <a:latin typeface="HY강B" pitchFamily="18" charset="-127"/>
                  <a:ea typeface="HY강B" pitchFamily="18" charset="-127"/>
                </a:rPr>
                <a:t>1.1 </a:t>
              </a:r>
              <a:r>
                <a:rPr lang="ko-KR" altLang="en-US" sz="3200" dirty="0" smtClean="0">
                  <a:latin typeface="HY강B" pitchFamily="18" charset="-127"/>
                  <a:ea typeface="HY강B" pitchFamily="18" charset="-127"/>
                </a:rPr>
                <a:t>일본 근대 경제사</a:t>
              </a:r>
              <a:endParaRPr lang="ko-KR" altLang="en-US" sz="3200" dirty="0"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251520" y="836712"/>
            <a:ext cx="5724128" cy="5847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200" b="1" spc="50" dirty="0" smtClean="0">
                <a:ln w="11430"/>
                <a:solidFill>
                  <a:srgbClr val="E80E7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동일본대지진</a:t>
            </a:r>
            <a:endParaRPr lang="ko-KR" altLang="en-US" sz="3200" b="1" spc="50" dirty="0">
              <a:ln w="11430"/>
              <a:solidFill>
                <a:srgbClr val="E80E7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다이어그램 3"/>
          <p:cNvGraphicFramePr/>
          <p:nvPr/>
        </p:nvGraphicFramePr>
        <p:xfrm>
          <a:off x="539552" y="980728"/>
          <a:ext cx="8280920" cy="5663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그룹 5"/>
          <p:cNvGrpSpPr/>
          <p:nvPr/>
        </p:nvGrpSpPr>
        <p:grpSpPr>
          <a:xfrm>
            <a:off x="0" y="107921"/>
            <a:ext cx="9144000" cy="656783"/>
            <a:chOff x="0" y="107921"/>
            <a:chExt cx="9144000" cy="656783"/>
          </a:xfrm>
        </p:grpSpPr>
        <p:cxnSp>
          <p:nvCxnSpPr>
            <p:cNvPr id="7" name="직선 연결선 6"/>
            <p:cNvCxnSpPr/>
            <p:nvPr/>
          </p:nvCxnSpPr>
          <p:spPr>
            <a:xfrm>
              <a:off x="0" y="692696"/>
              <a:ext cx="9144000" cy="72008"/>
            </a:xfrm>
            <a:prstGeom prst="line">
              <a:avLst/>
            </a:prstGeom>
            <a:ln>
              <a:solidFill>
                <a:srgbClr val="F781B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860032" y="107921"/>
              <a:ext cx="42484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dirty="0" smtClean="0">
                  <a:latin typeface="HY강B" pitchFamily="18" charset="-127"/>
                  <a:ea typeface="HY강B" pitchFamily="18" charset="-127"/>
                </a:rPr>
                <a:t>1.1 </a:t>
              </a:r>
              <a:r>
                <a:rPr lang="ko-KR" altLang="en-US" sz="3200" dirty="0" smtClean="0">
                  <a:latin typeface="HY강B" pitchFamily="18" charset="-127"/>
                  <a:ea typeface="HY강B" pitchFamily="18" charset="-127"/>
                </a:rPr>
                <a:t>일본 근대 경제사</a:t>
              </a:r>
              <a:endParaRPr lang="ko-KR" altLang="en-US" sz="3200" dirty="0">
                <a:latin typeface="HY강B" pitchFamily="18" charset="-127"/>
                <a:ea typeface="HY강B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다이어그램 3"/>
          <p:cNvGraphicFramePr/>
          <p:nvPr/>
        </p:nvGraphicFramePr>
        <p:xfrm>
          <a:off x="1928794" y="1500174"/>
          <a:ext cx="5429288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28662" y="5500702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+mj-ea"/>
                <a:ea typeface="+mj-ea"/>
              </a:rPr>
              <a:t>향후 일본 경제</a:t>
            </a:r>
            <a:endParaRPr lang="ko-KR" altLang="en-US" sz="2400" dirty="0"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2066" y="535782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+mj-ea"/>
                <a:ea typeface="+mj-ea"/>
              </a:rPr>
              <a:t>무역적자 고착화</a:t>
            </a:r>
            <a:r>
              <a:rPr lang="en-US" altLang="ko-KR" sz="2400" dirty="0" smtClean="0">
                <a:latin typeface="+mj-ea"/>
                <a:ea typeface="+mj-ea"/>
              </a:rPr>
              <a:t>, </a:t>
            </a:r>
            <a:r>
              <a:rPr lang="ko-KR" altLang="en-US" sz="2400" dirty="0" smtClean="0">
                <a:latin typeface="+mj-ea"/>
                <a:ea typeface="+mj-ea"/>
              </a:rPr>
              <a:t>전력난에 따른 성장기반 훼손</a:t>
            </a:r>
            <a:endParaRPr lang="ko-KR" altLang="en-US" sz="2400" dirty="0">
              <a:latin typeface="+mj-ea"/>
              <a:ea typeface="+mj-ea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0" y="107921"/>
            <a:ext cx="9144000" cy="656783"/>
            <a:chOff x="0" y="107921"/>
            <a:chExt cx="9144000" cy="656783"/>
          </a:xfrm>
        </p:grpSpPr>
        <p:cxnSp>
          <p:nvCxnSpPr>
            <p:cNvPr id="12" name="직선 연결선 11"/>
            <p:cNvCxnSpPr/>
            <p:nvPr/>
          </p:nvCxnSpPr>
          <p:spPr>
            <a:xfrm>
              <a:off x="0" y="692696"/>
              <a:ext cx="9144000" cy="72008"/>
            </a:xfrm>
            <a:prstGeom prst="line">
              <a:avLst/>
            </a:prstGeom>
            <a:ln>
              <a:solidFill>
                <a:srgbClr val="F781B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860032" y="107921"/>
              <a:ext cx="42484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dirty="0" smtClean="0">
                  <a:latin typeface="HY강B" pitchFamily="18" charset="-127"/>
                  <a:ea typeface="HY강B" pitchFamily="18" charset="-127"/>
                </a:rPr>
                <a:t>1.1 </a:t>
              </a:r>
              <a:r>
                <a:rPr lang="ko-KR" altLang="en-US" sz="3200" dirty="0" smtClean="0">
                  <a:latin typeface="HY강B" pitchFamily="18" charset="-127"/>
                  <a:ea typeface="HY강B" pitchFamily="18" charset="-127"/>
                </a:rPr>
                <a:t>일본 근대 경제사</a:t>
              </a:r>
              <a:endParaRPr lang="ko-KR" altLang="en-US" sz="3200" dirty="0"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14" name="아래쪽 화살표 13"/>
          <p:cNvSpPr/>
          <p:nvPr/>
        </p:nvSpPr>
        <p:spPr>
          <a:xfrm rot="16200000">
            <a:off x="3796441" y="4996646"/>
            <a:ext cx="615013" cy="1512169"/>
          </a:xfrm>
          <a:prstGeom prst="downArrow">
            <a:avLst/>
          </a:prstGeom>
          <a:solidFill>
            <a:srgbClr val="F781B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2C4116-C6C2-4ADF-B971-85938EF09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82C4116-C6C2-4ADF-B971-85938EF09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06C601-BA97-490D-88F5-5FE4030C8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BE06C601-BA97-490D-88F5-5FE4030C82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EF80CC-DCA9-48F2-B898-F13C9A875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8FEF80CC-DCA9-48F2-B898-F13C9A8758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9A72F0-C0A4-4035-BBB4-4BC57B11F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829A72F0-C0A4-4035-BBB4-4BC57B11F3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AF82DA-D884-42A4-8120-77199432C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80AF82DA-D884-42A4-8120-77199432C7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다이어그램 9"/>
          <p:cNvGraphicFramePr/>
          <p:nvPr/>
        </p:nvGraphicFramePr>
        <p:xfrm>
          <a:off x="357158" y="1674386"/>
          <a:ext cx="8143932" cy="4706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그룹 5"/>
          <p:cNvGrpSpPr/>
          <p:nvPr/>
        </p:nvGrpSpPr>
        <p:grpSpPr>
          <a:xfrm>
            <a:off x="0" y="107921"/>
            <a:ext cx="9144000" cy="656783"/>
            <a:chOff x="0" y="107921"/>
            <a:chExt cx="9144000" cy="656783"/>
          </a:xfrm>
        </p:grpSpPr>
        <p:cxnSp>
          <p:nvCxnSpPr>
            <p:cNvPr id="7" name="직선 연결선 6"/>
            <p:cNvCxnSpPr/>
            <p:nvPr/>
          </p:nvCxnSpPr>
          <p:spPr>
            <a:xfrm>
              <a:off x="0" y="692696"/>
              <a:ext cx="9144000" cy="72008"/>
            </a:xfrm>
            <a:prstGeom prst="line">
              <a:avLst/>
            </a:prstGeom>
            <a:ln>
              <a:solidFill>
                <a:srgbClr val="F781B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860032" y="107921"/>
              <a:ext cx="42484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dirty="0" smtClean="0">
                  <a:latin typeface="HY강B" pitchFamily="18" charset="-127"/>
                  <a:ea typeface="HY강B" pitchFamily="18" charset="-127"/>
                </a:rPr>
                <a:t>1.1 </a:t>
              </a:r>
              <a:r>
                <a:rPr lang="ko-KR" altLang="en-US" sz="3200" dirty="0" smtClean="0">
                  <a:latin typeface="HY강B" pitchFamily="18" charset="-127"/>
                  <a:ea typeface="HY강B" pitchFamily="18" charset="-127"/>
                </a:rPr>
                <a:t>일본 근대 경제사</a:t>
              </a:r>
              <a:endParaRPr lang="ko-KR" altLang="en-US" sz="3200" dirty="0"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179512" y="908720"/>
            <a:ext cx="5832648" cy="5847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200" b="1" spc="50" dirty="0" smtClean="0">
                <a:ln w="11430"/>
                <a:solidFill>
                  <a:srgbClr val="E80E7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주요 산업의 구조 </a:t>
            </a:r>
            <a:r>
              <a:rPr lang="ko-KR" altLang="en-US" sz="3200" b="1" spc="50" smtClean="0">
                <a:ln w="11430"/>
                <a:solidFill>
                  <a:srgbClr val="E80E7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및 전략 변화</a:t>
            </a:r>
            <a:endParaRPr lang="ko-KR" altLang="en-US" sz="3200" b="1" spc="50" dirty="0">
              <a:ln w="11430"/>
              <a:solidFill>
                <a:srgbClr val="E80E7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145644"/>
            <a:ext cx="85011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32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latin typeface="+mj-ea"/>
                <a:ea typeface="+mj-ea"/>
              </a:rPr>
              <a:t> 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회사제도의 도입</a:t>
            </a:r>
            <a:endParaRPr lang="en-US" altLang="ko-KR" sz="2800" dirty="0" smtClean="0">
              <a:latin typeface="HY강B" pitchFamily="18" charset="-127"/>
              <a:ea typeface="HY강B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민간자본을 이용한 투자</a:t>
            </a:r>
            <a:endParaRPr lang="en-US" altLang="ko-KR" sz="2800" dirty="0" smtClean="0">
              <a:latin typeface="HY강B" pitchFamily="18" charset="-127"/>
              <a:ea typeface="HY강B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관영사업과 기업매수를 통한 사세 확장  </a:t>
            </a:r>
            <a:endParaRPr lang="en-US" altLang="ko-KR" sz="2800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sz="2800" dirty="0" smtClean="0">
              <a:latin typeface="+mj-ea"/>
              <a:ea typeface="+mj-ea"/>
            </a:endParaRPr>
          </a:p>
          <a:p>
            <a:endParaRPr lang="en-US" altLang="ko-KR" sz="3200" dirty="0" smtClean="0">
              <a:latin typeface="+mj-ea"/>
              <a:ea typeface="+mj-ea"/>
            </a:endParaRPr>
          </a:p>
          <a:p>
            <a:r>
              <a:rPr lang="en-US" altLang="ko-KR" sz="3200" dirty="0" smtClean="0">
                <a:latin typeface="+mj-ea"/>
                <a:ea typeface="+mj-ea"/>
              </a:rPr>
              <a:t> </a:t>
            </a:r>
            <a:endParaRPr lang="ko-KR" altLang="en-US" sz="3200" dirty="0">
              <a:latin typeface="+mj-ea"/>
              <a:ea typeface="+mj-ea"/>
            </a:endParaRPr>
          </a:p>
        </p:txBody>
      </p:sp>
      <p:grpSp>
        <p:nvGrpSpPr>
          <p:cNvPr id="4" name="그룹 5"/>
          <p:cNvGrpSpPr/>
          <p:nvPr/>
        </p:nvGrpSpPr>
        <p:grpSpPr>
          <a:xfrm>
            <a:off x="0" y="107921"/>
            <a:ext cx="9144000" cy="656783"/>
            <a:chOff x="0" y="107921"/>
            <a:chExt cx="9144000" cy="656783"/>
          </a:xfrm>
        </p:grpSpPr>
        <p:cxnSp>
          <p:nvCxnSpPr>
            <p:cNvPr id="7" name="직선 연결선 6"/>
            <p:cNvCxnSpPr/>
            <p:nvPr/>
          </p:nvCxnSpPr>
          <p:spPr>
            <a:xfrm>
              <a:off x="0" y="692696"/>
              <a:ext cx="9144000" cy="72008"/>
            </a:xfrm>
            <a:prstGeom prst="line">
              <a:avLst/>
            </a:prstGeom>
            <a:ln>
              <a:solidFill>
                <a:srgbClr val="F781B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860032" y="107921"/>
              <a:ext cx="42484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dirty="0" smtClean="0">
                  <a:latin typeface="HY강B" pitchFamily="18" charset="-127"/>
                  <a:ea typeface="HY강B" pitchFamily="18" charset="-127"/>
                </a:rPr>
                <a:t>2.1 </a:t>
              </a:r>
              <a:r>
                <a:rPr lang="ko-KR" altLang="en-US" sz="3200" dirty="0" smtClean="0">
                  <a:latin typeface="HY강B" pitchFamily="18" charset="-127"/>
                  <a:ea typeface="HY강B" pitchFamily="18" charset="-127"/>
                </a:rPr>
                <a:t>일본의 기업</a:t>
              </a:r>
              <a:endParaRPr lang="ko-KR" altLang="en-US" sz="3200" dirty="0"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683568" y="5013176"/>
            <a:ext cx="7704856" cy="1071570"/>
            <a:chOff x="683568" y="5013176"/>
            <a:chExt cx="7704856" cy="1071570"/>
          </a:xfrm>
        </p:grpSpPr>
        <p:sp>
          <p:nvSpPr>
            <p:cNvPr id="9" name="모서리가 둥근 직사각형 8"/>
            <p:cNvSpPr/>
            <p:nvPr/>
          </p:nvSpPr>
          <p:spPr>
            <a:xfrm>
              <a:off x="683568" y="5013176"/>
              <a:ext cx="7704856" cy="1071570"/>
            </a:xfrm>
            <a:prstGeom prst="roundRect">
              <a:avLst/>
            </a:prstGeom>
            <a:solidFill>
              <a:schemeClr val="bg1"/>
            </a:solidFill>
            <a:ln w="50800">
              <a:solidFill>
                <a:srgbClr val="8D09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dirty="0" smtClean="0"/>
                <a:t>재벌 </a:t>
              </a:r>
              <a:r>
                <a:rPr lang="ko-KR" altLang="en-US" dirty="0" err="1" smtClean="0"/>
                <a:t>기업의등장</a:t>
              </a:r>
              <a:endParaRPr lang="en-US" altLang="ko-KR" dirty="0" smtClean="0"/>
            </a:p>
            <a:p>
              <a:pPr algn="ctr"/>
              <a:endParaRPr lang="ko-KR" alt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95736" y="5179839"/>
              <a:ext cx="45885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400" dirty="0" smtClean="0">
                  <a:solidFill>
                    <a:srgbClr val="C00000"/>
                  </a:solidFill>
                  <a:latin typeface="HY강B" pitchFamily="18" charset="-127"/>
                  <a:ea typeface="HY강B" pitchFamily="18" charset="-127"/>
                </a:rPr>
                <a:t>재벌기업의 등장</a:t>
              </a:r>
              <a:endParaRPr lang="ko-KR" altLang="en-US" sz="4400" dirty="0">
                <a:solidFill>
                  <a:srgbClr val="C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179512" y="972017"/>
            <a:ext cx="5724128" cy="5847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200" b="1" spc="50" dirty="0" smtClean="0">
                <a:ln w="11430"/>
                <a:solidFill>
                  <a:srgbClr val="E80E7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메이지 정부시대</a:t>
            </a:r>
            <a:endParaRPr lang="ko-KR" altLang="en-US" sz="3200" b="1" spc="50" dirty="0">
              <a:ln w="11430"/>
              <a:solidFill>
                <a:srgbClr val="E80E7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2" name="아래쪽 화살표 11"/>
          <p:cNvSpPr/>
          <p:nvPr/>
        </p:nvSpPr>
        <p:spPr>
          <a:xfrm>
            <a:off x="3779912" y="3645024"/>
            <a:ext cx="1207606" cy="1152128"/>
          </a:xfrm>
          <a:prstGeom prst="downArrow">
            <a:avLst>
              <a:gd name="adj1" fmla="val 50000"/>
              <a:gd name="adj2" fmla="val 44415"/>
            </a:avLst>
          </a:prstGeom>
          <a:solidFill>
            <a:srgbClr val="F781B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3" name="그림 2" descr="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082154"/>
            <a:ext cx="2214578" cy="2066926"/>
          </a:xfrm>
          <a:prstGeom prst="rect">
            <a:avLst/>
          </a:prstGeom>
        </p:spPr>
      </p:pic>
      <p:pic>
        <p:nvPicPr>
          <p:cNvPr id="4" name="그림 3" descr="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5" y="2132856"/>
            <a:ext cx="2137655" cy="2066400"/>
          </a:xfrm>
          <a:prstGeom prst="rect">
            <a:avLst/>
          </a:prstGeom>
        </p:spPr>
      </p:pic>
      <p:pic>
        <p:nvPicPr>
          <p:cNvPr id="5" name="그림 4" descr="3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8340" y="2082680"/>
            <a:ext cx="2056068" cy="206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4536410"/>
            <a:ext cx="85010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z="2800" dirty="0" err="1" smtClean="0">
                <a:latin typeface="HY강B" pitchFamily="18" charset="-127"/>
                <a:ea typeface="HY강B" pitchFamily="18" charset="-127"/>
              </a:rPr>
              <a:t>미쓰이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800" dirty="0" err="1" smtClean="0">
                <a:latin typeface="HY강B" pitchFamily="18" charset="-127"/>
                <a:ea typeface="HY강B" pitchFamily="18" charset="-127"/>
              </a:rPr>
              <a:t>三井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)        </a:t>
            </a:r>
            <a:r>
              <a:rPr lang="ko-KR" altLang="en-US" sz="2800" dirty="0" err="1" smtClean="0">
                <a:latin typeface="HY강B" pitchFamily="18" charset="-127"/>
                <a:ea typeface="HY강B" pitchFamily="18" charset="-127"/>
              </a:rPr>
              <a:t>미쓰비시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三菱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)     </a:t>
            </a:r>
            <a:r>
              <a:rPr lang="ko-KR" altLang="en-US" sz="2800" dirty="0" err="1" smtClean="0">
                <a:latin typeface="HY강B" pitchFamily="18" charset="-127"/>
                <a:ea typeface="HY강B" pitchFamily="18" charset="-127"/>
              </a:rPr>
              <a:t>스미토모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800" dirty="0" err="1" smtClean="0">
                <a:latin typeface="HY강B" pitchFamily="18" charset="-127"/>
                <a:ea typeface="HY강B" pitchFamily="18" charset="-127"/>
              </a:rPr>
              <a:t>住友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)</a:t>
            </a:r>
          </a:p>
          <a:p>
            <a:endParaRPr lang="en-US" altLang="ko-KR" sz="28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                           </a:t>
            </a:r>
            <a:r>
              <a:rPr lang="ko-KR" altLang="en-US" sz="2800" dirty="0" err="1" smtClean="0">
                <a:latin typeface="HY강B" pitchFamily="18" charset="-127"/>
                <a:ea typeface="HY강B" pitchFamily="18" charset="-127"/>
              </a:rPr>
              <a:t>야스다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安田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)</a:t>
            </a:r>
            <a:endParaRPr lang="ko-KR" altLang="en-US" sz="2800" dirty="0" smtClean="0">
              <a:latin typeface="HY강B" pitchFamily="18" charset="-127"/>
              <a:ea typeface="HY강B" pitchFamily="18" charset="-127"/>
            </a:endParaRPr>
          </a:p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  <p:grpSp>
        <p:nvGrpSpPr>
          <p:cNvPr id="7" name="그룹 6"/>
          <p:cNvGrpSpPr/>
          <p:nvPr/>
        </p:nvGrpSpPr>
        <p:grpSpPr>
          <a:xfrm>
            <a:off x="0" y="107921"/>
            <a:ext cx="9144000" cy="656783"/>
            <a:chOff x="0" y="107921"/>
            <a:chExt cx="9144000" cy="656783"/>
          </a:xfrm>
        </p:grpSpPr>
        <p:cxnSp>
          <p:nvCxnSpPr>
            <p:cNvPr id="8" name="직선 연결선 7"/>
            <p:cNvCxnSpPr/>
            <p:nvPr/>
          </p:nvCxnSpPr>
          <p:spPr>
            <a:xfrm>
              <a:off x="0" y="692696"/>
              <a:ext cx="9144000" cy="72008"/>
            </a:xfrm>
            <a:prstGeom prst="line">
              <a:avLst/>
            </a:prstGeom>
            <a:ln>
              <a:solidFill>
                <a:srgbClr val="F781B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860032" y="107921"/>
              <a:ext cx="42484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dirty="0" smtClean="0">
                  <a:latin typeface="HY강B" pitchFamily="18" charset="-127"/>
                  <a:ea typeface="HY강B" pitchFamily="18" charset="-127"/>
                </a:rPr>
                <a:t>2.1 </a:t>
              </a:r>
              <a:r>
                <a:rPr lang="ko-KR" altLang="en-US" sz="3200" dirty="0" smtClean="0">
                  <a:latin typeface="HY강B" pitchFamily="18" charset="-127"/>
                  <a:ea typeface="HY강B" pitchFamily="18" charset="-127"/>
                </a:rPr>
                <a:t>일본의 기업</a:t>
              </a:r>
              <a:endParaRPr lang="ko-KR" altLang="en-US" sz="3200" dirty="0">
                <a:latin typeface="HY강B" pitchFamily="18" charset="-127"/>
                <a:ea typeface="HY강B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496" y="1268760"/>
            <a:ext cx="889248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+mj-ea"/>
                <a:ea typeface="+mj-ea"/>
              </a:rPr>
              <a:t>  </a:t>
            </a:r>
            <a:endParaRPr lang="en-US" altLang="ko-KR" sz="28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  -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대일 </a:t>
            </a:r>
            <a:r>
              <a:rPr lang="ko-KR" altLang="en-US" sz="28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점령정책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의 일환</a:t>
            </a:r>
            <a:r>
              <a:rPr lang="en-US" altLang="ko-KR" sz="2800" dirty="0" smtClean="0">
                <a:latin typeface="+mj-ea"/>
                <a:ea typeface="+mj-ea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   -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연합군에 의한 경제민주화 재벌해체</a:t>
            </a:r>
            <a:endParaRPr lang="en-US" altLang="ko-KR" sz="2800" dirty="0" smtClean="0">
              <a:latin typeface="HY강B" pitchFamily="18" charset="-127"/>
              <a:ea typeface="HY강B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  </a:t>
            </a:r>
          </a:p>
          <a:p>
            <a:endParaRPr lang="en-US" altLang="ko-KR" sz="28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3200" dirty="0" smtClean="0">
              <a:latin typeface="HY강B" pitchFamily="18" charset="-127"/>
              <a:ea typeface="HY강B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-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전쟁특수 섬유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철 강류의 수출 대폭증가 </a:t>
            </a:r>
            <a:endParaRPr lang="en-US" altLang="ko-KR" sz="2800" dirty="0" smtClean="0">
              <a:latin typeface="HY강B" pitchFamily="18" charset="-127"/>
              <a:ea typeface="HY강B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-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전쟁특수로 인한 이익 창출 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 `[16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억 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2000</a:t>
            </a:r>
            <a:r>
              <a:rPr lang="ko-KR" altLang="en-US" sz="2800" dirty="0" err="1" smtClean="0">
                <a:latin typeface="HY강B" pitchFamily="18" charset="-127"/>
                <a:ea typeface="HY강B" pitchFamily="18" charset="-127"/>
              </a:rPr>
              <a:t>만달러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]</a:t>
            </a:r>
          </a:p>
          <a:p>
            <a:endParaRPr lang="en-US" altLang="ko-KR" sz="2800" dirty="0" smtClean="0">
              <a:latin typeface="+mj-ea"/>
              <a:ea typeface="+mj-ea"/>
            </a:endParaRPr>
          </a:p>
          <a:p>
            <a:endParaRPr lang="en-US" altLang="ko-KR" sz="2800" dirty="0" smtClean="0">
              <a:latin typeface="+mj-ea"/>
              <a:ea typeface="+mj-ea"/>
            </a:endParaRPr>
          </a:p>
          <a:p>
            <a:endParaRPr lang="en-US" altLang="ko-KR" sz="2800" dirty="0" smtClean="0">
              <a:latin typeface="+mj-ea"/>
              <a:ea typeface="+mj-ea"/>
            </a:endParaRPr>
          </a:p>
          <a:p>
            <a:endParaRPr lang="en-US" altLang="ko-KR" sz="3200" dirty="0" smtClean="0">
              <a:latin typeface="+mj-ea"/>
              <a:ea typeface="+mj-ea"/>
            </a:endParaRPr>
          </a:p>
          <a:p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0" y="107921"/>
            <a:ext cx="9144000" cy="656783"/>
            <a:chOff x="0" y="107921"/>
            <a:chExt cx="9144000" cy="656783"/>
          </a:xfrm>
        </p:grpSpPr>
        <p:cxnSp>
          <p:nvCxnSpPr>
            <p:cNvPr id="5" name="직선 연결선 4"/>
            <p:cNvCxnSpPr/>
            <p:nvPr/>
          </p:nvCxnSpPr>
          <p:spPr>
            <a:xfrm>
              <a:off x="0" y="692696"/>
              <a:ext cx="9144000" cy="72008"/>
            </a:xfrm>
            <a:prstGeom prst="line">
              <a:avLst/>
            </a:prstGeom>
            <a:ln>
              <a:solidFill>
                <a:srgbClr val="F781B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4860032" y="107921"/>
              <a:ext cx="42484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dirty="0" smtClean="0">
                  <a:latin typeface="HY강B" pitchFamily="18" charset="-127"/>
                  <a:ea typeface="HY강B" pitchFamily="18" charset="-127"/>
                </a:rPr>
                <a:t>2.1 </a:t>
              </a:r>
              <a:r>
                <a:rPr lang="ko-KR" altLang="en-US" sz="3200" dirty="0" smtClean="0">
                  <a:latin typeface="HY강B" pitchFamily="18" charset="-127"/>
                  <a:ea typeface="HY강B" pitchFamily="18" charset="-127"/>
                </a:rPr>
                <a:t>일본의 기업</a:t>
              </a:r>
              <a:endParaRPr lang="ko-KR" altLang="en-US" sz="3200" dirty="0"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107504" y="972017"/>
            <a:ext cx="6732240" cy="5847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200" b="1" spc="50" dirty="0" smtClean="0">
                <a:ln w="11430"/>
                <a:solidFill>
                  <a:srgbClr val="E80E7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연합국에 의한 재벌해체와 독점금지</a:t>
            </a:r>
            <a:endParaRPr lang="ko-KR" altLang="en-US" sz="3200" b="1" spc="50" dirty="0">
              <a:ln w="11430"/>
              <a:solidFill>
                <a:srgbClr val="E80E7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44016" y="3636313"/>
            <a:ext cx="6732240" cy="5847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200" b="1" spc="50" dirty="0" smtClean="0">
                <a:ln w="11430"/>
                <a:solidFill>
                  <a:srgbClr val="E80E7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기적의 번영 한국전쟁</a:t>
            </a:r>
            <a:endParaRPr lang="ko-KR" altLang="en-US" sz="3200" b="1" spc="50" dirty="0">
              <a:ln w="11430"/>
              <a:solidFill>
                <a:srgbClr val="E80E7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5611887"/>
            <a:ext cx="7572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+mj-ea"/>
                <a:ea typeface="+mj-ea"/>
              </a:rPr>
              <a:t>            </a:t>
            </a:r>
            <a:r>
              <a:rPr lang="ko-KR" altLang="en-US" sz="4400" dirty="0" smtClean="0">
                <a:solidFill>
                  <a:srgbClr val="C00000"/>
                </a:solidFill>
                <a:latin typeface="HY강B" pitchFamily="18" charset="-127"/>
                <a:ea typeface="HY강B" pitchFamily="18" charset="-127"/>
              </a:rPr>
              <a:t>재벌기업의 재등장</a:t>
            </a:r>
            <a:endParaRPr lang="en-US" altLang="ko-KR" sz="4400" dirty="0" smtClean="0">
              <a:solidFill>
                <a:srgbClr val="C00000"/>
              </a:solidFill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3" name="그룹 5"/>
          <p:cNvGrpSpPr/>
          <p:nvPr/>
        </p:nvGrpSpPr>
        <p:grpSpPr>
          <a:xfrm>
            <a:off x="0" y="107921"/>
            <a:ext cx="9144000" cy="656783"/>
            <a:chOff x="0" y="107921"/>
            <a:chExt cx="9144000" cy="656783"/>
          </a:xfrm>
        </p:grpSpPr>
        <p:cxnSp>
          <p:nvCxnSpPr>
            <p:cNvPr id="7" name="직선 연결선 6"/>
            <p:cNvCxnSpPr/>
            <p:nvPr/>
          </p:nvCxnSpPr>
          <p:spPr>
            <a:xfrm>
              <a:off x="0" y="692696"/>
              <a:ext cx="9144000" cy="72008"/>
            </a:xfrm>
            <a:prstGeom prst="line">
              <a:avLst/>
            </a:prstGeom>
            <a:ln>
              <a:solidFill>
                <a:srgbClr val="F781B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860032" y="107921"/>
              <a:ext cx="42484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dirty="0" smtClean="0">
                  <a:latin typeface="HY강B" pitchFamily="18" charset="-127"/>
                  <a:ea typeface="HY강B" pitchFamily="18" charset="-127"/>
                </a:rPr>
                <a:t>2.1 </a:t>
              </a:r>
              <a:r>
                <a:rPr lang="ko-KR" altLang="en-US" sz="3200" dirty="0" smtClean="0">
                  <a:latin typeface="HY강B" pitchFamily="18" charset="-127"/>
                  <a:ea typeface="HY강B" pitchFamily="18" charset="-127"/>
                </a:rPr>
                <a:t>일본의 기업</a:t>
              </a:r>
              <a:endParaRPr lang="ko-KR" altLang="en-US" sz="3200" dirty="0"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9" name="아래쪽 화살표 8"/>
          <p:cNvSpPr/>
          <p:nvPr/>
        </p:nvSpPr>
        <p:spPr>
          <a:xfrm>
            <a:off x="3868450" y="4293096"/>
            <a:ext cx="1207606" cy="1152128"/>
          </a:xfrm>
          <a:prstGeom prst="downArrow">
            <a:avLst>
              <a:gd name="adj1" fmla="val 50000"/>
              <a:gd name="adj2" fmla="val 44415"/>
            </a:avLst>
          </a:prstGeom>
          <a:solidFill>
            <a:srgbClr val="F781B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611560" y="1124744"/>
            <a:ext cx="7704856" cy="3024336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8D0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3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한국전쟁 특수로 인한 기업집단 형성</a:t>
            </a: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-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주식상호보유</a:t>
            </a: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-</a:t>
            </a:r>
            <a:r>
              <a:rPr lang="ko-KR" altLang="en-US" sz="28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사장회를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통한 정보교환 및 상호거래</a:t>
            </a: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-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타 그룹에 대한 배타적인 자세</a:t>
            </a: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3" name="그룹 5"/>
          <p:cNvGrpSpPr/>
          <p:nvPr/>
        </p:nvGrpSpPr>
        <p:grpSpPr>
          <a:xfrm>
            <a:off x="0" y="107921"/>
            <a:ext cx="9144000" cy="1077218"/>
            <a:chOff x="0" y="107921"/>
            <a:chExt cx="9144000" cy="1077218"/>
          </a:xfrm>
        </p:grpSpPr>
        <p:cxnSp>
          <p:nvCxnSpPr>
            <p:cNvPr id="7" name="직선 연결선 6"/>
            <p:cNvCxnSpPr/>
            <p:nvPr/>
          </p:nvCxnSpPr>
          <p:spPr>
            <a:xfrm>
              <a:off x="0" y="692696"/>
              <a:ext cx="9144000" cy="72008"/>
            </a:xfrm>
            <a:prstGeom prst="line">
              <a:avLst/>
            </a:prstGeom>
            <a:ln>
              <a:solidFill>
                <a:srgbClr val="F781B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860032" y="107921"/>
              <a:ext cx="424847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dirty="0" smtClean="0">
                  <a:latin typeface="HY강B" pitchFamily="18" charset="-127"/>
                  <a:ea typeface="HY강B" pitchFamily="18" charset="-127"/>
                </a:rPr>
                <a:t>2.1 </a:t>
              </a:r>
              <a:r>
                <a:rPr lang="ko-KR" altLang="en-US" sz="3200" dirty="0" smtClean="0">
                  <a:latin typeface="HY강B" pitchFamily="18" charset="-127"/>
                  <a:ea typeface="HY강B" pitchFamily="18" charset="-127"/>
                </a:rPr>
                <a:t>일본의 기업</a:t>
              </a:r>
            </a:p>
            <a:p>
              <a:pPr algn="r"/>
              <a:endParaRPr lang="ko-KR" altLang="en-US" sz="3200" dirty="0"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432048" y="1188041"/>
            <a:ext cx="5724128" cy="5847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200" b="1" spc="50" dirty="0" smtClean="0">
                <a:ln w="11430"/>
                <a:solidFill>
                  <a:srgbClr val="E80E7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지주회사 의 설립 배경</a:t>
            </a:r>
            <a:endParaRPr lang="ko-KR" altLang="en-US" sz="3200" b="1" spc="50" dirty="0">
              <a:ln w="11430"/>
              <a:solidFill>
                <a:srgbClr val="E80E7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00034" y="2071678"/>
            <a:ext cx="7704856" cy="3024336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8D0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- 1990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년대 일본의 장기불황</a:t>
            </a: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- M&amp;A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를 통한 산업계 재편의 필요성 실감</a:t>
            </a: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- </a:t>
            </a:r>
            <a:r>
              <a:rPr lang="ko-KR" altLang="en-US" sz="2800" dirty="0" smtClean="0">
                <a:solidFill>
                  <a:srgbClr val="C00000"/>
                </a:solidFill>
                <a:latin typeface="HY강B" pitchFamily="18" charset="-127"/>
                <a:ea typeface="HY강B" pitchFamily="18" charset="-127"/>
              </a:rPr>
              <a:t>독점금지법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의 개정</a:t>
            </a: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- </a:t>
            </a:r>
            <a:r>
              <a:rPr lang="ko-KR" altLang="en-US" sz="28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다이에그룹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일본최초의 지주회사</a:t>
            </a:r>
            <a:endParaRPr lang="en-US" altLang="ko-KR" sz="3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endParaRPr lang="ko-KR" altLang="en-US" sz="2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10" name="그림 9" descr="4444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248" y="1280761"/>
            <a:ext cx="8215200" cy="15001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5374" y="3703672"/>
            <a:ext cx="85011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8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ko-KR" sz="2800" dirty="0" smtClean="0">
              <a:latin typeface="HY강B" pitchFamily="18" charset="-127"/>
              <a:ea typeface="HY강B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일본의 자존심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 , 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일본 제조업의 역사</a:t>
            </a:r>
            <a:endParaRPr lang="en-US" altLang="ko-KR" sz="2800" dirty="0" smtClean="0">
              <a:latin typeface="HY강B" pitchFamily="18" charset="-127"/>
              <a:ea typeface="HY강B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월드베스트 </a:t>
            </a:r>
            <a:r>
              <a:rPr lang="ko-KR" altLang="en-US" sz="2800" dirty="0" err="1" smtClean="0">
                <a:latin typeface="HY강B" pitchFamily="18" charset="-127"/>
                <a:ea typeface="HY강B" pitchFamily="18" charset="-127"/>
              </a:rPr>
              <a:t>셀링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28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14" name="그림 13" descr="555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140968"/>
            <a:ext cx="8215200" cy="1257274"/>
          </a:xfrm>
          <a:prstGeom prst="rect">
            <a:avLst/>
          </a:prstGeom>
        </p:spPr>
      </p:pic>
      <p:grpSp>
        <p:nvGrpSpPr>
          <p:cNvPr id="3" name="그룹 6"/>
          <p:cNvGrpSpPr/>
          <p:nvPr/>
        </p:nvGrpSpPr>
        <p:grpSpPr>
          <a:xfrm>
            <a:off x="0" y="107921"/>
            <a:ext cx="9144000" cy="656783"/>
            <a:chOff x="0" y="107921"/>
            <a:chExt cx="9144000" cy="656783"/>
          </a:xfrm>
        </p:grpSpPr>
        <p:cxnSp>
          <p:nvCxnSpPr>
            <p:cNvPr id="8" name="직선 연결선 7"/>
            <p:cNvCxnSpPr/>
            <p:nvPr/>
          </p:nvCxnSpPr>
          <p:spPr>
            <a:xfrm>
              <a:off x="0" y="692696"/>
              <a:ext cx="9144000" cy="72008"/>
            </a:xfrm>
            <a:prstGeom prst="line">
              <a:avLst/>
            </a:prstGeom>
            <a:ln>
              <a:solidFill>
                <a:srgbClr val="F781B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860032" y="107921"/>
              <a:ext cx="42484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dirty="0" smtClean="0">
                  <a:latin typeface="HY강B" pitchFamily="18" charset="-127"/>
                  <a:ea typeface="HY강B" pitchFamily="18" charset="-127"/>
                </a:rPr>
                <a:t>2.2 </a:t>
              </a:r>
              <a:r>
                <a:rPr lang="ko-KR" altLang="en-US" sz="3200" dirty="0" smtClean="0">
                  <a:latin typeface="HY강B" pitchFamily="18" charset="-127"/>
                  <a:ea typeface="HY강B" pitchFamily="18" charset="-127"/>
                </a:rPr>
                <a:t>일본기업의 현주소</a:t>
              </a:r>
              <a:endParaRPr lang="ko-KR" altLang="en-US" sz="3200" dirty="0">
                <a:latin typeface="HY강B" pitchFamily="18" charset="-127"/>
                <a:ea typeface="HY강B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"/>
          <p:cNvGrpSpPr/>
          <p:nvPr/>
        </p:nvGrpSpPr>
        <p:grpSpPr>
          <a:xfrm>
            <a:off x="0" y="107921"/>
            <a:ext cx="9144000" cy="656783"/>
            <a:chOff x="0" y="107921"/>
            <a:chExt cx="9144000" cy="656783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0" y="692696"/>
              <a:ext cx="9144000" cy="72008"/>
            </a:xfrm>
            <a:prstGeom prst="line">
              <a:avLst/>
            </a:prstGeom>
            <a:ln>
              <a:solidFill>
                <a:srgbClr val="F781B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4860032" y="107921"/>
              <a:ext cx="42484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dirty="0" smtClean="0">
                  <a:latin typeface="HY강B" pitchFamily="18" charset="-127"/>
                  <a:ea typeface="HY강B" pitchFamily="18" charset="-127"/>
                </a:rPr>
                <a:t>1.1 </a:t>
              </a:r>
              <a:r>
                <a:rPr lang="ko-KR" altLang="en-US" sz="3200" dirty="0" smtClean="0">
                  <a:latin typeface="HY강B" pitchFamily="18" charset="-127"/>
                  <a:ea typeface="HY강B" pitchFamily="18" charset="-127"/>
                </a:rPr>
                <a:t>일본 근대 경제사</a:t>
              </a:r>
              <a:endParaRPr lang="ko-KR" altLang="en-US" sz="3200" dirty="0"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179512" y="836712"/>
            <a:ext cx="5724128" cy="5847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200" b="1" spc="50" dirty="0" smtClean="0">
                <a:ln w="11430"/>
                <a:solidFill>
                  <a:srgbClr val="E80E7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일본 경제와 구조의 특징</a:t>
            </a:r>
            <a:endParaRPr lang="ko-KR" altLang="en-US" sz="3200" b="1" spc="50" dirty="0">
              <a:ln w="11430"/>
              <a:solidFill>
                <a:srgbClr val="E80E7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9" name="그림 8" descr="1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060848"/>
            <a:ext cx="3528392" cy="4552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그림 9" descr="kanazawa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988840"/>
            <a:ext cx="3779912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아래쪽 화살표 10"/>
          <p:cNvSpPr/>
          <p:nvPr/>
        </p:nvSpPr>
        <p:spPr>
          <a:xfrm rot="16200000">
            <a:off x="3894766" y="3746195"/>
            <a:ext cx="1282464" cy="936105"/>
          </a:xfrm>
          <a:prstGeom prst="downArrow">
            <a:avLst/>
          </a:prstGeom>
          <a:solidFill>
            <a:srgbClr val="F781B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95536" y="1556792"/>
            <a:ext cx="5184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1900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년대 산업 혁명기</a:t>
            </a:r>
            <a:endParaRPr lang="en-US" altLang="ko-KR" sz="3200" dirty="0" smtClean="0">
              <a:latin typeface="HY강B" pitchFamily="18" charset="-127"/>
              <a:ea typeface="HY강B" pitchFamily="18" charset="-127"/>
            </a:endParaRPr>
          </a:p>
          <a:p>
            <a:endParaRPr lang="ko-KR" altLang="en-US" sz="3200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000108"/>
            <a:ext cx="89297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+mj-ea"/>
                <a:ea typeface="+mj-ea"/>
              </a:rPr>
              <a:t> </a:t>
            </a:r>
          </a:p>
          <a:p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755576" y="1700808"/>
          <a:ext cx="7599788" cy="4800027"/>
        </p:xfrm>
        <a:graphic>
          <a:graphicData uri="http://schemas.openxmlformats.org/drawingml/2006/table">
            <a:tbl>
              <a:tblPr firstRow="1" bandRow="1">
                <a:effectLst>
                  <a:outerShdw blurRad="304800" dist="50800" dir="5400000" algn="ctr" rotWithShape="0">
                    <a:srgbClr val="000000">
                      <a:alpha val="58000"/>
                    </a:srgbClr>
                  </a:outerShdw>
                </a:effectLst>
                <a:tableStyleId>{5C22544A-7EE6-4342-B048-85BDC9FD1C3A}</a:tableStyleId>
              </a:tblPr>
              <a:tblGrid>
                <a:gridCol w="3799894"/>
                <a:gridCol w="3799894"/>
              </a:tblGrid>
              <a:tr h="582821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5828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사업 종류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자동차 및 부품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828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취급</a:t>
                      </a:r>
                      <a:r>
                        <a:rPr lang="ko-KR" altLang="en-US" baseline="0" dirty="0" smtClean="0">
                          <a:latin typeface="+mj-ea"/>
                          <a:ea typeface="+mj-ea"/>
                        </a:rPr>
                        <a:t> 품목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자동차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828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국적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일본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202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본사 소재지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latin typeface="+mj-ea"/>
                          <a:ea typeface="+mj-ea"/>
                        </a:rPr>
                        <a:t>아이치현</a:t>
                      </a:r>
                      <a:endParaRPr lang="en-US" altLang="ko-KR" dirty="0" smtClean="0"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828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기업대표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latin typeface="+mj-ea"/>
                          <a:ea typeface="+mj-ea"/>
                        </a:rPr>
                        <a:t>도요타</a:t>
                      </a:r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 아끼오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828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설립자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latin typeface="+mj-ea"/>
                          <a:ea typeface="+mj-ea"/>
                        </a:rPr>
                        <a:t>도요타</a:t>
                      </a:r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dirty="0" err="1" smtClean="0">
                          <a:latin typeface="+mj-ea"/>
                          <a:ea typeface="+mj-ea"/>
                        </a:rPr>
                        <a:t>사키치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828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설립시기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+mj-ea"/>
                          <a:ea typeface="+mj-ea"/>
                        </a:rPr>
                        <a:t>1937</a:t>
                      </a:r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년 </a:t>
                      </a:r>
                      <a:r>
                        <a:rPr lang="en-US" altLang="ko-KR" dirty="0" smtClean="0">
                          <a:latin typeface="+mj-ea"/>
                          <a:ea typeface="+mj-ea"/>
                        </a:rPr>
                        <a:t>8</a:t>
                      </a:r>
                      <a:r>
                        <a:rPr lang="ko-KR" altLang="en-US" dirty="0" smtClean="0">
                          <a:latin typeface="+mj-ea"/>
                          <a:ea typeface="+mj-ea"/>
                        </a:rPr>
                        <a:t>월</a:t>
                      </a:r>
                      <a:endParaRPr lang="ko-KR" altLang="en-US" dirty="0">
                        <a:latin typeface="+mj-ea"/>
                        <a:ea typeface="+mj-ea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cxnSp>
        <p:nvCxnSpPr>
          <p:cNvPr id="6" name="직선 연결선 5"/>
          <p:cNvCxnSpPr/>
          <p:nvPr/>
        </p:nvCxnSpPr>
        <p:spPr>
          <a:xfrm>
            <a:off x="0" y="692696"/>
            <a:ext cx="9144000" cy="72008"/>
          </a:xfrm>
          <a:prstGeom prst="line">
            <a:avLst/>
          </a:prstGeom>
          <a:ln>
            <a:solidFill>
              <a:srgbClr val="F781B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539552" y="908720"/>
            <a:ext cx="5724128" cy="5847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200" b="1" spc="50" dirty="0" err="1" smtClean="0">
                <a:ln w="11430"/>
                <a:solidFill>
                  <a:srgbClr val="E80E7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도요타</a:t>
            </a:r>
            <a:r>
              <a:rPr lang="ko-KR" altLang="en-US" sz="3200" b="1" spc="50" dirty="0" smtClean="0">
                <a:ln w="11430"/>
                <a:solidFill>
                  <a:srgbClr val="E80E7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 자동차 개요</a:t>
            </a:r>
            <a:endParaRPr lang="ko-KR" altLang="en-US" sz="3200" b="1" spc="50" dirty="0">
              <a:ln w="11430"/>
              <a:solidFill>
                <a:srgbClr val="E80E7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107921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2.2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일본기업의 현주소</a:t>
            </a:r>
            <a:endParaRPr lang="ko-KR" altLang="en-US" sz="3200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7614" y="1074797"/>
            <a:ext cx="878687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8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TPS (TOYOTA Production System)</a:t>
            </a:r>
          </a:p>
          <a:p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  - 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질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質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), 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양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量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), 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타이밍의 조화를 통한 원가절감</a:t>
            </a:r>
            <a:endParaRPr lang="en-US" altLang="ko-KR" sz="2800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sz="2800" dirty="0" smtClean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2009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년 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11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월 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25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일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대규모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리콜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사태</a:t>
            </a:r>
            <a:endParaRPr lang="en-US" altLang="ko-KR" sz="32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무분별한 글로벌 확장전략의 폐해</a:t>
            </a:r>
            <a:endParaRPr lang="en-US" altLang="ko-KR" sz="28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    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품질관리에 구멍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800" dirty="0" err="1" smtClean="0">
                <a:latin typeface="HY강B" pitchFamily="18" charset="-127"/>
                <a:ea typeface="HY강B" pitchFamily="18" charset="-127"/>
              </a:rPr>
              <a:t>도요타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 만의 장인정신 실종</a:t>
            </a:r>
            <a:endParaRPr lang="en-US" altLang="ko-KR" sz="3200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sz="28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en-US" altLang="ko-KR" sz="2800" dirty="0" smtClean="0">
                <a:solidFill>
                  <a:srgbClr val="FF0000"/>
                </a:solidFill>
                <a:latin typeface="+mj-ea"/>
                <a:ea typeface="+mj-ea"/>
              </a:rPr>
              <a:t>  </a:t>
            </a:r>
            <a:endParaRPr lang="en-US" altLang="ko-KR" sz="32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ko-KR" altLang="en-US" dirty="0"/>
          </a:p>
        </p:txBody>
      </p:sp>
      <p:pic>
        <p:nvPicPr>
          <p:cNvPr id="4" name="그림 3" descr="3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384" y="4286256"/>
            <a:ext cx="8001056" cy="2409825"/>
          </a:xfrm>
          <a:prstGeom prst="rect">
            <a:avLst/>
          </a:prstGeom>
        </p:spPr>
      </p:pic>
      <p:cxnSp>
        <p:nvCxnSpPr>
          <p:cNvPr id="6" name="직선 연결선 5"/>
          <p:cNvCxnSpPr/>
          <p:nvPr/>
        </p:nvCxnSpPr>
        <p:spPr>
          <a:xfrm>
            <a:off x="0" y="692696"/>
            <a:ext cx="9144000" cy="72008"/>
          </a:xfrm>
          <a:prstGeom prst="line">
            <a:avLst/>
          </a:prstGeom>
          <a:ln>
            <a:solidFill>
              <a:srgbClr val="F781B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60032" y="107921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2.2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일본기업의 현주소</a:t>
            </a:r>
            <a:endParaRPr lang="ko-KR" altLang="en-US" sz="3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44016" y="828001"/>
            <a:ext cx="5724128" cy="5847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200" b="1" spc="50" dirty="0" err="1" smtClean="0">
                <a:ln w="11430"/>
                <a:solidFill>
                  <a:srgbClr val="E80E7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도요타</a:t>
            </a:r>
            <a:r>
              <a:rPr lang="ko-KR" altLang="en-US" sz="3200" b="1" spc="50" dirty="0" smtClean="0">
                <a:ln w="11430"/>
                <a:solidFill>
                  <a:srgbClr val="E80E7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 생산방식과 </a:t>
            </a:r>
            <a:r>
              <a:rPr lang="ko-KR" altLang="en-US" sz="3200" b="1" spc="50" dirty="0" err="1" smtClean="0">
                <a:ln w="11430"/>
                <a:solidFill>
                  <a:srgbClr val="E80E7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리콜사태</a:t>
            </a:r>
            <a:endParaRPr lang="ko-KR" altLang="en-US" sz="3200" b="1" spc="50" dirty="0">
              <a:ln w="11430"/>
              <a:solidFill>
                <a:srgbClr val="E80E7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직사각형 12"/>
          <p:cNvSpPr/>
          <p:nvPr/>
        </p:nvSpPr>
        <p:spPr>
          <a:xfrm>
            <a:off x="251520" y="5085184"/>
            <a:ext cx="8424936" cy="720080"/>
          </a:xfrm>
          <a:prstGeom prst="round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251520" y="4221088"/>
            <a:ext cx="8424936" cy="720080"/>
          </a:xfrm>
          <a:prstGeom prst="round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251520" y="3356992"/>
            <a:ext cx="8424936" cy="720080"/>
          </a:xfrm>
          <a:prstGeom prst="round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1357298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785585"/>
            <a:ext cx="885828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  - </a:t>
            </a:r>
            <a:r>
              <a:rPr lang="ko-KR" altLang="en-US" sz="2800" dirty="0" smtClean="0">
                <a:solidFill>
                  <a:srgbClr val="C00000"/>
                </a:solidFill>
                <a:latin typeface="HY강B" pitchFamily="18" charset="-127"/>
                <a:ea typeface="HY강B" pitchFamily="18" charset="-127"/>
              </a:rPr>
              <a:t>글로벌 품질특별위원회 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설치</a:t>
            </a:r>
            <a:endParaRPr lang="en-US" altLang="ko-KR" sz="2800" dirty="0" smtClean="0">
              <a:latin typeface="HY강B" pitchFamily="18" charset="-127"/>
              <a:ea typeface="HY강B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  - 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고객제일주의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현장중심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인재육성</a:t>
            </a:r>
            <a:endParaRPr lang="en-US" altLang="ko-KR" sz="2800" dirty="0" smtClean="0">
              <a:latin typeface="HY강B" pitchFamily="18" charset="-127"/>
              <a:ea typeface="HY강B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  </a:t>
            </a:r>
          </a:p>
          <a:p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2800" dirty="0" smtClean="0">
                <a:solidFill>
                  <a:srgbClr val="0070C0"/>
                </a:solidFill>
                <a:latin typeface="HY강B" pitchFamily="18" charset="-127"/>
                <a:ea typeface="HY강B" pitchFamily="18" charset="-127"/>
              </a:rPr>
              <a:t>고객제일주의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모든 과정의 품질을 고객의 시각에서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  </a:t>
            </a:r>
          </a:p>
          <a:p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  </a:t>
            </a:r>
          </a:p>
          <a:p>
            <a:r>
              <a:rPr lang="en-US" altLang="ko-KR" sz="28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2800" dirty="0" smtClean="0">
                <a:solidFill>
                  <a:srgbClr val="0070C0"/>
                </a:solidFill>
                <a:latin typeface="HY강B" pitchFamily="18" charset="-127"/>
                <a:ea typeface="HY강B" pitchFamily="18" charset="-127"/>
              </a:rPr>
              <a:t>현장중심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본사에 집중된 권한을 각 지역으로 분산</a:t>
            </a:r>
            <a:endParaRPr lang="en-US" altLang="ko-KR" sz="2800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sz="28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2800" dirty="0" smtClean="0">
                <a:solidFill>
                  <a:srgbClr val="0070C0"/>
                </a:solidFill>
                <a:latin typeface="HY강B" pitchFamily="18" charset="-127"/>
                <a:ea typeface="HY강B" pitchFamily="18" charset="-127"/>
              </a:rPr>
              <a:t>인재육성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품질관리 강화를 위한 전문 인력양성  </a:t>
            </a:r>
            <a:endParaRPr lang="en-US" altLang="ko-KR" sz="3200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sz="3200" dirty="0" smtClean="0">
              <a:latin typeface="+mj-ea"/>
              <a:ea typeface="+mj-ea"/>
            </a:endParaRPr>
          </a:p>
          <a:p>
            <a:endParaRPr lang="ko-KR" altLang="en-US" dirty="0"/>
          </a:p>
        </p:txBody>
      </p:sp>
      <p:grpSp>
        <p:nvGrpSpPr>
          <p:cNvPr id="4" name="그룹 4"/>
          <p:cNvGrpSpPr/>
          <p:nvPr/>
        </p:nvGrpSpPr>
        <p:grpSpPr>
          <a:xfrm>
            <a:off x="0" y="107921"/>
            <a:ext cx="9144000" cy="656783"/>
            <a:chOff x="0" y="107921"/>
            <a:chExt cx="9144000" cy="656783"/>
          </a:xfrm>
        </p:grpSpPr>
        <p:cxnSp>
          <p:nvCxnSpPr>
            <p:cNvPr id="7" name="직선 연결선 6"/>
            <p:cNvCxnSpPr/>
            <p:nvPr/>
          </p:nvCxnSpPr>
          <p:spPr>
            <a:xfrm>
              <a:off x="0" y="692696"/>
              <a:ext cx="9144000" cy="72008"/>
            </a:xfrm>
            <a:prstGeom prst="line">
              <a:avLst/>
            </a:prstGeom>
            <a:ln>
              <a:solidFill>
                <a:srgbClr val="F781B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214678" y="107921"/>
              <a:ext cx="58938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3200" dirty="0"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860032" y="107921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2.2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일본기업의 현주소</a:t>
            </a:r>
            <a:endParaRPr lang="ko-KR" altLang="en-US" sz="3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44016" y="980728"/>
            <a:ext cx="5724128" cy="5847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200" b="1" spc="50" dirty="0" err="1" smtClean="0">
                <a:ln w="11430"/>
                <a:solidFill>
                  <a:srgbClr val="E80E7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리콜</a:t>
            </a:r>
            <a:r>
              <a:rPr lang="ko-KR" altLang="en-US" sz="3200" b="1" spc="50" dirty="0" smtClean="0">
                <a:ln w="11430"/>
                <a:solidFill>
                  <a:srgbClr val="E80E7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 사태 이후 도요타의 변화</a:t>
            </a:r>
            <a:endParaRPr lang="ko-KR" altLang="en-US" sz="3200" b="1" spc="50" dirty="0">
              <a:ln w="11430"/>
              <a:solidFill>
                <a:srgbClr val="E80E7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4543534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44824"/>
            <a:ext cx="414340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그룹 10"/>
          <p:cNvGrpSpPr/>
          <p:nvPr/>
        </p:nvGrpSpPr>
        <p:grpSpPr>
          <a:xfrm>
            <a:off x="0" y="107921"/>
            <a:ext cx="9144000" cy="656783"/>
            <a:chOff x="0" y="107921"/>
            <a:chExt cx="9144000" cy="656783"/>
          </a:xfrm>
        </p:grpSpPr>
        <p:cxnSp>
          <p:nvCxnSpPr>
            <p:cNvPr id="12" name="직선 연결선 11"/>
            <p:cNvCxnSpPr/>
            <p:nvPr/>
          </p:nvCxnSpPr>
          <p:spPr>
            <a:xfrm>
              <a:off x="0" y="692696"/>
              <a:ext cx="9144000" cy="72008"/>
            </a:xfrm>
            <a:prstGeom prst="line">
              <a:avLst/>
            </a:prstGeom>
            <a:ln>
              <a:solidFill>
                <a:srgbClr val="F781B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427984" y="107921"/>
              <a:ext cx="4680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dirty="0" smtClean="0">
                  <a:latin typeface="HY강B" pitchFamily="18" charset="-127"/>
                  <a:ea typeface="HY강B" pitchFamily="18" charset="-127"/>
                </a:rPr>
                <a:t>2.2 </a:t>
              </a:r>
              <a:r>
                <a:rPr lang="ko-KR" altLang="en-US" sz="3200" dirty="0" smtClean="0">
                  <a:latin typeface="HY강B" pitchFamily="18" charset="-127"/>
                  <a:ea typeface="HY강B" pitchFamily="18" charset="-127"/>
                </a:rPr>
                <a:t>일본기업의 현주소</a:t>
              </a:r>
              <a:r>
                <a:rPr lang="en-US" altLang="ko-KR" sz="3200" dirty="0" smtClean="0">
                  <a:latin typeface="HY강B" pitchFamily="18" charset="-127"/>
                  <a:ea typeface="HY강B" pitchFamily="18" charset="-127"/>
                </a:rPr>
                <a:t> </a:t>
              </a:r>
              <a:endParaRPr lang="ko-KR" altLang="en-US" sz="3200" dirty="0"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14" name="모서리가 둥근 직사각형 13"/>
          <p:cNvSpPr/>
          <p:nvPr/>
        </p:nvSpPr>
        <p:spPr>
          <a:xfrm>
            <a:off x="4427984" y="1772816"/>
            <a:ext cx="4499992" cy="4608512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8D0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-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미숙한 대처</a:t>
            </a: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소극적인 투자</a:t>
            </a: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오만한 경영</a:t>
            </a: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후발업체의 추격</a:t>
            </a: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엔고현상 </a:t>
            </a: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79512" y="836712"/>
            <a:ext cx="5724128" cy="5847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200" b="1" spc="50" dirty="0" smtClean="0">
                <a:ln w="11430"/>
                <a:solidFill>
                  <a:srgbClr val="E80E7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일본 전자업계의 몰락</a:t>
            </a:r>
            <a:endParaRPr lang="ko-KR" altLang="en-US" sz="3200" b="1" spc="50" dirty="0">
              <a:ln w="11430"/>
              <a:solidFill>
                <a:srgbClr val="E80E7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28670"/>
            <a:ext cx="8929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+mj-ea"/>
                <a:ea typeface="+mj-ea"/>
              </a:rPr>
              <a:t> </a:t>
            </a:r>
          </a:p>
          <a:p>
            <a:r>
              <a:rPr lang="en-US" altLang="ko-KR" sz="3200" dirty="0" smtClean="0">
                <a:latin typeface="+mj-ea"/>
                <a:ea typeface="+mj-ea"/>
              </a:rPr>
              <a:t>  </a:t>
            </a:r>
          </a:p>
        </p:txBody>
      </p:sp>
      <p:pic>
        <p:nvPicPr>
          <p:cNvPr id="6" name="그림 5" descr="55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8287200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그룹 9"/>
          <p:cNvGrpSpPr/>
          <p:nvPr/>
        </p:nvGrpSpPr>
        <p:grpSpPr>
          <a:xfrm>
            <a:off x="0" y="107921"/>
            <a:ext cx="9144000" cy="656783"/>
            <a:chOff x="0" y="107921"/>
            <a:chExt cx="9144000" cy="656783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0" y="692696"/>
              <a:ext cx="9144000" cy="72008"/>
            </a:xfrm>
            <a:prstGeom prst="line">
              <a:avLst/>
            </a:prstGeom>
            <a:ln>
              <a:solidFill>
                <a:srgbClr val="F781B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427984" y="107921"/>
              <a:ext cx="4680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dirty="0" smtClean="0">
                  <a:latin typeface="HY강B" pitchFamily="18" charset="-127"/>
                  <a:ea typeface="HY강B" pitchFamily="18" charset="-127"/>
                </a:rPr>
                <a:t>2.2 </a:t>
              </a:r>
              <a:r>
                <a:rPr lang="ko-KR" altLang="en-US" sz="3200" dirty="0" smtClean="0">
                  <a:latin typeface="HY강B" pitchFamily="18" charset="-127"/>
                  <a:ea typeface="HY강B" pitchFamily="18" charset="-127"/>
                </a:rPr>
                <a:t>일본기업의 현주소</a:t>
              </a:r>
              <a:r>
                <a:rPr lang="en-US" altLang="ko-KR" sz="3200" dirty="0" smtClean="0">
                  <a:latin typeface="HY강B" pitchFamily="18" charset="-127"/>
                  <a:ea typeface="HY강B" pitchFamily="18" charset="-127"/>
                </a:rPr>
                <a:t> </a:t>
              </a:r>
              <a:endParaRPr lang="ko-KR" altLang="en-US" sz="3200" dirty="0"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15" name="모서리가 둥근 직사각형 14"/>
          <p:cNvSpPr/>
          <p:nvPr/>
        </p:nvSpPr>
        <p:spPr>
          <a:xfrm>
            <a:off x="827584" y="3789040"/>
            <a:ext cx="7812360" cy="2520280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8D0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- </a:t>
            </a:r>
            <a:r>
              <a:rPr lang="ko-KR" altLang="en-US" sz="28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트렌드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분석의 실패</a:t>
            </a: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     </a:t>
            </a:r>
          </a:p>
          <a:p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- </a:t>
            </a:r>
            <a:r>
              <a:rPr lang="ko-KR" altLang="en-US" sz="28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리스크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회피</a:t>
            </a: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- 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내수시장에 대한 지나친 의존  </a:t>
            </a:r>
            <a:r>
              <a:rPr lang="en-US" altLang="ko-KR" sz="2400" dirty="0" smtClean="0">
                <a:latin typeface="+mj-ea"/>
              </a:rPr>
              <a:t/>
            </a:r>
            <a:br>
              <a:rPr lang="en-US" altLang="ko-KR" sz="2400" dirty="0" smtClean="0">
                <a:latin typeface="+mj-ea"/>
              </a:rPr>
            </a:b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7777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843082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그룹 8"/>
          <p:cNvGrpSpPr/>
          <p:nvPr/>
        </p:nvGrpSpPr>
        <p:grpSpPr>
          <a:xfrm>
            <a:off x="0" y="107921"/>
            <a:ext cx="9144000" cy="656783"/>
            <a:chOff x="0" y="107921"/>
            <a:chExt cx="9144000" cy="656783"/>
          </a:xfrm>
        </p:grpSpPr>
        <p:cxnSp>
          <p:nvCxnSpPr>
            <p:cNvPr id="10" name="직선 연결선 9"/>
            <p:cNvCxnSpPr/>
            <p:nvPr/>
          </p:nvCxnSpPr>
          <p:spPr>
            <a:xfrm>
              <a:off x="0" y="692696"/>
              <a:ext cx="9144000" cy="72008"/>
            </a:xfrm>
            <a:prstGeom prst="line">
              <a:avLst/>
            </a:prstGeom>
            <a:ln>
              <a:solidFill>
                <a:srgbClr val="F781B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427984" y="107921"/>
              <a:ext cx="4680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dirty="0" smtClean="0">
                  <a:latin typeface="HY강B" pitchFamily="18" charset="-127"/>
                  <a:ea typeface="HY강B" pitchFamily="18" charset="-127"/>
                </a:rPr>
                <a:t>2.2 </a:t>
              </a:r>
              <a:r>
                <a:rPr lang="ko-KR" altLang="en-US" sz="3200" dirty="0" smtClean="0">
                  <a:latin typeface="HY강B" pitchFamily="18" charset="-127"/>
                  <a:ea typeface="HY강B" pitchFamily="18" charset="-127"/>
                </a:rPr>
                <a:t>일본기업의 현주소</a:t>
              </a:r>
              <a:r>
                <a:rPr lang="en-US" altLang="ko-KR" sz="3200" dirty="0" smtClean="0">
                  <a:latin typeface="HY강B" pitchFamily="18" charset="-127"/>
                  <a:ea typeface="HY강B" pitchFamily="18" charset="-127"/>
                </a:rPr>
                <a:t> </a:t>
              </a:r>
              <a:endParaRPr lang="ko-KR" altLang="en-US" sz="3200" dirty="0"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13" name="모서리가 둥근 직사각형 12"/>
          <p:cNvSpPr/>
          <p:nvPr/>
        </p:nvSpPr>
        <p:spPr>
          <a:xfrm>
            <a:off x="755576" y="3861048"/>
            <a:ext cx="7812360" cy="2520280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8D0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오판이 부른 몰락</a:t>
            </a: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지배구조</a:t>
            </a: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독자적 통신기술 고집</a:t>
            </a:r>
          </a:p>
          <a:p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88888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8215370" cy="1788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그룹 13"/>
          <p:cNvGrpSpPr/>
          <p:nvPr/>
        </p:nvGrpSpPr>
        <p:grpSpPr>
          <a:xfrm>
            <a:off x="0" y="107921"/>
            <a:ext cx="9144000" cy="656783"/>
            <a:chOff x="0" y="107921"/>
            <a:chExt cx="9144000" cy="656783"/>
          </a:xfrm>
        </p:grpSpPr>
        <p:cxnSp>
          <p:nvCxnSpPr>
            <p:cNvPr id="15" name="직선 연결선 14"/>
            <p:cNvCxnSpPr/>
            <p:nvPr/>
          </p:nvCxnSpPr>
          <p:spPr>
            <a:xfrm>
              <a:off x="0" y="692696"/>
              <a:ext cx="9144000" cy="72008"/>
            </a:xfrm>
            <a:prstGeom prst="line">
              <a:avLst/>
            </a:prstGeom>
            <a:ln>
              <a:solidFill>
                <a:srgbClr val="F781B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427984" y="107921"/>
              <a:ext cx="4680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dirty="0" smtClean="0">
                  <a:latin typeface="HY강B" pitchFamily="18" charset="-127"/>
                  <a:ea typeface="HY강B" pitchFamily="18" charset="-127"/>
                </a:rPr>
                <a:t>2.2 </a:t>
              </a:r>
              <a:r>
                <a:rPr lang="ko-KR" altLang="en-US" sz="3200" dirty="0" smtClean="0">
                  <a:latin typeface="HY강B" pitchFamily="18" charset="-127"/>
                  <a:ea typeface="HY강B" pitchFamily="18" charset="-127"/>
                </a:rPr>
                <a:t>일본기업의 현주소</a:t>
              </a:r>
              <a:r>
                <a:rPr lang="en-US" altLang="ko-KR" sz="3200" dirty="0" smtClean="0">
                  <a:latin typeface="HY강B" pitchFamily="18" charset="-127"/>
                  <a:ea typeface="HY강B" pitchFamily="18" charset="-127"/>
                </a:rPr>
                <a:t> </a:t>
              </a:r>
              <a:endParaRPr lang="ko-KR" altLang="en-US" sz="3200" dirty="0"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17" name="모서리가 둥근 직사각형 16"/>
          <p:cNvSpPr/>
          <p:nvPr/>
        </p:nvSpPr>
        <p:spPr>
          <a:xfrm>
            <a:off x="683568" y="3573016"/>
            <a:ext cx="7812360" cy="2520280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8D0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- 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오판</a:t>
            </a: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- 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샤프 </a:t>
            </a:r>
            <a:r>
              <a:rPr lang="ko-KR" altLang="en-US" sz="28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온리원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9144000" cy="765175"/>
          </a:xfrm>
        </p:spPr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" name="그림 3" descr="QQQ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3672408" cy="2592288"/>
          </a:xfrm>
          <a:prstGeom prst="rect">
            <a:avLst/>
          </a:prstGeom>
        </p:spPr>
      </p:pic>
      <p:pic>
        <p:nvPicPr>
          <p:cNvPr id="5" name="그림 4" descr="WWWW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05064"/>
            <a:ext cx="4392488" cy="2520280"/>
          </a:xfrm>
          <a:prstGeom prst="rect">
            <a:avLst/>
          </a:prstGeom>
        </p:spPr>
      </p:pic>
      <p:grpSp>
        <p:nvGrpSpPr>
          <p:cNvPr id="3" name="그룹 5"/>
          <p:cNvGrpSpPr/>
          <p:nvPr/>
        </p:nvGrpSpPr>
        <p:grpSpPr>
          <a:xfrm>
            <a:off x="0" y="107921"/>
            <a:ext cx="9144000" cy="656783"/>
            <a:chOff x="0" y="107921"/>
            <a:chExt cx="9144000" cy="656783"/>
          </a:xfrm>
        </p:grpSpPr>
        <p:cxnSp>
          <p:nvCxnSpPr>
            <p:cNvPr id="7" name="직선 연결선 6"/>
            <p:cNvCxnSpPr/>
            <p:nvPr/>
          </p:nvCxnSpPr>
          <p:spPr>
            <a:xfrm>
              <a:off x="0" y="692696"/>
              <a:ext cx="9144000" cy="72008"/>
            </a:xfrm>
            <a:prstGeom prst="line">
              <a:avLst/>
            </a:prstGeom>
            <a:ln>
              <a:solidFill>
                <a:srgbClr val="F781B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427984" y="107921"/>
              <a:ext cx="4680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dirty="0" smtClean="0">
                  <a:latin typeface="HY강B" pitchFamily="18" charset="-127"/>
                  <a:ea typeface="HY강B" pitchFamily="18" charset="-127"/>
                </a:rPr>
                <a:t>2.2 </a:t>
              </a:r>
              <a:r>
                <a:rPr lang="ko-KR" altLang="en-US" sz="3200" dirty="0" smtClean="0">
                  <a:latin typeface="HY강B" pitchFamily="18" charset="-127"/>
                  <a:ea typeface="HY강B" pitchFamily="18" charset="-127"/>
                </a:rPr>
                <a:t>일본기업의 현주소</a:t>
              </a:r>
              <a:r>
                <a:rPr lang="en-US" altLang="ko-KR" sz="3200" dirty="0" smtClean="0">
                  <a:latin typeface="HY강B" pitchFamily="18" charset="-127"/>
                  <a:ea typeface="HY강B" pitchFamily="18" charset="-127"/>
                </a:rPr>
                <a:t> </a:t>
              </a:r>
              <a:endParaRPr lang="ko-KR" altLang="en-US" sz="3200" dirty="0"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9" name="모서리가 둥근 직사각형 8"/>
          <p:cNvSpPr/>
          <p:nvPr/>
        </p:nvSpPr>
        <p:spPr>
          <a:xfrm>
            <a:off x="4644008" y="1556792"/>
            <a:ext cx="4320480" cy="4464496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8D0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후발업체의 등장</a:t>
            </a:r>
            <a:endParaRPr lang="en-US" altLang="ko-KR" sz="3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( 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삼성</a:t>
            </a:r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, LG, 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애플 등  </a:t>
            </a:r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)</a:t>
            </a:r>
            <a:endParaRPr lang="en-US" altLang="ko-KR" sz="3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- 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고품질</a:t>
            </a: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- 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합리적인 가격</a:t>
            </a: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- 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디자인의 우위 </a:t>
            </a:r>
            <a:endParaRPr lang="ko-KR" altLang="en-US" sz="32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             </a:t>
            </a:r>
            <a:endParaRPr lang="ko-KR" altLang="en-US" dirty="0"/>
          </a:p>
        </p:txBody>
      </p:sp>
      <p:pic>
        <p:nvPicPr>
          <p:cNvPr id="3" name="그림 2" descr="11111111432432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3823178" cy="5143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그림 3" descr="1111111111111114324324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412776"/>
            <a:ext cx="4762500" cy="2171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그림 4" descr="231432432324234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3789040"/>
            <a:ext cx="4714908" cy="285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6" name="그룹 5"/>
          <p:cNvGrpSpPr/>
          <p:nvPr/>
        </p:nvGrpSpPr>
        <p:grpSpPr>
          <a:xfrm>
            <a:off x="0" y="107921"/>
            <a:ext cx="9144000" cy="656783"/>
            <a:chOff x="0" y="107921"/>
            <a:chExt cx="9144000" cy="656783"/>
          </a:xfrm>
        </p:grpSpPr>
        <p:cxnSp>
          <p:nvCxnSpPr>
            <p:cNvPr id="7" name="직선 연결선 6"/>
            <p:cNvCxnSpPr/>
            <p:nvPr/>
          </p:nvCxnSpPr>
          <p:spPr>
            <a:xfrm>
              <a:off x="0" y="692696"/>
              <a:ext cx="9144000" cy="72008"/>
            </a:xfrm>
            <a:prstGeom prst="line">
              <a:avLst/>
            </a:prstGeom>
            <a:ln>
              <a:solidFill>
                <a:srgbClr val="F781B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427984" y="107921"/>
              <a:ext cx="4680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dirty="0" smtClean="0">
                  <a:latin typeface="HY강B" pitchFamily="18" charset="-127"/>
                  <a:ea typeface="HY강B" pitchFamily="18" charset="-127"/>
                </a:rPr>
                <a:t>2.2 </a:t>
              </a:r>
              <a:r>
                <a:rPr lang="ko-KR" altLang="en-US" sz="3200" dirty="0" smtClean="0">
                  <a:latin typeface="HY강B" pitchFamily="18" charset="-127"/>
                  <a:ea typeface="HY강B" pitchFamily="18" charset="-127"/>
                </a:rPr>
                <a:t>일본기업의 현주소</a:t>
              </a:r>
              <a:r>
                <a:rPr lang="en-US" altLang="ko-KR" sz="3200" dirty="0" smtClean="0">
                  <a:latin typeface="HY강B" pitchFamily="18" charset="-127"/>
                  <a:ea typeface="HY강B" pitchFamily="18" charset="-127"/>
                </a:rPr>
                <a:t> </a:t>
              </a:r>
              <a:endParaRPr lang="ko-KR" altLang="en-US" sz="3200" dirty="0">
                <a:latin typeface="HY강B" pitchFamily="18" charset="-127"/>
                <a:ea typeface="HY강B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0" y="107921"/>
            <a:ext cx="9144000" cy="656783"/>
            <a:chOff x="0" y="107921"/>
            <a:chExt cx="9144000" cy="656783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0" y="692696"/>
              <a:ext cx="9144000" cy="72008"/>
            </a:xfrm>
            <a:prstGeom prst="line">
              <a:avLst/>
            </a:prstGeom>
            <a:ln>
              <a:solidFill>
                <a:srgbClr val="F781B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427984" y="107921"/>
              <a:ext cx="4680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dirty="0" smtClean="0">
                  <a:latin typeface="HY강B" pitchFamily="18" charset="-127"/>
                  <a:ea typeface="HY강B" pitchFamily="18" charset="-127"/>
                </a:rPr>
                <a:t>2.2 </a:t>
              </a:r>
              <a:r>
                <a:rPr lang="ko-KR" altLang="en-US" sz="3200" dirty="0" smtClean="0">
                  <a:latin typeface="HY강B" pitchFamily="18" charset="-127"/>
                  <a:ea typeface="HY강B" pitchFamily="18" charset="-127"/>
                </a:rPr>
                <a:t>일본기업의 현주소</a:t>
              </a:r>
              <a:r>
                <a:rPr lang="en-US" altLang="ko-KR" sz="3200" dirty="0" smtClean="0">
                  <a:latin typeface="HY강B" pitchFamily="18" charset="-127"/>
                  <a:ea typeface="HY강B" pitchFamily="18" charset="-127"/>
                </a:rPr>
                <a:t> </a:t>
              </a:r>
              <a:endParaRPr lang="ko-KR" altLang="en-US" sz="3200" dirty="0"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11" name="모서리가 둥근 직사각형 10"/>
          <p:cNvSpPr/>
          <p:nvPr/>
        </p:nvSpPr>
        <p:spPr>
          <a:xfrm>
            <a:off x="611560" y="1340768"/>
            <a:ext cx="7992888" cy="4968552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8D0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</a:p>
          <a:p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산업공동화</a:t>
            </a: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플라자 합의로 인한 엔고현상 </a:t>
            </a: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</a:p>
          <a:p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창조력의 부재</a:t>
            </a: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  </a:t>
            </a:r>
          </a:p>
          <a:p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내수시장에 대한 지나친 의존 </a:t>
            </a: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인구고령화와 저 출산</a:t>
            </a: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초 고령화 사회와  </a:t>
            </a:r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1.57 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쇼크</a:t>
            </a:r>
            <a:endParaRPr lang="en-US" altLang="ko-KR" sz="2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내용 개체 틀 23"/>
          <p:cNvSpPr>
            <a:spLocks noGrp="1"/>
          </p:cNvSpPr>
          <p:nvPr>
            <p:ph sz="quarter" idx="4"/>
          </p:nvPr>
        </p:nvSpPr>
        <p:spPr>
          <a:xfrm>
            <a:off x="4572000" y="1745432"/>
            <a:ext cx="4248472" cy="4275856"/>
          </a:xfrm>
        </p:spPr>
        <p:txBody>
          <a:bodyPr/>
          <a:lstStyle/>
          <a:p>
            <a:pPr>
              <a:buFontTx/>
              <a:buChar char="-"/>
            </a:pP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20" name="그림 19" descr="de5542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3960440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그룹 7"/>
          <p:cNvGrpSpPr/>
          <p:nvPr/>
        </p:nvGrpSpPr>
        <p:grpSpPr>
          <a:xfrm>
            <a:off x="0" y="107921"/>
            <a:ext cx="9144000" cy="656783"/>
            <a:chOff x="0" y="107921"/>
            <a:chExt cx="9144000" cy="656783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0" y="692696"/>
              <a:ext cx="9144000" cy="72008"/>
            </a:xfrm>
            <a:prstGeom prst="line">
              <a:avLst/>
            </a:prstGeom>
            <a:ln>
              <a:solidFill>
                <a:srgbClr val="F781B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60032" y="107921"/>
              <a:ext cx="42484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dirty="0" smtClean="0">
                  <a:latin typeface="HY강B" pitchFamily="18" charset="-127"/>
                  <a:ea typeface="HY강B" pitchFamily="18" charset="-127"/>
                </a:rPr>
                <a:t>1.1 </a:t>
              </a:r>
              <a:r>
                <a:rPr lang="ko-KR" altLang="en-US" sz="3200" dirty="0" smtClean="0">
                  <a:latin typeface="HY강B" pitchFamily="18" charset="-127"/>
                  <a:ea typeface="HY강B" pitchFamily="18" charset="-127"/>
                </a:rPr>
                <a:t>일본 근대 경제사</a:t>
              </a:r>
              <a:endParaRPr lang="ko-KR" altLang="en-US" sz="3200" dirty="0"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12" name="모서리가 둥근 직사각형 11"/>
          <p:cNvSpPr/>
          <p:nvPr/>
        </p:nvSpPr>
        <p:spPr>
          <a:xfrm>
            <a:off x="4716016" y="1700808"/>
            <a:ext cx="4211960" cy="4824536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8D0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제 </a:t>
            </a:r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2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차 세계 대전 후</a:t>
            </a: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전 국토의 </a:t>
            </a:r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1/4 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상실</a:t>
            </a: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FontTx/>
              <a:buChar char="-"/>
            </a:pP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FontTx/>
              <a:buChar char="-"/>
            </a:pP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식량 문제</a:t>
            </a: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FontTx/>
              <a:buChar char="-"/>
            </a:pP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FontTx/>
              <a:buChar char="-"/>
            </a:pP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실업 문제</a:t>
            </a: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FontTx/>
              <a:buChar char="-"/>
            </a:pP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FontTx/>
              <a:buChar char="-"/>
            </a:pP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전력난 </a:t>
            </a: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endParaRPr lang="en-US" altLang="ko-KR" sz="2000" dirty="0" smtClean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980728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1945~ 50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년대 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–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고도 성장 준비기</a:t>
            </a:r>
            <a:endParaRPr lang="en-US" altLang="ko-KR" sz="3200" dirty="0" smtClean="0">
              <a:latin typeface="HY강B" pitchFamily="18" charset="-127"/>
              <a:ea typeface="HY강B" pitchFamily="18" charset="-127"/>
            </a:endParaRPr>
          </a:p>
          <a:p>
            <a:endParaRPr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>
            <a:off x="0" y="107921"/>
            <a:ext cx="9144000" cy="656783"/>
            <a:chOff x="0" y="107921"/>
            <a:chExt cx="9144000" cy="656783"/>
          </a:xfrm>
        </p:grpSpPr>
        <p:cxnSp>
          <p:nvCxnSpPr>
            <p:cNvPr id="5" name="직선 연결선 4"/>
            <p:cNvCxnSpPr/>
            <p:nvPr/>
          </p:nvCxnSpPr>
          <p:spPr>
            <a:xfrm>
              <a:off x="0" y="692696"/>
              <a:ext cx="9144000" cy="72008"/>
            </a:xfrm>
            <a:prstGeom prst="line">
              <a:avLst/>
            </a:prstGeom>
            <a:ln>
              <a:solidFill>
                <a:srgbClr val="F781B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4427984" y="107921"/>
              <a:ext cx="4680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dirty="0" smtClean="0">
                  <a:latin typeface="HY강B" pitchFamily="18" charset="-127"/>
                  <a:ea typeface="HY강B" pitchFamily="18" charset="-127"/>
                </a:rPr>
                <a:t>3. </a:t>
              </a:r>
              <a:r>
                <a:rPr lang="ko-KR" altLang="en-US" sz="3200" dirty="0" smtClean="0">
                  <a:latin typeface="HY강B" pitchFamily="18" charset="-127"/>
                  <a:ea typeface="HY강B" pitchFamily="18" charset="-127"/>
                </a:rPr>
                <a:t>일본 경제의 전망</a:t>
              </a:r>
              <a:r>
                <a:rPr lang="en-US" altLang="ko-KR" sz="3200" dirty="0" smtClean="0">
                  <a:latin typeface="HY강B" pitchFamily="18" charset="-127"/>
                  <a:ea typeface="HY강B" pitchFamily="18" charset="-127"/>
                </a:rPr>
                <a:t> </a:t>
              </a:r>
              <a:endParaRPr lang="ko-KR" altLang="en-US" sz="3200" dirty="0"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8" name="그림 7" descr="제목 없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4032448" cy="486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모서리가 둥근 직사각형 8"/>
          <p:cNvSpPr/>
          <p:nvPr/>
        </p:nvSpPr>
        <p:spPr>
          <a:xfrm>
            <a:off x="4427984" y="1844824"/>
            <a:ext cx="4536504" cy="4608512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8D0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</a:p>
          <a:p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- 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통화 정책 완화</a:t>
            </a: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- 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재정 정책 확대</a:t>
            </a: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- 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환태평양경제동반자</a:t>
            </a: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협정협상 참여</a:t>
            </a:r>
          </a:p>
          <a:p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79512" y="908720"/>
            <a:ext cx="5724128" cy="5847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200" b="1" spc="50" dirty="0" err="1" smtClean="0">
                <a:ln w="11430"/>
                <a:solidFill>
                  <a:srgbClr val="E80E7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아베노믹스</a:t>
            </a:r>
            <a:endParaRPr lang="ko-KR" altLang="en-US" sz="3200" b="1" spc="50" dirty="0">
              <a:ln w="11430"/>
              <a:solidFill>
                <a:srgbClr val="E80E7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1428736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b="1" dirty="0" smtClean="0">
              <a:latin typeface="+mj-ea"/>
              <a:ea typeface="+mj-ea"/>
            </a:endParaRPr>
          </a:p>
          <a:p>
            <a:endParaRPr lang="en-US" altLang="ko-KR" b="1" dirty="0" smtClean="0">
              <a:latin typeface="+mj-ea"/>
              <a:ea typeface="+mj-ea"/>
            </a:endParaRPr>
          </a:p>
          <a:p>
            <a:endParaRPr lang="en-US" altLang="ko-KR" b="1" dirty="0" smtClean="0">
              <a:latin typeface="+mj-ea"/>
              <a:ea typeface="+mj-ea"/>
            </a:endParaRPr>
          </a:p>
          <a:p>
            <a:endParaRPr lang="ko-KR" altLang="en-US" dirty="0"/>
          </a:p>
        </p:txBody>
      </p:sp>
      <p:grpSp>
        <p:nvGrpSpPr>
          <p:cNvPr id="2" name="그룹 9"/>
          <p:cNvGrpSpPr/>
          <p:nvPr/>
        </p:nvGrpSpPr>
        <p:grpSpPr>
          <a:xfrm>
            <a:off x="0" y="107921"/>
            <a:ext cx="9144000" cy="656783"/>
            <a:chOff x="0" y="107921"/>
            <a:chExt cx="9144000" cy="656783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0" y="692696"/>
              <a:ext cx="9144000" cy="72008"/>
            </a:xfrm>
            <a:prstGeom prst="line">
              <a:avLst/>
            </a:prstGeom>
            <a:ln>
              <a:solidFill>
                <a:srgbClr val="F781B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067944" y="107921"/>
              <a:ext cx="50405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3200" smtClean="0">
                  <a:latin typeface="HY강B" pitchFamily="18" charset="-127"/>
                  <a:ea typeface="HY강B" pitchFamily="18" charset="-127"/>
                </a:rPr>
                <a:t>참고 문헌 및 이미지 발취</a:t>
              </a:r>
              <a:endParaRPr lang="ko-KR" altLang="en-US" sz="3200" dirty="0"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14" name="모서리가 둥근 직사각형 13"/>
          <p:cNvSpPr/>
          <p:nvPr/>
        </p:nvSpPr>
        <p:spPr>
          <a:xfrm>
            <a:off x="683568" y="1412776"/>
            <a:ext cx="7848872" cy="4896544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8D0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err="1" smtClean="0">
                <a:solidFill>
                  <a:schemeClr val="tx1"/>
                </a:solidFill>
                <a:latin typeface="+mj-ea"/>
                <a:ea typeface="+mj-ea"/>
              </a:rPr>
              <a:t>이향철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. 2005. [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+mj-ea"/>
                <a:ea typeface="+mj-ea"/>
              </a:rPr>
              <a:t>일본경재</a:t>
            </a:r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 잃어버린 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10</a:t>
            </a:r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년의 사투 그리고 회생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]</a:t>
            </a:r>
            <a:endParaRPr lang="ko-KR" altLang="en-US" sz="2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박종규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. 2007. [</a:t>
            </a:r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일본의 장기침체와 희생과정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]</a:t>
            </a:r>
            <a:endParaRPr lang="ko-KR" altLang="en-US" sz="2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ko-KR" altLang="en-US" sz="2000" b="1" dirty="0" err="1" smtClean="0">
                <a:solidFill>
                  <a:schemeClr val="tx1"/>
                </a:solidFill>
                <a:latin typeface="+mj-ea"/>
                <a:ea typeface="+mj-ea"/>
              </a:rPr>
              <a:t>야하미</a:t>
            </a:r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+mj-ea"/>
                <a:ea typeface="+mj-ea"/>
              </a:rPr>
              <a:t>아키라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. 2006. [</a:t>
            </a:r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근세 일본의 경제발전과 근면혁명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]</a:t>
            </a:r>
            <a:endParaRPr lang="ko-KR" altLang="en-US" sz="2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ko-KR" altLang="en-US" sz="2000" b="1" dirty="0" err="1" smtClean="0">
                <a:solidFill>
                  <a:schemeClr val="tx1"/>
                </a:solidFill>
                <a:latin typeface="+mj-ea"/>
                <a:ea typeface="+mj-ea"/>
              </a:rPr>
              <a:t>주노종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. 2007. [</a:t>
            </a:r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알기 쉬운 일본 경제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경영 환경분석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]</a:t>
            </a:r>
            <a:endParaRPr lang="ko-KR" altLang="en-US" sz="2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ko-KR" sz="2000" dirty="0" smtClean="0">
              <a:solidFill>
                <a:schemeClr val="tx1"/>
              </a:solidFill>
            </a:endParaRPr>
          </a:p>
          <a:p>
            <a:endParaRPr lang="en-US" altLang="ko-KR" sz="2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일본대지진 관련자료</a:t>
            </a:r>
            <a:endParaRPr lang="ko-KR" altLang="en-US" sz="2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  <a:hlinkClick r:id="rId2"/>
              </a:rPr>
              <a:t>http://blog.naver.com/dlwlgns33200/110105564886</a:t>
            </a:r>
            <a:endParaRPr lang="en-US" altLang="ko-KR" sz="20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ko-KR" sz="20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ko-KR" altLang="en-US" sz="2000" b="1" dirty="0" smtClean="0">
                <a:solidFill>
                  <a:schemeClr val="tx1"/>
                </a:solidFill>
                <a:latin typeface="+mj-ea"/>
                <a:ea typeface="+mj-ea"/>
              </a:rPr>
              <a:t>이미지발췌 </a:t>
            </a:r>
            <a:r>
              <a:rPr lang="en-US" altLang="ko-KR" sz="2000" b="1" dirty="0" smtClean="0">
                <a:solidFill>
                  <a:schemeClr val="tx1"/>
                </a:solidFill>
                <a:latin typeface="+mj-ea"/>
                <a:ea typeface="+mj-ea"/>
              </a:rPr>
              <a:t>: NAVER </a:t>
            </a:r>
            <a:endParaRPr lang="ko-KR" altLang="en-US" sz="20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ko-KR" sz="20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7"/>
          <p:cNvSpPr>
            <a:spLocks noGrp="1"/>
          </p:cNvSpPr>
          <p:nvPr>
            <p:ph idx="4294967295"/>
          </p:nvPr>
        </p:nvSpPr>
        <p:spPr>
          <a:xfrm>
            <a:off x="827584" y="2276872"/>
            <a:ext cx="6840760" cy="3744416"/>
          </a:xfrm>
          <a:custGeom>
            <a:avLst/>
            <a:gdLst>
              <a:gd name="connsiteX0" fmla="*/ 0 w 9144000"/>
              <a:gd name="connsiteY0" fmla="*/ 0 h 6021288"/>
              <a:gd name="connsiteX1" fmla="*/ 9144000 w 9144000"/>
              <a:gd name="connsiteY1" fmla="*/ 0 h 6021288"/>
              <a:gd name="connsiteX2" fmla="*/ 6096030 w 9144000"/>
              <a:gd name="connsiteY2" fmla="*/ 2007076 h 6021288"/>
              <a:gd name="connsiteX3" fmla="*/ 2007076 w 9144000"/>
              <a:gd name="connsiteY3" fmla="*/ 2007076 h 6021288"/>
              <a:gd name="connsiteX4" fmla="*/ 2007076 w 9144000"/>
              <a:gd name="connsiteY4" fmla="*/ 4699636 h 6021288"/>
              <a:gd name="connsiteX5" fmla="*/ 0 w 9144000"/>
              <a:gd name="connsiteY5" fmla="*/ 6021288 h 6021288"/>
              <a:gd name="connsiteX6" fmla="*/ 0 w 9144000"/>
              <a:gd name="connsiteY6" fmla="*/ 0 h 60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6021288">
                <a:moveTo>
                  <a:pt x="0" y="0"/>
                </a:moveTo>
                <a:lnTo>
                  <a:pt x="9144000" y="0"/>
                </a:lnTo>
                <a:lnTo>
                  <a:pt x="6096030" y="2007076"/>
                </a:lnTo>
                <a:lnTo>
                  <a:pt x="2007076" y="2007076"/>
                </a:lnTo>
                <a:lnTo>
                  <a:pt x="2007076" y="4699636"/>
                </a:lnTo>
                <a:lnTo>
                  <a:pt x="0" y="6021288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>
              <a:buNone/>
            </a:pP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          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800" dirty="0" smtClean="0"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      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800" dirty="0" smtClean="0"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   </a:t>
            </a:r>
          </a:p>
          <a:p>
            <a:pPr>
              <a:buNone/>
            </a:pP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   </a:t>
            </a:r>
            <a:endParaRPr lang="ko-KR" altLang="en-US" sz="2800" dirty="0" smtClean="0"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   </a:t>
            </a:r>
          </a:p>
          <a:p>
            <a:pPr>
              <a:buNone/>
            </a:pP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    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2" name="그룹 8"/>
          <p:cNvGrpSpPr/>
          <p:nvPr/>
        </p:nvGrpSpPr>
        <p:grpSpPr>
          <a:xfrm>
            <a:off x="0" y="107921"/>
            <a:ext cx="9144000" cy="656783"/>
            <a:chOff x="0" y="107921"/>
            <a:chExt cx="9144000" cy="656783"/>
          </a:xfrm>
        </p:grpSpPr>
        <p:cxnSp>
          <p:nvCxnSpPr>
            <p:cNvPr id="10" name="직선 연결선 9"/>
            <p:cNvCxnSpPr/>
            <p:nvPr/>
          </p:nvCxnSpPr>
          <p:spPr>
            <a:xfrm>
              <a:off x="0" y="692696"/>
              <a:ext cx="9144000" cy="72008"/>
            </a:xfrm>
            <a:prstGeom prst="line">
              <a:avLst/>
            </a:prstGeom>
            <a:ln>
              <a:solidFill>
                <a:srgbClr val="F781B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860032" y="107921"/>
              <a:ext cx="42484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dirty="0" smtClean="0">
                  <a:latin typeface="HY강B" pitchFamily="18" charset="-127"/>
                  <a:ea typeface="HY강B" pitchFamily="18" charset="-127"/>
                </a:rPr>
                <a:t>1.1 </a:t>
              </a:r>
              <a:r>
                <a:rPr lang="ko-KR" altLang="en-US" sz="3200" dirty="0" smtClean="0">
                  <a:latin typeface="HY강B" pitchFamily="18" charset="-127"/>
                  <a:ea typeface="HY강B" pitchFamily="18" charset="-127"/>
                </a:rPr>
                <a:t>일본 근대 경제사</a:t>
              </a:r>
              <a:endParaRPr lang="ko-KR" altLang="en-US" sz="3200" dirty="0"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14" name="모서리가 둥근 직사각형 13"/>
          <p:cNvSpPr/>
          <p:nvPr/>
        </p:nvSpPr>
        <p:spPr>
          <a:xfrm>
            <a:off x="755576" y="1772816"/>
            <a:ext cx="7668344" cy="4608512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8D0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연합군의 경제 민주화 정책</a:t>
            </a: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26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  재벌 개혁</a:t>
            </a:r>
          </a:p>
          <a:p>
            <a:pPr>
              <a:buNone/>
            </a:pPr>
            <a:r>
              <a:rPr lang="ko-KR" altLang="en-US" sz="26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  토지 개혁  </a:t>
            </a:r>
          </a:p>
          <a:p>
            <a:pPr>
              <a:buNone/>
            </a:pPr>
            <a:r>
              <a:rPr lang="ko-KR" altLang="en-US" sz="26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  노동 조합 육성</a:t>
            </a:r>
            <a:endParaRPr lang="en-US" altLang="ko-KR" sz="26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 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0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일본 정부의 경제 </a:t>
            </a:r>
            <a:r>
              <a:rPr lang="ko-KR" altLang="en-US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정책</a:t>
            </a:r>
            <a:endParaRPr lang="en-US" altLang="ko-KR" sz="28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2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  </a:t>
            </a:r>
            <a:r>
              <a:rPr lang="ko-KR" altLang="en-US" sz="26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경사 생산 방식</a:t>
            </a:r>
            <a:endParaRPr lang="en-US" altLang="ko-KR" sz="26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tx1"/>
              </a:solidFill>
            </a:endParaRPr>
          </a:p>
        </p:txBody>
      </p:sp>
      <p:sp>
        <p:nvSpPr>
          <p:cNvPr id="21" name="폭발 2 20"/>
          <p:cNvSpPr/>
          <p:nvPr/>
        </p:nvSpPr>
        <p:spPr>
          <a:xfrm>
            <a:off x="1475656" y="1052736"/>
            <a:ext cx="6264696" cy="5517232"/>
          </a:xfrm>
          <a:prstGeom prst="irregularSeal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60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인플레이션 발생</a:t>
            </a:r>
            <a:endParaRPr lang="ko-KR" altLang="en-US" sz="36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980728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1945~ 50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년대 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–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고도 성장 준비기</a:t>
            </a:r>
            <a:endParaRPr lang="en-US" altLang="ko-KR" sz="3200" dirty="0" smtClean="0">
              <a:latin typeface="HY강B" pitchFamily="18" charset="-127"/>
              <a:ea typeface="HY강B" pitchFamily="18" charset="-127"/>
            </a:endParaRPr>
          </a:p>
          <a:p>
            <a:endParaRPr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107921"/>
            <a:ext cx="9144000" cy="656783"/>
            <a:chOff x="0" y="107921"/>
            <a:chExt cx="9144000" cy="656783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0" y="692696"/>
              <a:ext cx="9144000" cy="72008"/>
            </a:xfrm>
            <a:prstGeom prst="line">
              <a:avLst/>
            </a:prstGeom>
            <a:ln>
              <a:solidFill>
                <a:srgbClr val="F781B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4860032" y="107921"/>
              <a:ext cx="42484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dirty="0" smtClean="0">
                  <a:latin typeface="HY강B" pitchFamily="18" charset="-127"/>
                  <a:ea typeface="HY강B" pitchFamily="18" charset="-127"/>
                </a:rPr>
                <a:t>1.1 </a:t>
              </a:r>
              <a:r>
                <a:rPr lang="ko-KR" altLang="en-US" sz="3200" dirty="0" smtClean="0">
                  <a:latin typeface="HY강B" pitchFamily="18" charset="-127"/>
                  <a:ea typeface="HY강B" pitchFamily="18" charset="-127"/>
                </a:rPr>
                <a:t>일본 근대 경제사</a:t>
              </a:r>
              <a:endParaRPr lang="ko-KR" altLang="en-US" sz="3200" dirty="0">
                <a:latin typeface="HY강B" pitchFamily="18" charset="-127"/>
                <a:ea typeface="HY강B" pitchFamily="18" charset="-127"/>
              </a:endParaRPr>
            </a:p>
          </p:txBody>
        </p:sp>
      </p:grpSp>
      <p:pic>
        <p:nvPicPr>
          <p:cNvPr id="5" name="그림 4" descr="220px-Hayato_Ikeda_meets_Joseph_Dod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4176464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모서리가 둥근 직사각형 5"/>
          <p:cNvSpPr/>
          <p:nvPr/>
        </p:nvSpPr>
        <p:spPr>
          <a:xfrm>
            <a:off x="4932040" y="2492896"/>
            <a:ext cx="4032448" cy="3816424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8D0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조셉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돗지</a:t>
            </a:r>
            <a:endParaRPr lang="en-US" altLang="ko-KR" sz="2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sz="2400" dirty="0" smtClean="0"/>
              <a:t> </a:t>
            </a:r>
            <a:r>
              <a:rPr lang="en-US" altLang="ko-KR" sz="2400" dirty="0" err="1" smtClean="0">
                <a:solidFill>
                  <a:schemeClr val="tx1"/>
                </a:solidFill>
              </a:rPr>
              <a:t>Joshep</a:t>
            </a:r>
            <a:r>
              <a:rPr lang="en-US" altLang="ko-KR" sz="2400" dirty="0" smtClean="0">
                <a:solidFill>
                  <a:schemeClr val="tx1"/>
                </a:solidFill>
              </a:rPr>
              <a:t> M. </a:t>
            </a:r>
            <a:r>
              <a:rPr lang="en-US" altLang="ko-KR" sz="2400" dirty="0" err="1" smtClean="0">
                <a:solidFill>
                  <a:schemeClr val="tx1"/>
                </a:solidFill>
              </a:rPr>
              <a:t>Dodgh</a:t>
            </a:r>
            <a:r>
              <a:rPr lang="en-US" altLang="ko-KR" sz="2400" dirty="0" smtClean="0">
                <a:solidFill>
                  <a:schemeClr val="tx1"/>
                </a:solidFill>
              </a:rPr>
              <a:t>)</a:t>
            </a:r>
          </a:p>
          <a:p>
            <a:endParaRPr lang="en-US" altLang="ko-KR" sz="2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FontTx/>
              <a:buChar char="-"/>
            </a:pP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디트로이트 은행장</a:t>
            </a:r>
            <a:endParaRPr lang="en-US" altLang="ko-KR" sz="2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FontTx/>
              <a:buChar char="-"/>
            </a:pPr>
            <a:endParaRPr lang="en-US" altLang="ko-KR" sz="2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FontTx/>
              <a:buChar char="-"/>
            </a:pPr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일본 경제 </a:t>
            </a:r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=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ja-JP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竹馬経済</a:t>
            </a:r>
            <a:endParaRPr lang="en-US" altLang="ja-JP" sz="2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2" name="자유형 11"/>
          <p:cNvSpPr/>
          <p:nvPr/>
        </p:nvSpPr>
        <p:spPr>
          <a:xfrm>
            <a:off x="1863069" y="1643010"/>
            <a:ext cx="2706798" cy="5053914"/>
          </a:xfrm>
          <a:custGeom>
            <a:avLst/>
            <a:gdLst>
              <a:gd name="connsiteX0" fmla="*/ 2706798 w 2706798"/>
              <a:gd name="connsiteY0" fmla="*/ 1396314 h 5053914"/>
              <a:gd name="connsiteX1" fmla="*/ 2533804 w 2706798"/>
              <a:gd name="connsiteY1" fmla="*/ 1334530 h 5053914"/>
              <a:gd name="connsiteX2" fmla="*/ 2496734 w 2706798"/>
              <a:gd name="connsiteY2" fmla="*/ 1309816 h 5053914"/>
              <a:gd name="connsiteX3" fmla="*/ 2459663 w 2706798"/>
              <a:gd name="connsiteY3" fmla="*/ 1285103 h 5053914"/>
              <a:gd name="connsiteX4" fmla="*/ 2434950 w 2706798"/>
              <a:gd name="connsiteY4" fmla="*/ 1248033 h 5053914"/>
              <a:gd name="connsiteX5" fmla="*/ 2397880 w 2706798"/>
              <a:gd name="connsiteY5" fmla="*/ 1223319 h 5053914"/>
              <a:gd name="connsiteX6" fmla="*/ 2385523 w 2706798"/>
              <a:gd name="connsiteY6" fmla="*/ 1186249 h 5053914"/>
              <a:gd name="connsiteX7" fmla="*/ 2360809 w 2706798"/>
              <a:gd name="connsiteY7" fmla="*/ 1149179 h 5053914"/>
              <a:gd name="connsiteX8" fmla="*/ 2360809 w 2706798"/>
              <a:gd name="connsiteY8" fmla="*/ 976184 h 5053914"/>
              <a:gd name="connsiteX9" fmla="*/ 2385523 w 2706798"/>
              <a:gd name="connsiteY9" fmla="*/ 605481 h 5053914"/>
              <a:gd name="connsiteX10" fmla="*/ 2373166 w 2706798"/>
              <a:gd name="connsiteY10" fmla="*/ 420130 h 5053914"/>
              <a:gd name="connsiteX11" fmla="*/ 2360809 w 2706798"/>
              <a:gd name="connsiteY11" fmla="*/ 358346 h 5053914"/>
              <a:gd name="connsiteX12" fmla="*/ 2348453 w 2706798"/>
              <a:gd name="connsiteY12" fmla="*/ 234779 h 5053914"/>
              <a:gd name="connsiteX13" fmla="*/ 2336096 w 2706798"/>
              <a:gd name="connsiteY13" fmla="*/ 197708 h 5053914"/>
              <a:gd name="connsiteX14" fmla="*/ 2249598 w 2706798"/>
              <a:gd name="connsiteY14" fmla="*/ 98854 h 5053914"/>
              <a:gd name="connsiteX15" fmla="*/ 2200171 w 2706798"/>
              <a:gd name="connsiteY15" fmla="*/ 74141 h 5053914"/>
              <a:gd name="connsiteX16" fmla="*/ 2163101 w 2706798"/>
              <a:gd name="connsiteY16" fmla="*/ 49427 h 5053914"/>
              <a:gd name="connsiteX17" fmla="*/ 1965393 w 2706798"/>
              <a:gd name="connsiteY17" fmla="*/ 12357 h 5053914"/>
              <a:gd name="connsiteX18" fmla="*/ 1878896 w 2706798"/>
              <a:gd name="connsiteY18" fmla="*/ 0 h 5053914"/>
              <a:gd name="connsiteX19" fmla="*/ 1705901 w 2706798"/>
              <a:gd name="connsiteY19" fmla="*/ 12357 h 5053914"/>
              <a:gd name="connsiteX20" fmla="*/ 1656474 w 2706798"/>
              <a:gd name="connsiteY20" fmla="*/ 86497 h 5053914"/>
              <a:gd name="connsiteX21" fmla="*/ 1619404 w 2706798"/>
              <a:gd name="connsiteY21" fmla="*/ 160638 h 5053914"/>
              <a:gd name="connsiteX22" fmla="*/ 1594690 w 2706798"/>
              <a:gd name="connsiteY22" fmla="*/ 234779 h 5053914"/>
              <a:gd name="connsiteX23" fmla="*/ 1582334 w 2706798"/>
              <a:gd name="connsiteY23" fmla="*/ 271849 h 5053914"/>
              <a:gd name="connsiteX24" fmla="*/ 1557620 w 2706798"/>
              <a:gd name="connsiteY24" fmla="*/ 308919 h 5053914"/>
              <a:gd name="connsiteX25" fmla="*/ 1532907 w 2706798"/>
              <a:gd name="connsiteY25" fmla="*/ 383060 h 5053914"/>
              <a:gd name="connsiteX26" fmla="*/ 1520550 w 2706798"/>
              <a:gd name="connsiteY26" fmla="*/ 420130 h 5053914"/>
              <a:gd name="connsiteX27" fmla="*/ 1508193 w 2706798"/>
              <a:gd name="connsiteY27" fmla="*/ 494270 h 5053914"/>
              <a:gd name="connsiteX28" fmla="*/ 1483480 w 2706798"/>
              <a:gd name="connsiteY28" fmla="*/ 593124 h 5053914"/>
              <a:gd name="connsiteX29" fmla="*/ 1471123 w 2706798"/>
              <a:gd name="connsiteY29" fmla="*/ 654908 h 5053914"/>
              <a:gd name="connsiteX30" fmla="*/ 1495836 w 2706798"/>
              <a:gd name="connsiteY30" fmla="*/ 1099752 h 5053914"/>
              <a:gd name="connsiteX31" fmla="*/ 1532907 w 2706798"/>
              <a:gd name="connsiteY31" fmla="*/ 1235676 h 5053914"/>
              <a:gd name="connsiteX32" fmla="*/ 1557620 w 2706798"/>
              <a:gd name="connsiteY32" fmla="*/ 1272746 h 5053914"/>
              <a:gd name="connsiteX33" fmla="*/ 1582334 w 2706798"/>
              <a:gd name="connsiteY33" fmla="*/ 1346887 h 5053914"/>
              <a:gd name="connsiteX34" fmla="*/ 1520550 w 2706798"/>
              <a:gd name="connsiteY34" fmla="*/ 1421027 h 5053914"/>
              <a:gd name="connsiteX35" fmla="*/ 1483480 w 2706798"/>
              <a:gd name="connsiteY35" fmla="*/ 1433384 h 5053914"/>
              <a:gd name="connsiteX36" fmla="*/ 1396982 w 2706798"/>
              <a:gd name="connsiteY36" fmla="*/ 1519881 h 5053914"/>
              <a:gd name="connsiteX37" fmla="*/ 1372269 w 2706798"/>
              <a:gd name="connsiteY37" fmla="*/ 1556952 h 5053914"/>
              <a:gd name="connsiteX38" fmla="*/ 1335198 w 2706798"/>
              <a:gd name="connsiteY38" fmla="*/ 1594022 h 5053914"/>
              <a:gd name="connsiteX39" fmla="*/ 1322842 w 2706798"/>
              <a:gd name="connsiteY39" fmla="*/ 1643449 h 5053914"/>
              <a:gd name="connsiteX40" fmla="*/ 1298128 w 2706798"/>
              <a:gd name="connsiteY40" fmla="*/ 1717589 h 5053914"/>
              <a:gd name="connsiteX41" fmla="*/ 1273415 w 2706798"/>
              <a:gd name="connsiteY41" fmla="*/ 1791730 h 5053914"/>
              <a:gd name="connsiteX42" fmla="*/ 1261058 w 2706798"/>
              <a:gd name="connsiteY42" fmla="*/ 1828800 h 5053914"/>
              <a:gd name="connsiteX43" fmla="*/ 1248701 w 2706798"/>
              <a:gd name="connsiteY43" fmla="*/ 1865870 h 5053914"/>
              <a:gd name="connsiteX44" fmla="*/ 1199274 w 2706798"/>
              <a:gd name="connsiteY44" fmla="*/ 1940011 h 5053914"/>
              <a:gd name="connsiteX45" fmla="*/ 1174561 w 2706798"/>
              <a:gd name="connsiteY45" fmla="*/ 2014152 h 5053914"/>
              <a:gd name="connsiteX46" fmla="*/ 1149847 w 2706798"/>
              <a:gd name="connsiteY46" fmla="*/ 2051222 h 5053914"/>
              <a:gd name="connsiteX47" fmla="*/ 1125134 w 2706798"/>
              <a:gd name="connsiteY47" fmla="*/ 2125362 h 5053914"/>
              <a:gd name="connsiteX48" fmla="*/ 1100420 w 2706798"/>
              <a:gd name="connsiteY48" fmla="*/ 2162433 h 5053914"/>
              <a:gd name="connsiteX49" fmla="*/ 1075707 w 2706798"/>
              <a:gd name="connsiteY49" fmla="*/ 2236573 h 5053914"/>
              <a:gd name="connsiteX50" fmla="*/ 1063350 w 2706798"/>
              <a:gd name="connsiteY50" fmla="*/ 2273643 h 5053914"/>
              <a:gd name="connsiteX51" fmla="*/ 1050993 w 2706798"/>
              <a:gd name="connsiteY51" fmla="*/ 2310714 h 5053914"/>
              <a:gd name="connsiteX52" fmla="*/ 1001566 w 2706798"/>
              <a:gd name="connsiteY52" fmla="*/ 2397211 h 5053914"/>
              <a:gd name="connsiteX53" fmla="*/ 952139 w 2706798"/>
              <a:gd name="connsiteY53" fmla="*/ 2471352 h 5053914"/>
              <a:gd name="connsiteX54" fmla="*/ 927425 w 2706798"/>
              <a:gd name="connsiteY54" fmla="*/ 2508422 h 5053914"/>
              <a:gd name="connsiteX55" fmla="*/ 902712 w 2706798"/>
              <a:gd name="connsiteY55" fmla="*/ 2545492 h 5053914"/>
              <a:gd name="connsiteX56" fmla="*/ 865642 w 2706798"/>
              <a:gd name="connsiteY56" fmla="*/ 2570206 h 5053914"/>
              <a:gd name="connsiteX57" fmla="*/ 853285 w 2706798"/>
              <a:gd name="connsiteY57" fmla="*/ 2607276 h 5053914"/>
              <a:gd name="connsiteX58" fmla="*/ 779144 w 2706798"/>
              <a:gd name="connsiteY58" fmla="*/ 2644346 h 5053914"/>
              <a:gd name="connsiteX59" fmla="*/ 692647 w 2706798"/>
              <a:gd name="connsiteY59" fmla="*/ 2706130 h 5053914"/>
              <a:gd name="connsiteX60" fmla="*/ 618507 w 2706798"/>
              <a:gd name="connsiteY60" fmla="*/ 2755557 h 5053914"/>
              <a:gd name="connsiteX61" fmla="*/ 581436 w 2706798"/>
              <a:gd name="connsiteY61" fmla="*/ 2780270 h 5053914"/>
              <a:gd name="connsiteX62" fmla="*/ 544366 w 2706798"/>
              <a:gd name="connsiteY62" fmla="*/ 2792627 h 5053914"/>
              <a:gd name="connsiteX63" fmla="*/ 470225 w 2706798"/>
              <a:gd name="connsiteY63" fmla="*/ 2829697 h 5053914"/>
              <a:gd name="connsiteX64" fmla="*/ 359015 w 2706798"/>
              <a:gd name="connsiteY64" fmla="*/ 2879124 h 5053914"/>
              <a:gd name="connsiteX65" fmla="*/ 223090 w 2706798"/>
              <a:gd name="connsiteY65" fmla="*/ 2916195 h 5053914"/>
              <a:gd name="connsiteX66" fmla="*/ 136593 w 2706798"/>
              <a:gd name="connsiteY66" fmla="*/ 2928552 h 5053914"/>
              <a:gd name="connsiteX67" fmla="*/ 50096 w 2706798"/>
              <a:gd name="connsiteY67" fmla="*/ 3039762 h 5053914"/>
              <a:gd name="connsiteX68" fmla="*/ 25382 w 2706798"/>
              <a:gd name="connsiteY68" fmla="*/ 3113903 h 5053914"/>
              <a:gd name="connsiteX69" fmla="*/ 669 w 2706798"/>
              <a:gd name="connsiteY69" fmla="*/ 3200400 h 5053914"/>
              <a:gd name="connsiteX70" fmla="*/ 13025 w 2706798"/>
              <a:gd name="connsiteY70" fmla="*/ 3286897 h 5053914"/>
              <a:gd name="connsiteX71" fmla="*/ 50096 w 2706798"/>
              <a:gd name="connsiteY71" fmla="*/ 3299254 h 5053914"/>
              <a:gd name="connsiteX72" fmla="*/ 74809 w 2706798"/>
              <a:gd name="connsiteY72" fmla="*/ 3336324 h 5053914"/>
              <a:gd name="connsiteX73" fmla="*/ 99523 w 2706798"/>
              <a:gd name="connsiteY73" fmla="*/ 3410465 h 5053914"/>
              <a:gd name="connsiteX74" fmla="*/ 111880 w 2706798"/>
              <a:gd name="connsiteY74" fmla="*/ 3447535 h 5053914"/>
              <a:gd name="connsiteX75" fmla="*/ 124236 w 2706798"/>
              <a:gd name="connsiteY75" fmla="*/ 3546389 h 5053914"/>
              <a:gd name="connsiteX76" fmla="*/ 198377 w 2706798"/>
              <a:gd name="connsiteY76" fmla="*/ 3595816 h 5053914"/>
              <a:gd name="connsiteX77" fmla="*/ 235447 w 2706798"/>
              <a:gd name="connsiteY77" fmla="*/ 3620530 h 5053914"/>
              <a:gd name="connsiteX78" fmla="*/ 272517 w 2706798"/>
              <a:gd name="connsiteY78" fmla="*/ 3645243 h 5053914"/>
              <a:gd name="connsiteX79" fmla="*/ 346658 w 2706798"/>
              <a:gd name="connsiteY79" fmla="*/ 3669957 h 5053914"/>
              <a:gd name="connsiteX80" fmla="*/ 383728 w 2706798"/>
              <a:gd name="connsiteY80" fmla="*/ 3682314 h 5053914"/>
              <a:gd name="connsiteX81" fmla="*/ 606150 w 2706798"/>
              <a:gd name="connsiteY81" fmla="*/ 3669957 h 5053914"/>
              <a:gd name="connsiteX82" fmla="*/ 643220 w 2706798"/>
              <a:gd name="connsiteY82" fmla="*/ 3657600 h 5053914"/>
              <a:gd name="connsiteX83" fmla="*/ 717361 w 2706798"/>
              <a:gd name="connsiteY83" fmla="*/ 3608173 h 5053914"/>
              <a:gd name="connsiteX84" fmla="*/ 766788 w 2706798"/>
              <a:gd name="connsiteY84" fmla="*/ 3534033 h 5053914"/>
              <a:gd name="connsiteX85" fmla="*/ 791501 w 2706798"/>
              <a:gd name="connsiteY85" fmla="*/ 3496962 h 5053914"/>
              <a:gd name="connsiteX86" fmla="*/ 939782 w 2706798"/>
              <a:gd name="connsiteY86" fmla="*/ 3398108 h 5053914"/>
              <a:gd name="connsiteX87" fmla="*/ 1013923 w 2706798"/>
              <a:gd name="connsiteY87" fmla="*/ 3348681 h 5053914"/>
              <a:gd name="connsiteX88" fmla="*/ 1088063 w 2706798"/>
              <a:gd name="connsiteY88" fmla="*/ 3286897 h 5053914"/>
              <a:gd name="connsiteX89" fmla="*/ 1112777 w 2706798"/>
              <a:gd name="connsiteY89" fmla="*/ 3249827 h 5053914"/>
              <a:gd name="connsiteX90" fmla="*/ 1149847 w 2706798"/>
              <a:gd name="connsiteY90" fmla="*/ 3225114 h 5053914"/>
              <a:gd name="connsiteX91" fmla="*/ 1162204 w 2706798"/>
              <a:gd name="connsiteY91" fmla="*/ 3188043 h 5053914"/>
              <a:gd name="connsiteX92" fmla="*/ 1223988 w 2706798"/>
              <a:gd name="connsiteY92" fmla="*/ 3126260 h 5053914"/>
              <a:gd name="connsiteX93" fmla="*/ 1199274 w 2706798"/>
              <a:gd name="connsiteY93" fmla="*/ 3373395 h 5053914"/>
              <a:gd name="connsiteX94" fmla="*/ 1174561 w 2706798"/>
              <a:gd name="connsiteY94" fmla="*/ 3496962 h 5053914"/>
              <a:gd name="connsiteX95" fmla="*/ 1186917 w 2706798"/>
              <a:gd name="connsiteY95" fmla="*/ 4151870 h 5053914"/>
              <a:gd name="connsiteX96" fmla="*/ 1174561 w 2706798"/>
              <a:gd name="connsiteY96" fmla="*/ 4893276 h 5053914"/>
              <a:gd name="connsiteX97" fmla="*/ 1199274 w 2706798"/>
              <a:gd name="connsiteY97" fmla="*/ 4967416 h 5053914"/>
              <a:gd name="connsiteX98" fmla="*/ 1211631 w 2706798"/>
              <a:gd name="connsiteY98" fmla="*/ 5004487 h 5053914"/>
              <a:gd name="connsiteX99" fmla="*/ 1211631 w 2706798"/>
              <a:gd name="connsiteY99" fmla="*/ 5053914 h 505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706798" h="5053914">
                <a:moveTo>
                  <a:pt x="2706798" y="1396314"/>
                </a:moveTo>
                <a:cubicBezTo>
                  <a:pt x="2578473" y="1380273"/>
                  <a:pt x="2635574" y="1402377"/>
                  <a:pt x="2533804" y="1334530"/>
                </a:cubicBezTo>
                <a:lnTo>
                  <a:pt x="2496734" y="1309816"/>
                </a:lnTo>
                <a:lnTo>
                  <a:pt x="2459663" y="1285103"/>
                </a:lnTo>
                <a:cubicBezTo>
                  <a:pt x="2451425" y="1272746"/>
                  <a:pt x="2445451" y="1258534"/>
                  <a:pt x="2434950" y="1248033"/>
                </a:cubicBezTo>
                <a:cubicBezTo>
                  <a:pt x="2424449" y="1237532"/>
                  <a:pt x="2407157" y="1234916"/>
                  <a:pt x="2397880" y="1223319"/>
                </a:cubicBezTo>
                <a:cubicBezTo>
                  <a:pt x="2389743" y="1213148"/>
                  <a:pt x="2391348" y="1197899"/>
                  <a:pt x="2385523" y="1186249"/>
                </a:cubicBezTo>
                <a:cubicBezTo>
                  <a:pt x="2378881" y="1172966"/>
                  <a:pt x="2369047" y="1161536"/>
                  <a:pt x="2360809" y="1149179"/>
                </a:cubicBezTo>
                <a:cubicBezTo>
                  <a:pt x="2332658" y="1064720"/>
                  <a:pt x="2352195" y="1139846"/>
                  <a:pt x="2360809" y="976184"/>
                </a:cubicBezTo>
                <a:cubicBezTo>
                  <a:pt x="2380067" y="610280"/>
                  <a:pt x="2337223" y="750382"/>
                  <a:pt x="2385523" y="605481"/>
                </a:cubicBezTo>
                <a:cubicBezTo>
                  <a:pt x="2381404" y="543697"/>
                  <a:pt x="2379327" y="481744"/>
                  <a:pt x="2373166" y="420130"/>
                </a:cubicBezTo>
                <a:cubicBezTo>
                  <a:pt x="2371076" y="399232"/>
                  <a:pt x="2363585" y="379164"/>
                  <a:pt x="2360809" y="358346"/>
                </a:cubicBezTo>
                <a:cubicBezTo>
                  <a:pt x="2355338" y="317315"/>
                  <a:pt x="2354747" y="275692"/>
                  <a:pt x="2348453" y="234779"/>
                </a:cubicBezTo>
                <a:cubicBezTo>
                  <a:pt x="2346472" y="221905"/>
                  <a:pt x="2342422" y="209094"/>
                  <a:pt x="2336096" y="197708"/>
                </a:cubicBezTo>
                <a:cubicBezTo>
                  <a:pt x="2302091" y="136500"/>
                  <a:pt x="2299552" y="127399"/>
                  <a:pt x="2249598" y="98854"/>
                </a:cubicBezTo>
                <a:cubicBezTo>
                  <a:pt x="2233605" y="89715"/>
                  <a:pt x="2216164" y="83280"/>
                  <a:pt x="2200171" y="74141"/>
                </a:cubicBezTo>
                <a:cubicBezTo>
                  <a:pt x="2187277" y="66773"/>
                  <a:pt x="2176672" y="55459"/>
                  <a:pt x="2163101" y="49427"/>
                </a:cubicBezTo>
                <a:cubicBezTo>
                  <a:pt x="2083172" y="13903"/>
                  <a:pt x="2061678" y="23685"/>
                  <a:pt x="1965393" y="12357"/>
                </a:cubicBezTo>
                <a:cubicBezTo>
                  <a:pt x="1936467" y="8954"/>
                  <a:pt x="1907728" y="4119"/>
                  <a:pt x="1878896" y="0"/>
                </a:cubicBezTo>
                <a:lnTo>
                  <a:pt x="1705901" y="12357"/>
                </a:lnTo>
                <a:cubicBezTo>
                  <a:pt x="1678219" y="23122"/>
                  <a:pt x="1656474" y="86497"/>
                  <a:pt x="1656474" y="86497"/>
                </a:cubicBezTo>
                <a:cubicBezTo>
                  <a:pt x="1611409" y="221693"/>
                  <a:pt x="1683280" y="16917"/>
                  <a:pt x="1619404" y="160638"/>
                </a:cubicBezTo>
                <a:cubicBezTo>
                  <a:pt x="1608824" y="184443"/>
                  <a:pt x="1602928" y="210065"/>
                  <a:pt x="1594690" y="234779"/>
                </a:cubicBezTo>
                <a:cubicBezTo>
                  <a:pt x="1590571" y="247136"/>
                  <a:pt x="1589559" y="261012"/>
                  <a:pt x="1582334" y="271849"/>
                </a:cubicBezTo>
                <a:cubicBezTo>
                  <a:pt x="1574096" y="284206"/>
                  <a:pt x="1563652" y="295348"/>
                  <a:pt x="1557620" y="308919"/>
                </a:cubicBezTo>
                <a:cubicBezTo>
                  <a:pt x="1547040" y="332724"/>
                  <a:pt x="1541145" y="358346"/>
                  <a:pt x="1532907" y="383060"/>
                </a:cubicBezTo>
                <a:cubicBezTo>
                  <a:pt x="1528788" y="395417"/>
                  <a:pt x="1522691" y="407282"/>
                  <a:pt x="1520550" y="420130"/>
                </a:cubicBezTo>
                <a:cubicBezTo>
                  <a:pt x="1516431" y="444843"/>
                  <a:pt x="1512675" y="469620"/>
                  <a:pt x="1508193" y="494270"/>
                </a:cubicBezTo>
                <a:cubicBezTo>
                  <a:pt x="1477829" y="661266"/>
                  <a:pt x="1512060" y="478801"/>
                  <a:pt x="1483480" y="593124"/>
                </a:cubicBezTo>
                <a:cubicBezTo>
                  <a:pt x="1478386" y="613499"/>
                  <a:pt x="1475242" y="634313"/>
                  <a:pt x="1471123" y="654908"/>
                </a:cubicBezTo>
                <a:cubicBezTo>
                  <a:pt x="1481021" y="951856"/>
                  <a:pt x="1463823" y="923677"/>
                  <a:pt x="1495836" y="1099752"/>
                </a:cubicBezTo>
                <a:cubicBezTo>
                  <a:pt x="1501639" y="1131667"/>
                  <a:pt x="1516018" y="1210343"/>
                  <a:pt x="1532907" y="1235676"/>
                </a:cubicBezTo>
                <a:cubicBezTo>
                  <a:pt x="1541145" y="1248033"/>
                  <a:pt x="1551589" y="1259175"/>
                  <a:pt x="1557620" y="1272746"/>
                </a:cubicBezTo>
                <a:cubicBezTo>
                  <a:pt x="1568200" y="1296551"/>
                  <a:pt x="1582334" y="1346887"/>
                  <a:pt x="1582334" y="1346887"/>
                </a:cubicBezTo>
                <a:cubicBezTo>
                  <a:pt x="1564098" y="1374240"/>
                  <a:pt x="1549092" y="1401999"/>
                  <a:pt x="1520550" y="1421027"/>
                </a:cubicBezTo>
                <a:cubicBezTo>
                  <a:pt x="1509712" y="1428252"/>
                  <a:pt x="1495837" y="1429265"/>
                  <a:pt x="1483480" y="1433384"/>
                </a:cubicBezTo>
                <a:cubicBezTo>
                  <a:pt x="1426828" y="1518362"/>
                  <a:pt x="1462231" y="1498131"/>
                  <a:pt x="1396982" y="1519881"/>
                </a:cubicBezTo>
                <a:cubicBezTo>
                  <a:pt x="1388744" y="1532238"/>
                  <a:pt x="1381776" y="1545543"/>
                  <a:pt x="1372269" y="1556952"/>
                </a:cubicBezTo>
                <a:cubicBezTo>
                  <a:pt x="1361082" y="1570377"/>
                  <a:pt x="1343868" y="1578849"/>
                  <a:pt x="1335198" y="1594022"/>
                </a:cubicBezTo>
                <a:cubicBezTo>
                  <a:pt x="1326772" y="1608767"/>
                  <a:pt x="1327722" y="1627183"/>
                  <a:pt x="1322842" y="1643449"/>
                </a:cubicBezTo>
                <a:cubicBezTo>
                  <a:pt x="1315357" y="1668401"/>
                  <a:pt x="1306366" y="1692876"/>
                  <a:pt x="1298128" y="1717589"/>
                </a:cubicBezTo>
                <a:lnTo>
                  <a:pt x="1273415" y="1791730"/>
                </a:lnTo>
                <a:lnTo>
                  <a:pt x="1261058" y="1828800"/>
                </a:lnTo>
                <a:cubicBezTo>
                  <a:pt x="1256939" y="1841157"/>
                  <a:pt x="1255926" y="1855032"/>
                  <a:pt x="1248701" y="1865870"/>
                </a:cubicBezTo>
                <a:cubicBezTo>
                  <a:pt x="1232225" y="1890584"/>
                  <a:pt x="1208666" y="1911833"/>
                  <a:pt x="1199274" y="1940011"/>
                </a:cubicBezTo>
                <a:cubicBezTo>
                  <a:pt x="1191036" y="1964725"/>
                  <a:pt x="1189011" y="1992477"/>
                  <a:pt x="1174561" y="2014152"/>
                </a:cubicBezTo>
                <a:cubicBezTo>
                  <a:pt x="1166323" y="2026509"/>
                  <a:pt x="1155879" y="2037651"/>
                  <a:pt x="1149847" y="2051222"/>
                </a:cubicBezTo>
                <a:cubicBezTo>
                  <a:pt x="1139267" y="2075027"/>
                  <a:pt x="1139584" y="2103687"/>
                  <a:pt x="1125134" y="2125362"/>
                </a:cubicBezTo>
                <a:cubicBezTo>
                  <a:pt x="1116896" y="2137719"/>
                  <a:pt x="1106452" y="2148862"/>
                  <a:pt x="1100420" y="2162433"/>
                </a:cubicBezTo>
                <a:cubicBezTo>
                  <a:pt x="1089840" y="2186238"/>
                  <a:pt x="1083945" y="2211860"/>
                  <a:pt x="1075707" y="2236573"/>
                </a:cubicBezTo>
                <a:lnTo>
                  <a:pt x="1063350" y="2273643"/>
                </a:lnTo>
                <a:cubicBezTo>
                  <a:pt x="1059231" y="2286000"/>
                  <a:pt x="1058218" y="2299876"/>
                  <a:pt x="1050993" y="2310714"/>
                </a:cubicBezTo>
                <a:cubicBezTo>
                  <a:pt x="965502" y="2438953"/>
                  <a:pt x="1095635" y="2240429"/>
                  <a:pt x="1001566" y="2397211"/>
                </a:cubicBezTo>
                <a:cubicBezTo>
                  <a:pt x="986284" y="2422680"/>
                  <a:pt x="968615" y="2446638"/>
                  <a:pt x="952139" y="2471352"/>
                </a:cubicBezTo>
                <a:lnTo>
                  <a:pt x="927425" y="2508422"/>
                </a:lnTo>
                <a:cubicBezTo>
                  <a:pt x="919187" y="2520779"/>
                  <a:pt x="915069" y="2537254"/>
                  <a:pt x="902712" y="2545492"/>
                </a:cubicBezTo>
                <a:lnTo>
                  <a:pt x="865642" y="2570206"/>
                </a:lnTo>
                <a:cubicBezTo>
                  <a:pt x="861523" y="2582563"/>
                  <a:pt x="861422" y="2597105"/>
                  <a:pt x="853285" y="2607276"/>
                </a:cubicBezTo>
                <a:cubicBezTo>
                  <a:pt x="835864" y="2629052"/>
                  <a:pt x="803564" y="2636206"/>
                  <a:pt x="779144" y="2644346"/>
                </a:cubicBezTo>
                <a:cubicBezTo>
                  <a:pt x="713620" y="2709870"/>
                  <a:pt x="773968" y="2657337"/>
                  <a:pt x="692647" y="2706130"/>
                </a:cubicBezTo>
                <a:cubicBezTo>
                  <a:pt x="667178" y="2721412"/>
                  <a:pt x="643220" y="2739082"/>
                  <a:pt x="618507" y="2755557"/>
                </a:cubicBezTo>
                <a:cubicBezTo>
                  <a:pt x="606150" y="2763795"/>
                  <a:pt x="595525" y="2775574"/>
                  <a:pt x="581436" y="2780270"/>
                </a:cubicBezTo>
                <a:cubicBezTo>
                  <a:pt x="569079" y="2784389"/>
                  <a:pt x="556016" y="2786802"/>
                  <a:pt x="544366" y="2792627"/>
                </a:cubicBezTo>
                <a:cubicBezTo>
                  <a:pt x="448561" y="2840531"/>
                  <a:pt x="563394" y="2798643"/>
                  <a:pt x="470225" y="2829697"/>
                </a:cubicBezTo>
                <a:cubicBezTo>
                  <a:pt x="411480" y="2868861"/>
                  <a:pt x="447244" y="2849714"/>
                  <a:pt x="359015" y="2879124"/>
                </a:cubicBezTo>
                <a:cubicBezTo>
                  <a:pt x="313772" y="2894205"/>
                  <a:pt x="271867" y="2909227"/>
                  <a:pt x="223090" y="2916195"/>
                </a:cubicBezTo>
                <a:lnTo>
                  <a:pt x="136593" y="2928552"/>
                </a:lnTo>
                <a:cubicBezTo>
                  <a:pt x="77473" y="3017232"/>
                  <a:pt x="108168" y="2981690"/>
                  <a:pt x="50096" y="3039762"/>
                </a:cubicBezTo>
                <a:cubicBezTo>
                  <a:pt x="41858" y="3064476"/>
                  <a:pt x="31700" y="3088630"/>
                  <a:pt x="25382" y="3113903"/>
                </a:cubicBezTo>
                <a:cubicBezTo>
                  <a:pt x="9866" y="3175966"/>
                  <a:pt x="18395" y="3147219"/>
                  <a:pt x="669" y="3200400"/>
                </a:cubicBezTo>
                <a:cubicBezTo>
                  <a:pt x="4788" y="3229232"/>
                  <a:pt x="0" y="3260847"/>
                  <a:pt x="13025" y="3286897"/>
                </a:cubicBezTo>
                <a:cubicBezTo>
                  <a:pt x="18850" y="3298547"/>
                  <a:pt x="39925" y="3291117"/>
                  <a:pt x="50096" y="3299254"/>
                </a:cubicBezTo>
                <a:cubicBezTo>
                  <a:pt x="61693" y="3308531"/>
                  <a:pt x="68778" y="3322753"/>
                  <a:pt x="74809" y="3336324"/>
                </a:cubicBezTo>
                <a:cubicBezTo>
                  <a:pt x="85389" y="3360129"/>
                  <a:pt x="91285" y="3385751"/>
                  <a:pt x="99523" y="3410465"/>
                </a:cubicBezTo>
                <a:lnTo>
                  <a:pt x="111880" y="3447535"/>
                </a:lnTo>
                <a:cubicBezTo>
                  <a:pt x="115999" y="3480486"/>
                  <a:pt x="107504" y="3517705"/>
                  <a:pt x="124236" y="3546389"/>
                </a:cubicBezTo>
                <a:cubicBezTo>
                  <a:pt x="139202" y="3572045"/>
                  <a:pt x="173663" y="3579340"/>
                  <a:pt x="198377" y="3595816"/>
                </a:cubicBezTo>
                <a:lnTo>
                  <a:pt x="235447" y="3620530"/>
                </a:lnTo>
                <a:cubicBezTo>
                  <a:pt x="247804" y="3628768"/>
                  <a:pt x="258428" y="3640547"/>
                  <a:pt x="272517" y="3645243"/>
                </a:cubicBezTo>
                <a:lnTo>
                  <a:pt x="346658" y="3669957"/>
                </a:lnTo>
                <a:lnTo>
                  <a:pt x="383728" y="3682314"/>
                </a:lnTo>
                <a:cubicBezTo>
                  <a:pt x="457869" y="3678195"/>
                  <a:pt x="532229" y="3676997"/>
                  <a:pt x="606150" y="3669957"/>
                </a:cubicBezTo>
                <a:cubicBezTo>
                  <a:pt x="619116" y="3668722"/>
                  <a:pt x="631834" y="3663926"/>
                  <a:pt x="643220" y="3657600"/>
                </a:cubicBezTo>
                <a:cubicBezTo>
                  <a:pt x="669184" y="3643175"/>
                  <a:pt x="717361" y="3608173"/>
                  <a:pt x="717361" y="3608173"/>
                </a:cubicBezTo>
                <a:lnTo>
                  <a:pt x="766788" y="3534033"/>
                </a:lnTo>
                <a:cubicBezTo>
                  <a:pt x="775026" y="3521676"/>
                  <a:pt x="779144" y="3505200"/>
                  <a:pt x="791501" y="3496962"/>
                </a:cubicBezTo>
                <a:lnTo>
                  <a:pt x="939782" y="3398108"/>
                </a:lnTo>
                <a:cubicBezTo>
                  <a:pt x="939790" y="3398103"/>
                  <a:pt x="1013916" y="3348688"/>
                  <a:pt x="1013923" y="3348681"/>
                </a:cubicBezTo>
                <a:cubicBezTo>
                  <a:pt x="1061494" y="3301110"/>
                  <a:pt x="1036453" y="3321305"/>
                  <a:pt x="1088063" y="3286897"/>
                </a:cubicBezTo>
                <a:cubicBezTo>
                  <a:pt x="1096301" y="3274540"/>
                  <a:pt x="1102276" y="3260328"/>
                  <a:pt x="1112777" y="3249827"/>
                </a:cubicBezTo>
                <a:cubicBezTo>
                  <a:pt x="1123278" y="3239326"/>
                  <a:pt x="1140570" y="3236711"/>
                  <a:pt x="1149847" y="3225114"/>
                </a:cubicBezTo>
                <a:cubicBezTo>
                  <a:pt x="1157984" y="3214943"/>
                  <a:pt x="1156379" y="3199693"/>
                  <a:pt x="1162204" y="3188043"/>
                </a:cubicBezTo>
                <a:cubicBezTo>
                  <a:pt x="1182799" y="3146853"/>
                  <a:pt x="1186917" y="3150973"/>
                  <a:pt x="1223988" y="3126260"/>
                </a:cubicBezTo>
                <a:cubicBezTo>
                  <a:pt x="1204081" y="3444760"/>
                  <a:pt x="1229315" y="3233201"/>
                  <a:pt x="1199274" y="3373395"/>
                </a:cubicBezTo>
                <a:cubicBezTo>
                  <a:pt x="1190473" y="3414467"/>
                  <a:pt x="1174561" y="3496962"/>
                  <a:pt x="1174561" y="3496962"/>
                </a:cubicBezTo>
                <a:cubicBezTo>
                  <a:pt x="1178680" y="3715265"/>
                  <a:pt x="1186917" y="3933528"/>
                  <a:pt x="1186917" y="4151870"/>
                </a:cubicBezTo>
                <a:cubicBezTo>
                  <a:pt x="1186917" y="4399040"/>
                  <a:pt x="1170816" y="4646135"/>
                  <a:pt x="1174561" y="4893276"/>
                </a:cubicBezTo>
                <a:cubicBezTo>
                  <a:pt x="1174956" y="4919323"/>
                  <a:pt x="1191036" y="4942703"/>
                  <a:pt x="1199274" y="4967416"/>
                </a:cubicBezTo>
                <a:cubicBezTo>
                  <a:pt x="1203393" y="4979773"/>
                  <a:pt x="1211631" y="4991462"/>
                  <a:pt x="1211631" y="5004487"/>
                </a:cubicBezTo>
                <a:lnTo>
                  <a:pt x="1211631" y="5053914"/>
                </a:lnTo>
              </a:path>
            </a:pathLst>
          </a:cu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67544" y="908720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1945~ 50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년대 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–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고도 성장 준비기</a:t>
            </a:r>
            <a:endParaRPr lang="en-US" altLang="ko-KR" sz="3200" dirty="0" smtClean="0">
              <a:latin typeface="HY강B" pitchFamily="18" charset="-127"/>
              <a:ea typeface="HY강B" pitchFamily="18" charset="-127"/>
            </a:endParaRPr>
          </a:p>
          <a:p>
            <a:endParaRPr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9144000" cy="765175"/>
          </a:xfrm>
        </p:spPr>
        <p:txBody>
          <a:bodyPr/>
          <a:lstStyle/>
          <a:p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39752" y="5288340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latin typeface="HY강B" pitchFamily="18" charset="-127"/>
                <a:ea typeface="HY강B" pitchFamily="18" charset="-127"/>
              </a:rPr>
              <a:t>인플레이션 </a:t>
            </a:r>
            <a:endParaRPr lang="en-US" altLang="ko-KR" sz="4800" dirty="0" smtClean="0"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800" dirty="0" smtClean="0">
                <a:latin typeface="HY강B" pitchFamily="18" charset="-127"/>
                <a:ea typeface="HY강B" pitchFamily="18" charset="-127"/>
              </a:rPr>
              <a:t>수습</a:t>
            </a:r>
            <a:endParaRPr lang="en-US" altLang="ko-KR" sz="4800" dirty="0" smtClean="0"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3" name="그룹 7"/>
          <p:cNvGrpSpPr/>
          <p:nvPr/>
        </p:nvGrpSpPr>
        <p:grpSpPr>
          <a:xfrm>
            <a:off x="0" y="188640"/>
            <a:ext cx="9144000" cy="656783"/>
            <a:chOff x="0" y="107921"/>
            <a:chExt cx="9144000" cy="656783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0" y="692696"/>
              <a:ext cx="9144000" cy="72008"/>
            </a:xfrm>
            <a:prstGeom prst="line">
              <a:avLst/>
            </a:prstGeom>
            <a:ln>
              <a:solidFill>
                <a:srgbClr val="F781B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60032" y="107921"/>
              <a:ext cx="42484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dirty="0" smtClean="0">
                  <a:latin typeface="HY강B" pitchFamily="18" charset="-127"/>
                  <a:ea typeface="HY강B" pitchFamily="18" charset="-127"/>
                </a:rPr>
                <a:t>1.1 </a:t>
              </a:r>
              <a:r>
                <a:rPr lang="ko-KR" altLang="en-US" sz="3200" dirty="0" smtClean="0">
                  <a:latin typeface="HY강B" pitchFamily="18" charset="-127"/>
                  <a:ea typeface="HY강B" pitchFamily="18" charset="-127"/>
                </a:rPr>
                <a:t>일본 근대 경제사</a:t>
              </a:r>
              <a:endParaRPr lang="ko-KR" altLang="en-US" sz="3200" dirty="0"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67544" y="980728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1945~ 50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년대 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–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고도 성장 준비기</a:t>
            </a:r>
            <a:endParaRPr lang="en-US" altLang="ko-KR" sz="3200" dirty="0" smtClean="0">
              <a:latin typeface="HY강B" pitchFamily="18" charset="-127"/>
              <a:ea typeface="HY강B" pitchFamily="18" charset="-127"/>
            </a:endParaRPr>
          </a:p>
          <a:p>
            <a:endParaRPr lang="ko-KR" altLang="en-US" sz="3200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971600" y="1628800"/>
            <a:ext cx="7272808" cy="2592288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8D0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en-US" altLang="ko-KR" sz="2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[ </a:t>
            </a:r>
            <a:r>
              <a:rPr lang="ko-KR" altLang="en-US" sz="2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돗지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라인 </a:t>
            </a:r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] </a:t>
            </a:r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입안</a:t>
            </a:r>
            <a:endParaRPr lang="en-US" altLang="ko-KR" sz="2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                    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                     </a:t>
            </a:r>
            <a:r>
              <a:rPr lang="ko-KR" altLang="en-US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균형 예산</a:t>
            </a:r>
            <a:r>
              <a:rPr lang="en-US" altLang="ko-KR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</a:t>
            </a:r>
          </a:p>
          <a:p>
            <a:r>
              <a:rPr lang="ko-KR" altLang="en-US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초 긴축 정책</a:t>
            </a:r>
            <a:r>
              <a:rPr lang="en-US" altLang="ko-KR" sz="2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     </a:t>
            </a:r>
            <a:r>
              <a:rPr lang="ko-KR" altLang="en-US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물가 통제</a:t>
            </a:r>
            <a:endParaRPr lang="en-US" altLang="ko-KR" sz="24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                       1 $ = 360</a:t>
            </a:r>
            <a:r>
              <a:rPr lang="ja-JP" altLang="en-US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￥</a:t>
            </a:r>
            <a:r>
              <a:rPr lang="en-US" altLang="ja-JP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rPr>
              <a:t>무역확대 도모</a:t>
            </a:r>
            <a:endParaRPr lang="en-US" altLang="ko-KR" sz="24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400" dirty="0" smtClean="0">
              <a:solidFill>
                <a:srgbClr val="000000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2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2" name="왼쪽 중괄호 11"/>
          <p:cNvSpPr/>
          <p:nvPr/>
        </p:nvSpPr>
        <p:spPr>
          <a:xfrm>
            <a:off x="2987824" y="2636912"/>
            <a:ext cx="360040" cy="936104"/>
          </a:xfrm>
          <a:prstGeom prst="leftBrace">
            <a:avLst>
              <a:gd name="adj1" fmla="val 0"/>
              <a:gd name="adj2" fmla="val 45757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아래쪽 화살표 14"/>
          <p:cNvSpPr/>
          <p:nvPr/>
        </p:nvSpPr>
        <p:spPr>
          <a:xfrm>
            <a:off x="3923928" y="4437112"/>
            <a:ext cx="1008112" cy="720081"/>
          </a:xfrm>
          <a:prstGeom prst="downArrow">
            <a:avLst/>
          </a:prstGeom>
          <a:solidFill>
            <a:srgbClr val="F781B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폭발 1 6"/>
          <p:cNvSpPr/>
          <p:nvPr/>
        </p:nvSpPr>
        <p:spPr>
          <a:xfrm>
            <a:off x="3059832" y="4337720"/>
            <a:ext cx="3168352" cy="252028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불황</a:t>
            </a:r>
            <a:endParaRPr lang="ko-KR" altLang="en-US" sz="48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내용 개체 틀 21" descr="그림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492896"/>
            <a:ext cx="4032448" cy="414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23528" y="1484784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-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 한국 전쟁 </a:t>
            </a:r>
            <a:endParaRPr lang="ko-KR" altLang="en-US" sz="2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220486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패전 후 일본</a:t>
            </a:r>
            <a:endParaRPr lang="ko-KR" altLang="en-US" sz="20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17" name="내용 개체 틀 16" descr="그림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544" y="2492896"/>
            <a:ext cx="3960440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5292080" y="220486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한국 전쟁 후 일본</a:t>
            </a:r>
            <a:endParaRPr lang="ko-KR" altLang="en-US" sz="20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2341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" name="그룹 18"/>
          <p:cNvGrpSpPr/>
          <p:nvPr/>
        </p:nvGrpSpPr>
        <p:grpSpPr>
          <a:xfrm>
            <a:off x="0" y="44624"/>
            <a:ext cx="9144000" cy="656783"/>
            <a:chOff x="0" y="107921"/>
            <a:chExt cx="9144000" cy="656783"/>
          </a:xfrm>
        </p:grpSpPr>
        <p:cxnSp>
          <p:nvCxnSpPr>
            <p:cNvPr id="20" name="직선 연결선 19"/>
            <p:cNvCxnSpPr/>
            <p:nvPr/>
          </p:nvCxnSpPr>
          <p:spPr>
            <a:xfrm>
              <a:off x="0" y="692696"/>
              <a:ext cx="9144000" cy="72008"/>
            </a:xfrm>
            <a:prstGeom prst="line">
              <a:avLst/>
            </a:prstGeom>
            <a:ln>
              <a:solidFill>
                <a:srgbClr val="F781B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860032" y="107921"/>
              <a:ext cx="42484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dirty="0" smtClean="0">
                  <a:latin typeface="HY강B" pitchFamily="18" charset="-127"/>
                  <a:ea typeface="HY강B" pitchFamily="18" charset="-127"/>
                </a:rPr>
                <a:t>1.1 </a:t>
              </a:r>
              <a:r>
                <a:rPr lang="ko-KR" altLang="en-US" sz="3200" dirty="0" smtClean="0">
                  <a:latin typeface="HY강B" pitchFamily="18" charset="-127"/>
                  <a:ea typeface="HY강B" pitchFamily="18" charset="-127"/>
                </a:rPr>
                <a:t>일본 근대 경제사</a:t>
              </a:r>
              <a:endParaRPr lang="ko-KR" altLang="en-US" sz="3200" dirty="0"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23528" y="836712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1945~ 50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년대 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–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고도 성장 준비기</a:t>
            </a:r>
            <a:endParaRPr lang="en-US" altLang="ko-KR" sz="3200" dirty="0" smtClean="0">
              <a:latin typeface="HY강B" pitchFamily="18" charset="-127"/>
              <a:ea typeface="HY강B" pitchFamily="18" charset="-127"/>
            </a:endParaRPr>
          </a:p>
          <a:p>
            <a:endParaRPr lang="ko-KR" altLang="en-US" sz="3200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323528" y="764704"/>
            <a:ext cx="7596336" cy="504056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1960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년대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고도 경제성장기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   </a:t>
            </a:r>
          </a:p>
          <a:p>
            <a:pPr>
              <a:buNone/>
            </a:pP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          </a:t>
            </a:r>
          </a:p>
          <a:p>
            <a:pPr>
              <a:buNone/>
            </a:pP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251520" y="1412777"/>
          <a:ext cx="8712968" cy="5040560"/>
        </p:xfrm>
        <a:graphic>
          <a:graphicData uri="http://schemas.openxmlformats.org/drawingml/2006/table">
            <a:tbl>
              <a:tblPr firstRow="1">
                <a:tableStyleId>{1E171933-4619-4E11-9A3F-F7608DF75F80}</a:tableStyleId>
              </a:tblPr>
              <a:tblGrid>
                <a:gridCol w="4032448"/>
                <a:gridCol w="4680520"/>
              </a:tblGrid>
              <a:tr h="12601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 smtClean="0">
                          <a:latin typeface="HY강B" pitchFamily="18" charset="-127"/>
                          <a:ea typeface="HY강B" pitchFamily="18" charset="-127"/>
                        </a:rPr>
                        <a:t>진무 경기</a:t>
                      </a:r>
                      <a:r>
                        <a:rPr lang="en-US" altLang="ko-KR" sz="2000" dirty="0" smtClean="0">
                          <a:latin typeface="HY강B" pitchFamily="18" charset="-127"/>
                          <a:ea typeface="HY강B" pitchFamily="18" charset="-127"/>
                        </a:rPr>
                        <a:t>(</a:t>
                      </a:r>
                      <a:r>
                        <a:rPr lang="ko-KR" altLang="en-US" sz="2000" dirty="0" err="1" smtClean="0">
                          <a:latin typeface="HY강B" pitchFamily="18" charset="-127"/>
                          <a:ea typeface="HY강B" pitchFamily="18" charset="-127"/>
                        </a:rPr>
                        <a:t>神武景気</a:t>
                      </a:r>
                      <a:r>
                        <a:rPr lang="en-US" altLang="ko-KR" sz="2000" dirty="0" smtClean="0">
                          <a:latin typeface="HY강B" pitchFamily="18" charset="-127"/>
                          <a:ea typeface="HY강B" pitchFamily="18" charset="-127"/>
                        </a:rPr>
                        <a:t>)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77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dirty="0">
                          <a:latin typeface="HY강B" pitchFamily="18" charset="-127"/>
                          <a:ea typeface="HY강B" pitchFamily="18" charset="-127"/>
                        </a:rPr>
                        <a:t>(31</a:t>
                      </a:r>
                      <a:r>
                        <a:rPr lang="ko-KR" altLang="en-US" sz="2000" dirty="0">
                          <a:latin typeface="HY강B" pitchFamily="18" charset="-127"/>
                          <a:ea typeface="HY강B" pitchFamily="18" charset="-127"/>
                        </a:rPr>
                        <a:t>개월 </a:t>
                      </a:r>
                      <a:r>
                        <a:rPr lang="en-US" altLang="ko-KR" sz="2000" dirty="0">
                          <a:latin typeface="HY강B" pitchFamily="18" charset="-127"/>
                          <a:ea typeface="HY강B" pitchFamily="18" charset="-127"/>
                        </a:rPr>
                        <a:t>1954</a:t>
                      </a:r>
                      <a:r>
                        <a:rPr lang="ko-KR" altLang="en-US" sz="2000" dirty="0">
                          <a:latin typeface="HY강B" pitchFamily="18" charset="-127"/>
                          <a:ea typeface="HY강B" pitchFamily="18" charset="-127"/>
                        </a:rPr>
                        <a:t>년 </a:t>
                      </a:r>
                      <a:r>
                        <a:rPr lang="en-US" altLang="ko-KR" sz="2000" dirty="0">
                          <a:latin typeface="HY강B" pitchFamily="18" charset="-127"/>
                          <a:ea typeface="HY강B" pitchFamily="18" charset="-127"/>
                        </a:rPr>
                        <a:t>12</a:t>
                      </a:r>
                      <a:r>
                        <a:rPr lang="ko-KR" altLang="en-US" sz="2000" dirty="0">
                          <a:latin typeface="HY강B" pitchFamily="18" charset="-127"/>
                          <a:ea typeface="HY강B" pitchFamily="18" charset="-127"/>
                        </a:rPr>
                        <a:t>월 </a:t>
                      </a:r>
                      <a:r>
                        <a:rPr lang="en-US" altLang="ko-KR" sz="2000" dirty="0">
                          <a:latin typeface="HY강B" pitchFamily="18" charset="-127"/>
                          <a:ea typeface="HY강B" pitchFamily="18" charset="-127"/>
                        </a:rPr>
                        <a:t>~ 1957</a:t>
                      </a:r>
                      <a:r>
                        <a:rPr lang="ko-KR" altLang="en-US" sz="2000" dirty="0">
                          <a:latin typeface="HY강B" pitchFamily="18" charset="-127"/>
                          <a:ea typeface="HY강B" pitchFamily="18" charset="-127"/>
                        </a:rPr>
                        <a:t>년 </a:t>
                      </a:r>
                      <a:r>
                        <a:rPr lang="en-US" altLang="ko-KR" sz="2000" dirty="0">
                          <a:latin typeface="HY강B" pitchFamily="18" charset="-127"/>
                          <a:ea typeface="HY강B" pitchFamily="18" charset="-127"/>
                        </a:rPr>
                        <a:t>6</a:t>
                      </a:r>
                      <a:r>
                        <a:rPr lang="ko-KR" altLang="en-US" sz="2000" dirty="0">
                          <a:latin typeface="HY강B" pitchFamily="18" charset="-127"/>
                          <a:ea typeface="HY강B" pitchFamily="18" charset="-127"/>
                        </a:rPr>
                        <a:t>월</a:t>
                      </a:r>
                      <a:r>
                        <a:rPr lang="en-US" altLang="ko-KR" sz="2000" dirty="0">
                          <a:latin typeface="HY강B" pitchFamily="18" charset="-127"/>
                          <a:ea typeface="HY강B" pitchFamily="18" charset="-127"/>
                        </a:rPr>
                        <a:t>)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77A9"/>
                    </a:solidFill>
                  </a:tcPr>
                </a:tc>
              </a:tr>
              <a:tr h="12601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 err="1" smtClean="0">
                          <a:latin typeface="HY강B" pitchFamily="18" charset="-127"/>
                          <a:ea typeface="HY강B" pitchFamily="18" charset="-127"/>
                        </a:rPr>
                        <a:t>이와토</a:t>
                      </a:r>
                      <a:r>
                        <a:rPr lang="ko-KR" altLang="en-US" sz="2000" dirty="0" smtClean="0">
                          <a:latin typeface="HY강B" pitchFamily="18" charset="-127"/>
                          <a:ea typeface="HY강B" pitchFamily="18" charset="-127"/>
                        </a:rPr>
                        <a:t> 경기</a:t>
                      </a:r>
                      <a:r>
                        <a:rPr lang="en-US" altLang="ko-KR" sz="2000" dirty="0" smtClean="0">
                          <a:latin typeface="HY강B" pitchFamily="18" charset="-127"/>
                          <a:ea typeface="HY강B" pitchFamily="18" charset="-127"/>
                        </a:rPr>
                        <a:t>(</a:t>
                      </a:r>
                      <a:r>
                        <a:rPr lang="ko-KR" altLang="en-US" sz="2000" dirty="0" smtClean="0">
                          <a:latin typeface="HY강B" pitchFamily="18" charset="-127"/>
                          <a:ea typeface="HY강B" pitchFamily="18" charset="-127"/>
                        </a:rPr>
                        <a:t>岩戸景気</a:t>
                      </a:r>
                      <a:r>
                        <a:rPr lang="en-US" altLang="ko-KR" sz="2000" dirty="0" smtClean="0">
                          <a:latin typeface="HY강B" pitchFamily="18" charset="-127"/>
                          <a:ea typeface="HY강B" pitchFamily="18" charset="-127"/>
                        </a:rPr>
                        <a:t>)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C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dirty="0">
                          <a:latin typeface="HY강B" pitchFamily="18" charset="-127"/>
                          <a:ea typeface="HY강B" pitchFamily="18" charset="-127"/>
                        </a:rPr>
                        <a:t>(42</a:t>
                      </a:r>
                      <a:r>
                        <a:rPr lang="ko-KR" altLang="en-US" sz="2000" dirty="0">
                          <a:latin typeface="HY강B" pitchFamily="18" charset="-127"/>
                          <a:ea typeface="HY강B" pitchFamily="18" charset="-127"/>
                        </a:rPr>
                        <a:t>개월 </a:t>
                      </a:r>
                      <a:r>
                        <a:rPr lang="en-US" altLang="ko-KR" sz="2000" dirty="0">
                          <a:latin typeface="HY강B" pitchFamily="18" charset="-127"/>
                          <a:ea typeface="HY강B" pitchFamily="18" charset="-127"/>
                        </a:rPr>
                        <a:t>1958</a:t>
                      </a:r>
                      <a:r>
                        <a:rPr lang="ko-KR" altLang="en-US" sz="2000" dirty="0">
                          <a:latin typeface="HY강B" pitchFamily="18" charset="-127"/>
                          <a:ea typeface="HY강B" pitchFamily="18" charset="-127"/>
                        </a:rPr>
                        <a:t>년 </a:t>
                      </a:r>
                      <a:r>
                        <a:rPr lang="en-US" altLang="ko-KR" sz="2000" dirty="0">
                          <a:latin typeface="HY강B" pitchFamily="18" charset="-127"/>
                          <a:ea typeface="HY강B" pitchFamily="18" charset="-127"/>
                        </a:rPr>
                        <a:t>7</a:t>
                      </a:r>
                      <a:r>
                        <a:rPr lang="ko-KR" altLang="en-US" sz="2000" dirty="0">
                          <a:latin typeface="HY강B" pitchFamily="18" charset="-127"/>
                          <a:ea typeface="HY강B" pitchFamily="18" charset="-127"/>
                        </a:rPr>
                        <a:t>월 </a:t>
                      </a:r>
                      <a:r>
                        <a:rPr lang="en-US" altLang="ko-KR" sz="2000" dirty="0">
                          <a:latin typeface="HY강B" pitchFamily="18" charset="-127"/>
                          <a:ea typeface="HY강B" pitchFamily="18" charset="-127"/>
                        </a:rPr>
                        <a:t>~ 1961</a:t>
                      </a:r>
                      <a:r>
                        <a:rPr lang="ko-KR" altLang="en-US" sz="2000" dirty="0">
                          <a:latin typeface="HY강B" pitchFamily="18" charset="-127"/>
                          <a:ea typeface="HY강B" pitchFamily="18" charset="-127"/>
                        </a:rPr>
                        <a:t>년 </a:t>
                      </a:r>
                      <a:r>
                        <a:rPr lang="en-US" altLang="ko-KR" sz="2000" dirty="0">
                          <a:latin typeface="HY강B" pitchFamily="18" charset="-127"/>
                          <a:ea typeface="HY강B" pitchFamily="18" charset="-127"/>
                        </a:rPr>
                        <a:t>12</a:t>
                      </a:r>
                      <a:r>
                        <a:rPr lang="ko-KR" altLang="en-US" sz="2000" dirty="0">
                          <a:latin typeface="HY강B" pitchFamily="18" charset="-127"/>
                          <a:ea typeface="HY강B" pitchFamily="18" charset="-127"/>
                        </a:rPr>
                        <a:t>월</a:t>
                      </a:r>
                      <a:r>
                        <a:rPr lang="en-US" altLang="ko-KR" sz="2000" dirty="0">
                          <a:latin typeface="HY강B" pitchFamily="18" charset="-127"/>
                          <a:ea typeface="HY강B" pitchFamily="18" charset="-127"/>
                        </a:rPr>
                        <a:t>)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C8FA"/>
                    </a:solidFill>
                  </a:tcPr>
                </a:tc>
              </a:tr>
              <a:tr h="12601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 smtClean="0">
                          <a:latin typeface="HY강B" pitchFamily="18" charset="-127"/>
                          <a:ea typeface="HY강B" pitchFamily="18" charset="-127"/>
                        </a:rPr>
                        <a:t>올림픽경기</a:t>
                      </a:r>
                      <a:r>
                        <a:rPr lang="en-US" altLang="ja-JP" sz="2000" dirty="0" smtClean="0">
                          <a:latin typeface="HY강B" pitchFamily="18" charset="-127"/>
                          <a:ea typeface="HY강B" pitchFamily="18" charset="-127"/>
                        </a:rPr>
                        <a:t>(</a:t>
                      </a:r>
                      <a:r>
                        <a:rPr lang="ja-JP" altLang="en-US" sz="2000" dirty="0">
                          <a:latin typeface="HY강B" pitchFamily="18" charset="-127"/>
                        </a:rPr>
                        <a:t>オリンピック景気</a:t>
                      </a:r>
                      <a:r>
                        <a:rPr lang="en-US" altLang="ja-JP" sz="2000" dirty="0">
                          <a:latin typeface="HY강B" pitchFamily="18" charset="-127"/>
                          <a:ea typeface="HY강B" pitchFamily="18" charset="-127"/>
                        </a:rPr>
                        <a:t>)</a:t>
                      </a:r>
                      <a:endParaRPr lang="ja-JP" altLang="en-US" sz="2000" dirty="0">
                        <a:solidFill>
                          <a:srgbClr val="000000"/>
                        </a:solidFill>
                        <a:latin typeface="HY강B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77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dirty="0">
                          <a:latin typeface="HY강B" pitchFamily="18" charset="-127"/>
                          <a:ea typeface="HY강B" pitchFamily="18" charset="-127"/>
                        </a:rPr>
                        <a:t>(24</a:t>
                      </a:r>
                      <a:r>
                        <a:rPr lang="ko-KR" altLang="en-US" sz="2000" dirty="0">
                          <a:latin typeface="HY강B" pitchFamily="18" charset="-127"/>
                          <a:ea typeface="HY강B" pitchFamily="18" charset="-127"/>
                        </a:rPr>
                        <a:t>개월 </a:t>
                      </a:r>
                      <a:r>
                        <a:rPr lang="en-US" altLang="ko-KR" sz="2000" dirty="0">
                          <a:latin typeface="HY강B" pitchFamily="18" charset="-127"/>
                          <a:ea typeface="HY강B" pitchFamily="18" charset="-127"/>
                        </a:rPr>
                        <a:t>1962</a:t>
                      </a:r>
                      <a:r>
                        <a:rPr lang="ko-KR" altLang="en-US" sz="2000" dirty="0">
                          <a:latin typeface="HY강B" pitchFamily="18" charset="-127"/>
                          <a:ea typeface="HY강B" pitchFamily="18" charset="-127"/>
                        </a:rPr>
                        <a:t>년 </a:t>
                      </a:r>
                      <a:r>
                        <a:rPr lang="en-US" altLang="ko-KR" sz="2000" dirty="0">
                          <a:latin typeface="HY강B" pitchFamily="18" charset="-127"/>
                          <a:ea typeface="HY강B" pitchFamily="18" charset="-127"/>
                        </a:rPr>
                        <a:t>11</a:t>
                      </a:r>
                      <a:r>
                        <a:rPr lang="ko-KR" altLang="en-US" sz="2000" dirty="0">
                          <a:latin typeface="HY강B" pitchFamily="18" charset="-127"/>
                          <a:ea typeface="HY강B" pitchFamily="18" charset="-127"/>
                        </a:rPr>
                        <a:t>월 </a:t>
                      </a:r>
                      <a:r>
                        <a:rPr lang="en-US" altLang="ko-KR" sz="2000" dirty="0">
                          <a:latin typeface="HY강B" pitchFamily="18" charset="-127"/>
                          <a:ea typeface="HY강B" pitchFamily="18" charset="-127"/>
                        </a:rPr>
                        <a:t>~ 1964</a:t>
                      </a:r>
                      <a:r>
                        <a:rPr lang="ko-KR" altLang="en-US" sz="2000" dirty="0">
                          <a:latin typeface="HY강B" pitchFamily="18" charset="-127"/>
                          <a:ea typeface="HY강B" pitchFamily="18" charset="-127"/>
                        </a:rPr>
                        <a:t>년 </a:t>
                      </a:r>
                      <a:r>
                        <a:rPr lang="en-US" altLang="ko-KR" sz="2000" dirty="0">
                          <a:latin typeface="HY강B" pitchFamily="18" charset="-127"/>
                          <a:ea typeface="HY강B" pitchFamily="18" charset="-127"/>
                        </a:rPr>
                        <a:t>10</a:t>
                      </a:r>
                      <a:r>
                        <a:rPr lang="ko-KR" altLang="en-US" sz="2000" dirty="0">
                          <a:latin typeface="HY강B" pitchFamily="18" charset="-127"/>
                          <a:ea typeface="HY강B" pitchFamily="18" charset="-127"/>
                        </a:rPr>
                        <a:t>월</a:t>
                      </a:r>
                      <a:r>
                        <a:rPr lang="en-US" altLang="ko-KR" sz="2000" dirty="0">
                          <a:latin typeface="HY강B" pitchFamily="18" charset="-127"/>
                          <a:ea typeface="HY강B" pitchFamily="18" charset="-127"/>
                        </a:rPr>
                        <a:t>)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77A9"/>
                    </a:solidFill>
                  </a:tcPr>
                </a:tc>
              </a:tr>
              <a:tr h="12601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 err="1" smtClean="0">
                          <a:latin typeface="HY강B" pitchFamily="18" charset="-127"/>
                          <a:ea typeface="HY강B" pitchFamily="18" charset="-127"/>
                        </a:rPr>
                        <a:t>이자나기</a:t>
                      </a:r>
                      <a:r>
                        <a:rPr lang="ko-KR" altLang="en-US" sz="2000" dirty="0" smtClean="0">
                          <a:latin typeface="HY강B" pitchFamily="18" charset="-127"/>
                          <a:ea typeface="HY강B" pitchFamily="18" charset="-127"/>
                        </a:rPr>
                        <a:t> 경기</a:t>
                      </a:r>
                      <a:r>
                        <a:rPr lang="en-US" altLang="ko-KR" sz="2000" dirty="0">
                          <a:latin typeface="HY강B" pitchFamily="18" charset="-127"/>
                          <a:ea typeface="HY강B" pitchFamily="18" charset="-127"/>
                        </a:rPr>
                        <a:t>(</a:t>
                      </a:r>
                      <a:r>
                        <a:rPr lang="ko-KR" altLang="en-US" sz="2000" dirty="0">
                          <a:latin typeface="HY강B" pitchFamily="18" charset="-127"/>
                          <a:ea typeface="HY강B" pitchFamily="18" charset="-127"/>
                        </a:rPr>
                        <a:t>いざなぎ景気</a:t>
                      </a:r>
                      <a:r>
                        <a:rPr lang="en-US" altLang="ko-KR" sz="2000" dirty="0">
                          <a:latin typeface="HY강B" pitchFamily="18" charset="-127"/>
                          <a:ea typeface="HY강B" pitchFamily="18" charset="-127"/>
                        </a:rPr>
                        <a:t>)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C8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dirty="0">
                          <a:latin typeface="HY강B" pitchFamily="18" charset="-127"/>
                          <a:ea typeface="HY강B" pitchFamily="18" charset="-127"/>
                        </a:rPr>
                        <a:t>(57</a:t>
                      </a:r>
                      <a:r>
                        <a:rPr lang="ko-KR" altLang="en-US" sz="2000" dirty="0">
                          <a:latin typeface="HY강B" pitchFamily="18" charset="-127"/>
                          <a:ea typeface="HY강B" pitchFamily="18" charset="-127"/>
                        </a:rPr>
                        <a:t>개월 </a:t>
                      </a:r>
                      <a:r>
                        <a:rPr lang="en-US" altLang="ko-KR" sz="2000" dirty="0">
                          <a:latin typeface="HY강B" pitchFamily="18" charset="-127"/>
                          <a:ea typeface="HY강B" pitchFamily="18" charset="-127"/>
                        </a:rPr>
                        <a:t>1965</a:t>
                      </a:r>
                      <a:r>
                        <a:rPr lang="ko-KR" altLang="en-US" sz="2000" dirty="0">
                          <a:latin typeface="HY강B" pitchFamily="18" charset="-127"/>
                          <a:ea typeface="HY강B" pitchFamily="18" charset="-127"/>
                        </a:rPr>
                        <a:t>년 </a:t>
                      </a:r>
                      <a:r>
                        <a:rPr lang="en-US" altLang="ko-KR" sz="2000" dirty="0">
                          <a:latin typeface="HY강B" pitchFamily="18" charset="-127"/>
                          <a:ea typeface="HY강B" pitchFamily="18" charset="-127"/>
                        </a:rPr>
                        <a:t>11</a:t>
                      </a:r>
                      <a:r>
                        <a:rPr lang="ko-KR" altLang="en-US" sz="2000" dirty="0">
                          <a:latin typeface="HY강B" pitchFamily="18" charset="-127"/>
                          <a:ea typeface="HY강B" pitchFamily="18" charset="-127"/>
                        </a:rPr>
                        <a:t>월 </a:t>
                      </a:r>
                      <a:r>
                        <a:rPr lang="en-US" altLang="ko-KR" sz="2000" dirty="0">
                          <a:latin typeface="HY강B" pitchFamily="18" charset="-127"/>
                          <a:ea typeface="HY강B" pitchFamily="18" charset="-127"/>
                        </a:rPr>
                        <a:t>~ 1970</a:t>
                      </a:r>
                      <a:r>
                        <a:rPr lang="ko-KR" altLang="en-US" sz="2000" dirty="0">
                          <a:latin typeface="HY강B" pitchFamily="18" charset="-127"/>
                          <a:ea typeface="HY강B" pitchFamily="18" charset="-127"/>
                        </a:rPr>
                        <a:t>년 </a:t>
                      </a:r>
                      <a:r>
                        <a:rPr lang="en-US" altLang="ko-KR" sz="2000" dirty="0">
                          <a:latin typeface="HY강B" pitchFamily="18" charset="-127"/>
                          <a:ea typeface="HY강B" pitchFamily="18" charset="-127"/>
                        </a:rPr>
                        <a:t>7</a:t>
                      </a:r>
                      <a:r>
                        <a:rPr lang="ko-KR" altLang="en-US" sz="2000" dirty="0">
                          <a:latin typeface="HY강B" pitchFamily="18" charset="-127"/>
                          <a:ea typeface="HY강B" pitchFamily="18" charset="-127"/>
                        </a:rPr>
                        <a:t>월</a:t>
                      </a:r>
                      <a:r>
                        <a:rPr lang="en-US" altLang="ko-KR" sz="2000" dirty="0">
                          <a:latin typeface="HY강B" pitchFamily="18" charset="-127"/>
                          <a:ea typeface="HY강B" pitchFamily="18" charset="-127"/>
                        </a:rPr>
                        <a:t>)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C8FA"/>
                    </a:solidFill>
                  </a:tcPr>
                </a:tc>
              </a:tr>
            </a:tbl>
          </a:graphicData>
        </a:graphic>
      </p:graphicFrame>
      <p:grpSp>
        <p:nvGrpSpPr>
          <p:cNvPr id="2" name="그룹 12"/>
          <p:cNvGrpSpPr/>
          <p:nvPr/>
        </p:nvGrpSpPr>
        <p:grpSpPr>
          <a:xfrm>
            <a:off x="0" y="44624"/>
            <a:ext cx="9144000" cy="656783"/>
            <a:chOff x="0" y="107921"/>
            <a:chExt cx="9144000" cy="656783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0" y="692696"/>
              <a:ext cx="9144000" cy="72008"/>
            </a:xfrm>
            <a:prstGeom prst="line">
              <a:avLst/>
            </a:prstGeom>
            <a:ln>
              <a:solidFill>
                <a:srgbClr val="F781B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860032" y="107921"/>
              <a:ext cx="42484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dirty="0" smtClean="0">
                  <a:latin typeface="HY강B" pitchFamily="18" charset="-127"/>
                  <a:ea typeface="HY강B" pitchFamily="18" charset="-127"/>
                </a:rPr>
                <a:t>1.1 </a:t>
              </a:r>
              <a:r>
                <a:rPr lang="ko-KR" altLang="en-US" sz="3200" dirty="0" smtClean="0">
                  <a:latin typeface="HY강B" pitchFamily="18" charset="-127"/>
                  <a:ea typeface="HY강B" pitchFamily="18" charset="-127"/>
                </a:rPr>
                <a:t>일본 근대 경제사</a:t>
              </a:r>
              <a:endParaRPr lang="ko-KR" altLang="en-US" sz="3200" dirty="0">
                <a:latin typeface="HY강B" pitchFamily="18" charset="-127"/>
                <a:ea typeface="HY강B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89">
  <a:themeElements>
    <a:clrScheme name="ptline_17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tline_174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tline_17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tline_17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tline_17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tline_17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tline_17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tline_17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tline_17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tline_17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tline_17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tline_17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tline_17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tline_17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1138</TotalTime>
  <Words>1310</Words>
  <Application>Microsoft Office PowerPoint</Application>
  <PresentationFormat>화면 슬라이드 쇼(4:3)</PresentationFormat>
  <Paragraphs>442</Paragraphs>
  <Slides>41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41</vt:i4>
      </vt:variant>
    </vt:vector>
  </HeadingPairs>
  <TitlesOfParts>
    <vt:vector size="42" baseType="lpstr">
      <vt:lpstr>089</vt:lpstr>
      <vt:lpstr>일본 경제와 기업</vt:lpstr>
      <vt:lpstr>목 차</vt:lpstr>
      <vt:lpstr>슬라이드 3</vt:lpstr>
      <vt:lpstr>슬라이드 4</vt:lpstr>
      <vt:lpstr>슬라이드 5</vt:lpstr>
      <vt:lpstr>슬라이드 6</vt:lpstr>
      <vt:lpstr> 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슬라이드 33</vt:lpstr>
      <vt:lpstr>슬라이드 34</vt:lpstr>
      <vt:lpstr>슬라이드 35</vt:lpstr>
      <vt:lpstr>슬라이드 36</vt:lpstr>
      <vt:lpstr> </vt:lpstr>
      <vt:lpstr>              </vt:lpstr>
      <vt:lpstr>슬라이드 39</vt:lpstr>
      <vt:lpstr>슬라이드 40</vt:lpstr>
      <vt:lpstr>슬라이드 41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전자무역의 기초</dc:title>
  <dc:creator>빌 게이츠</dc:creator>
  <cp:lastModifiedBy>빌 게이츠</cp:lastModifiedBy>
  <cp:revision>138</cp:revision>
  <dcterms:created xsi:type="dcterms:W3CDTF">2012-11-09T05:42:04Z</dcterms:created>
  <dcterms:modified xsi:type="dcterms:W3CDTF">2013-04-14T09:45:03Z</dcterms:modified>
</cp:coreProperties>
</file>