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4"/>
  </p:notesMasterIdLst>
  <p:sldIdLst>
    <p:sldId id="287" r:id="rId2"/>
    <p:sldId id="298" r:id="rId3"/>
    <p:sldId id="299" r:id="rId4"/>
    <p:sldId id="301" r:id="rId5"/>
    <p:sldId id="300" r:id="rId6"/>
    <p:sldId id="303" r:id="rId7"/>
    <p:sldId id="305" r:id="rId8"/>
    <p:sldId id="302" r:id="rId9"/>
    <p:sldId id="306" r:id="rId10"/>
    <p:sldId id="304" r:id="rId11"/>
    <p:sldId id="307" r:id="rId12"/>
    <p:sldId id="297" r:id="rId13"/>
  </p:sldIdLst>
  <p:sldSz cx="9906000" cy="6858000" type="A4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D9EA"/>
    <a:srgbClr val="6546BE"/>
    <a:srgbClr val="A24ABA"/>
    <a:srgbClr val="FFBDBD"/>
    <a:srgbClr val="FFA7A7"/>
    <a:srgbClr val="AD77D4"/>
    <a:srgbClr val="954E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21" autoAdjust="0"/>
    <p:restoredTop sz="94660"/>
  </p:normalViewPr>
  <p:slideViewPr>
    <p:cSldViewPr snapToGrid="0">
      <p:cViewPr>
        <p:scale>
          <a:sx n="110" d="100"/>
          <a:sy n="110" d="100"/>
        </p:scale>
        <p:origin x="-389" y="-58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D80D8E-2604-4BD9-8313-02E4D8B49961}" type="datetimeFigureOut">
              <a:rPr lang="ko-KR" altLang="en-US" smtClean="0"/>
              <a:pPr/>
              <a:t>2018-11-23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BC84C0-301E-42DD-857C-229759F8621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32648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165A-E35E-45E3-8B76-60E309AE9892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2018-11-23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3EBE2-04A1-4312-8B8B-38400B01AA9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0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165A-E35E-45E3-8B76-60E309AE9892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2018-11-23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3EBE2-04A1-4312-8B8B-38400B01AA9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435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4" y="365125"/>
            <a:ext cx="2135981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40" y="365125"/>
            <a:ext cx="6284119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165A-E35E-45E3-8B76-60E309AE9892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2018-11-23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3EBE2-04A1-4312-8B8B-38400B01AA9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133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165A-E35E-45E3-8B76-60E309AE9892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2018-11-23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3EBE2-04A1-4312-8B8B-38400B01AA9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515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81" y="1709744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81" y="4589469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165A-E35E-45E3-8B76-60E309AE9892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2018-11-23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3EBE2-04A1-4312-8B8B-38400B01AA9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327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165A-E35E-45E3-8B76-60E309AE9892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2018-11-23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3EBE2-04A1-4312-8B8B-38400B01AA9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549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30" y="365129"/>
            <a:ext cx="8543925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165A-E35E-45E3-8B76-60E309AE9892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2018-11-23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3EBE2-04A1-4312-8B8B-38400B01AA9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304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165A-E35E-45E3-8B76-60E309AE9892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2018-11-23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3EBE2-04A1-4312-8B8B-38400B01AA9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362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165A-E35E-45E3-8B76-60E309AE9892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2018-11-23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3EBE2-04A1-4312-8B8B-38400B01AA9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042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30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31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30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165A-E35E-45E3-8B76-60E309AE9892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2018-11-23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3EBE2-04A1-4312-8B8B-38400B01AA9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754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30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31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dirty="0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30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165A-E35E-45E3-8B76-60E309AE9892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2018-11-23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3EBE2-04A1-4312-8B8B-38400B01AA9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266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40" y="365129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40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6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E165A-E35E-45E3-8B76-60E309AE9892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2018-11-23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5" y="6356356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6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13EBE2-04A1-4312-8B8B-38400B01AA9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30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타원 17"/>
          <p:cNvSpPr/>
          <p:nvPr/>
        </p:nvSpPr>
        <p:spPr>
          <a:xfrm>
            <a:off x="4533125" y="1686618"/>
            <a:ext cx="2518914" cy="2518914"/>
          </a:xfrm>
          <a:prstGeom prst="ellipse">
            <a:avLst/>
          </a:prstGeom>
          <a:noFill/>
          <a:ln w="285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타원 1"/>
          <p:cNvSpPr/>
          <p:nvPr/>
        </p:nvSpPr>
        <p:spPr>
          <a:xfrm>
            <a:off x="2595059" y="1666494"/>
            <a:ext cx="2518914" cy="2518914"/>
          </a:xfrm>
          <a:prstGeom prst="ellipse">
            <a:avLst/>
          </a:prstGeom>
          <a:noFill/>
          <a:ln w="285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0" name="직사각형 19"/>
          <p:cNvSpPr/>
          <p:nvPr/>
        </p:nvSpPr>
        <p:spPr>
          <a:xfrm>
            <a:off x="7418124" y="5962542"/>
            <a:ext cx="2855935" cy="6970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400" dirty="0" smtClean="0">
                <a:solidFill>
                  <a:schemeClr val="accent5">
                    <a:lumMod val="50000"/>
                  </a:schemeClr>
                </a:solidFill>
                <a:latin typeface="+mn-ea"/>
              </a:rPr>
              <a:t>생활 조형 디자인과 </a:t>
            </a:r>
            <a:endParaRPr lang="en-US" altLang="ko-KR" sz="1400" dirty="0" smtClean="0">
              <a:solidFill>
                <a:schemeClr val="accent5">
                  <a:lumMod val="50000"/>
                </a:schemeClr>
              </a:solidFill>
              <a:latin typeface="+mn-ea"/>
            </a:endParaRPr>
          </a:p>
          <a:p>
            <a:pPr algn="ctr">
              <a:lnSpc>
                <a:spcPct val="150000"/>
              </a:lnSpc>
            </a:pPr>
            <a:r>
              <a:rPr lang="en-US" altLang="ko-KR" sz="1400" dirty="0" smtClean="0">
                <a:solidFill>
                  <a:schemeClr val="accent5">
                    <a:lumMod val="50000"/>
                  </a:schemeClr>
                </a:solidFill>
                <a:latin typeface="+mn-ea"/>
              </a:rPr>
              <a:t>21535317 </a:t>
            </a:r>
            <a:r>
              <a:rPr lang="ko-KR" altLang="en-US" sz="1400" dirty="0" smtClean="0">
                <a:solidFill>
                  <a:schemeClr val="accent5">
                    <a:lumMod val="50000"/>
                  </a:schemeClr>
                </a:solidFill>
                <a:latin typeface="+mn-ea"/>
              </a:rPr>
              <a:t>홍리나</a:t>
            </a:r>
            <a:endParaRPr lang="en-US" altLang="ko-KR" sz="1400" dirty="0" smtClean="0">
              <a:solidFill>
                <a:schemeClr val="accent5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2855343" y="2156597"/>
            <a:ext cx="392501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3600" dirty="0" smtClean="0">
                <a:solidFill>
                  <a:schemeClr val="accent5">
                    <a:lumMod val="50000"/>
                  </a:schemeClr>
                </a:solidFill>
                <a:latin typeface="HY견고딕" pitchFamily="18" charset="-127"/>
                <a:ea typeface="HY견고딕" pitchFamily="18" charset="-127"/>
              </a:rPr>
              <a:t>일본     근대</a:t>
            </a:r>
            <a:endParaRPr lang="en-US" altLang="ko-KR" sz="3600" dirty="0" smtClean="0">
              <a:solidFill>
                <a:schemeClr val="accent5">
                  <a:lumMod val="50000"/>
                </a:schemeClr>
              </a:solidFill>
              <a:latin typeface="HY견고딕" pitchFamily="18" charset="-127"/>
              <a:ea typeface="HY견고딕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3600" dirty="0" smtClean="0">
                <a:solidFill>
                  <a:schemeClr val="accent5">
                    <a:lumMod val="50000"/>
                  </a:schemeClr>
                </a:solidFill>
                <a:latin typeface="HY견고딕" pitchFamily="18" charset="-127"/>
                <a:ea typeface="HY견고딕" pitchFamily="18" charset="-127"/>
              </a:rPr>
              <a:t>사      회</a:t>
            </a:r>
            <a:endParaRPr lang="en-US" altLang="ko-KR" sz="3600" dirty="0" smtClean="0">
              <a:solidFill>
                <a:schemeClr val="accent5">
                  <a:lumMod val="50000"/>
                </a:schemeClr>
              </a:solidFill>
              <a:latin typeface="HY견고딕" pitchFamily="18" charset="-127"/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85858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직사각형 27"/>
          <p:cNvSpPr/>
          <p:nvPr/>
        </p:nvSpPr>
        <p:spPr>
          <a:xfrm>
            <a:off x="276034" y="128682"/>
            <a:ext cx="516723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b="1" dirty="0">
                <a:solidFill>
                  <a:srgbClr val="002060"/>
                </a:solidFill>
                <a:latin typeface="+mn-ea"/>
              </a:rPr>
              <a:t>Ⅲ. </a:t>
            </a:r>
            <a:r>
              <a:rPr lang="ko-KR" altLang="en-US" sz="2000" b="1" dirty="0" smtClean="0">
                <a:solidFill>
                  <a:srgbClr val="002060"/>
                </a:solidFill>
                <a:latin typeface="+mn-ea"/>
              </a:rPr>
              <a:t>쇼와 </a:t>
            </a:r>
            <a:r>
              <a:rPr lang="en-US" altLang="ko-KR" sz="2000" b="1" dirty="0" smtClean="0">
                <a:solidFill>
                  <a:srgbClr val="002060"/>
                </a:solidFill>
                <a:latin typeface="+mn-ea"/>
              </a:rPr>
              <a:t>(</a:t>
            </a:r>
            <a:r>
              <a:rPr lang="ko-KR" altLang="en-US" sz="2000" b="1" dirty="0" smtClean="0">
                <a:solidFill>
                  <a:srgbClr val="002060"/>
                </a:solidFill>
                <a:latin typeface="+mn-ea"/>
              </a:rPr>
              <a:t>昭和</a:t>
            </a:r>
            <a:r>
              <a:rPr lang="en-US" altLang="ko-KR" sz="2000" b="1" dirty="0" smtClean="0">
                <a:solidFill>
                  <a:srgbClr val="002060"/>
                </a:solidFill>
                <a:latin typeface="+mn-ea"/>
              </a:rPr>
              <a:t>)</a:t>
            </a:r>
            <a:r>
              <a:rPr lang="ko-KR" altLang="en-US" sz="2000" b="1" dirty="0" smtClean="0">
                <a:solidFill>
                  <a:srgbClr val="002060"/>
                </a:solidFill>
                <a:latin typeface="+mn-ea"/>
              </a:rPr>
              <a:t>시대</a:t>
            </a:r>
            <a:endParaRPr lang="en-US" altLang="ko-KR" sz="2000" b="1" dirty="0" smtClean="0">
              <a:solidFill>
                <a:srgbClr val="002060"/>
              </a:solidFill>
              <a:latin typeface="+mn-e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83811" y="322627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83079" y="81950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4276176" y="2320518"/>
            <a:ext cx="4953000" cy="255018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en-US" altLang="ko-KR" sz="1400" b="1" dirty="0" smtClean="0"/>
              <a:t>-</a:t>
            </a:r>
            <a:r>
              <a:rPr lang="ko-KR" altLang="ko-KR" sz="1400" b="1" dirty="0" smtClean="0"/>
              <a:t>군부 우세 속 일본이 추구</a:t>
            </a:r>
            <a:r>
              <a:rPr lang="ko-KR" altLang="en-US" sz="1400" b="1" dirty="0" smtClean="0"/>
              <a:t>한 </a:t>
            </a:r>
            <a:r>
              <a:rPr lang="ko-KR" altLang="ko-KR" sz="1400" b="1" dirty="0" smtClean="0"/>
              <a:t> 국가 </a:t>
            </a:r>
            <a:r>
              <a:rPr lang="ko-KR" altLang="ko-KR" sz="1400" b="1" dirty="0" smtClean="0"/>
              <a:t>목표</a:t>
            </a:r>
            <a:endParaRPr lang="en-US" altLang="ko-KR" sz="1400" b="1" dirty="0" smtClean="0"/>
          </a:p>
          <a:p>
            <a:pPr>
              <a:lnSpc>
                <a:spcPct val="150000"/>
              </a:lnSpc>
              <a:buNone/>
            </a:pPr>
            <a:endParaRPr lang="en-US" altLang="ko-KR" sz="1400" b="1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400" b="1" dirty="0" smtClean="0">
                <a:solidFill>
                  <a:schemeClr val="accent6">
                    <a:lumMod val="50000"/>
                  </a:schemeClr>
                </a:solidFill>
              </a:rPr>
              <a:t>:</a:t>
            </a:r>
            <a:r>
              <a:rPr lang="ko-KR" altLang="en-US" sz="1400" b="1" dirty="0" smtClean="0">
                <a:solidFill>
                  <a:schemeClr val="accent6">
                    <a:lumMod val="50000"/>
                  </a:schemeClr>
                </a:solidFill>
              </a:rPr>
              <a:t>대동아 </a:t>
            </a:r>
            <a:r>
              <a:rPr lang="ko-KR" altLang="en-US" sz="1400" b="1" dirty="0" err="1" smtClean="0">
                <a:solidFill>
                  <a:schemeClr val="accent6">
                    <a:lumMod val="50000"/>
                  </a:schemeClr>
                </a:solidFill>
              </a:rPr>
              <a:t>공영권</a:t>
            </a:r>
            <a:r>
              <a:rPr lang="en-US" altLang="ko-KR" sz="1400" dirty="0" smtClean="0"/>
              <a:t>(</a:t>
            </a:r>
            <a:r>
              <a:rPr lang="ja-JP" altLang="en-US" sz="1400" dirty="0" smtClean="0"/>
              <a:t>大東亜共営</a:t>
            </a:r>
            <a:r>
              <a:rPr lang="ko-KR" altLang="en-US" sz="1400" dirty="0" smtClean="0"/>
              <a:t>圈</a:t>
            </a:r>
            <a:r>
              <a:rPr lang="en-US" altLang="ko-KR" sz="1400" dirty="0" smtClean="0"/>
              <a:t>)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</a:t>
            </a:r>
            <a:r>
              <a:rPr lang="ko-KR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제</a:t>
            </a:r>
            <a:r>
              <a:rPr lang="en-US" altLang="ko-KR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</a:t>
            </a:r>
            <a:r>
              <a:rPr lang="ko-KR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차 세계대전 당시 일본이 아시아의 여러 나라를 침략하며 내세운 정치 슬로건</a:t>
            </a:r>
            <a:r>
              <a:rPr lang="en-US" altLang="ko-KR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400" dirty="0" smtClean="0"/>
              <a:t>-</a:t>
            </a:r>
            <a:r>
              <a:rPr lang="ko-KR" altLang="ko-KR" sz="1400" dirty="0" smtClean="0"/>
              <a:t>아시아 민족의 구미의 식민체제로부터 해방시켜 </a:t>
            </a:r>
            <a:endParaRPr lang="en-US" altLang="ko-KR" sz="1400" dirty="0" smtClean="0"/>
          </a:p>
          <a:p>
            <a:pPr>
              <a:lnSpc>
                <a:spcPct val="150000"/>
              </a:lnSpc>
              <a:buNone/>
            </a:pPr>
            <a:r>
              <a:rPr lang="ko-KR" altLang="ko-KR" sz="1400" dirty="0" smtClean="0"/>
              <a:t>대동아</a:t>
            </a:r>
            <a:r>
              <a:rPr lang="en-US" altLang="ko-KR" sz="1400" dirty="0" smtClean="0"/>
              <a:t> </a:t>
            </a:r>
            <a:r>
              <a:rPr lang="ko-KR" altLang="ko-KR" sz="1400" dirty="0" err="1" smtClean="0"/>
              <a:t>공영권을</a:t>
            </a:r>
            <a:r>
              <a:rPr lang="ko-KR" altLang="ko-KR" sz="1400" dirty="0" smtClean="0"/>
              <a:t> 건설</a:t>
            </a:r>
            <a:endParaRPr lang="en-US" altLang="ko-KR" sz="14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400" dirty="0" smtClean="0"/>
              <a:t>-</a:t>
            </a:r>
            <a:r>
              <a:rPr lang="ko-KR" altLang="en-US" sz="1400" dirty="0" smtClean="0"/>
              <a:t>영미 주도의 국제 질서에 대항</a:t>
            </a:r>
            <a:endParaRPr lang="en-US" altLang="ko-KR" sz="14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400" dirty="0" smtClean="0"/>
              <a:t>-</a:t>
            </a:r>
            <a:r>
              <a:rPr lang="ko-KR" altLang="en-US" sz="1400" dirty="0" smtClean="0"/>
              <a:t>일본을 주축으로 한 </a:t>
            </a:r>
            <a:r>
              <a:rPr lang="ko-KR" altLang="ko-KR" sz="1400" dirty="0" smtClean="0"/>
              <a:t>동아시아 </a:t>
            </a:r>
            <a:r>
              <a:rPr lang="ko-KR" altLang="ko-KR" sz="1400" dirty="0" smtClean="0"/>
              <a:t>질서구축</a:t>
            </a:r>
          </a:p>
        </p:txBody>
      </p:sp>
      <p:pic>
        <p:nvPicPr>
          <p:cNvPr id="9" name="Picture 2" descr="대동아 공영권 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9559" y="2246234"/>
            <a:ext cx="3149687" cy="26987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9271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직사각형 27"/>
          <p:cNvSpPr/>
          <p:nvPr/>
        </p:nvSpPr>
        <p:spPr>
          <a:xfrm>
            <a:off x="276034" y="128682"/>
            <a:ext cx="516723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b="1" dirty="0">
                <a:solidFill>
                  <a:srgbClr val="002060"/>
                </a:solidFill>
                <a:latin typeface="+mn-ea"/>
              </a:rPr>
              <a:t>Ⅲ. </a:t>
            </a:r>
            <a:r>
              <a:rPr lang="ko-KR" altLang="en-US" sz="2000" b="1" dirty="0" smtClean="0">
                <a:solidFill>
                  <a:srgbClr val="002060"/>
                </a:solidFill>
                <a:latin typeface="+mn-ea"/>
              </a:rPr>
              <a:t>쇼와 </a:t>
            </a:r>
            <a:r>
              <a:rPr lang="en-US" altLang="ko-KR" sz="2000" b="1" dirty="0" smtClean="0">
                <a:solidFill>
                  <a:srgbClr val="002060"/>
                </a:solidFill>
                <a:latin typeface="+mn-ea"/>
              </a:rPr>
              <a:t>(</a:t>
            </a:r>
            <a:r>
              <a:rPr lang="ko-KR" altLang="en-US" sz="2000" b="1" dirty="0" smtClean="0">
                <a:solidFill>
                  <a:srgbClr val="002060"/>
                </a:solidFill>
                <a:latin typeface="+mn-ea"/>
              </a:rPr>
              <a:t>昭和</a:t>
            </a:r>
            <a:r>
              <a:rPr lang="en-US" altLang="ko-KR" sz="2000" b="1" dirty="0" smtClean="0">
                <a:solidFill>
                  <a:srgbClr val="002060"/>
                </a:solidFill>
                <a:latin typeface="+mn-ea"/>
              </a:rPr>
              <a:t>)</a:t>
            </a:r>
            <a:r>
              <a:rPr lang="ko-KR" altLang="en-US" sz="2000" b="1" dirty="0" smtClean="0">
                <a:solidFill>
                  <a:srgbClr val="002060"/>
                </a:solidFill>
                <a:latin typeface="+mn-ea"/>
              </a:rPr>
              <a:t>시대</a:t>
            </a:r>
            <a:endParaRPr lang="en-US" altLang="ko-KR" sz="2000" b="1" dirty="0" smtClean="0">
              <a:solidFill>
                <a:srgbClr val="002060"/>
              </a:solidFill>
              <a:latin typeface="+mn-e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83811" y="322627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83079" y="81950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ko-KR" altLang="en-US" dirty="0"/>
          </a:p>
        </p:txBody>
      </p:sp>
      <p:sp>
        <p:nvSpPr>
          <p:cNvPr id="8" name="직사각형 7"/>
          <p:cNvSpPr/>
          <p:nvPr/>
        </p:nvSpPr>
        <p:spPr>
          <a:xfrm>
            <a:off x="575444" y="1208276"/>
            <a:ext cx="664739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400" b="1" dirty="0" smtClean="0"/>
              <a:t>-</a:t>
            </a:r>
            <a:r>
              <a:rPr lang="ko-KR" altLang="en-US" sz="1400" b="1" dirty="0" smtClean="0"/>
              <a:t>중일전쟁</a:t>
            </a:r>
            <a:r>
              <a:rPr lang="en-US" altLang="ko-KR" sz="1400" b="1" dirty="0" smtClean="0"/>
              <a:t>(1937) ,</a:t>
            </a:r>
            <a:r>
              <a:rPr lang="ko-KR" altLang="en-US" sz="1400" b="1" dirty="0" smtClean="0"/>
              <a:t> 태평양 전쟁</a:t>
            </a:r>
            <a:r>
              <a:rPr lang="en-US" altLang="ko-KR" sz="1400" b="1" dirty="0" smtClean="0"/>
              <a:t>(1941), </a:t>
            </a:r>
            <a:r>
              <a:rPr lang="ko-KR" altLang="en-US" sz="1400" b="1" dirty="0" smtClean="0"/>
              <a:t>그리고</a:t>
            </a:r>
            <a:r>
              <a:rPr lang="en-US" altLang="ko-KR" sz="1400" b="1" dirty="0" smtClean="0"/>
              <a:t> </a:t>
            </a:r>
            <a:r>
              <a:rPr lang="ko-KR" altLang="en-US" sz="1400" b="1" dirty="0" smtClean="0"/>
              <a:t>항복</a:t>
            </a:r>
            <a:r>
              <a:rPr lang="en-US" altLang="ko-KR" sz="1400" b="1" dirty="0" smtClean="0"/>
              <a:t>(1945)</a:t>
            </a:r>
            <a:endParaRPr lang="en-US" altLang="ko-KR" sz="14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400" dirty="0" smtClean="0"/>
              <a:t>i.</a:t>
            </a:r>
            <a:r>
              <a:rPr lang="ko-KR" altLang="ko-KR" sz="1400" dirty="0" smtClean="0"/>
              <a:t>대외 팽창노선 표방</a:t>
            </a:r>
            <a:r>
              <a:rPr lang="en-US" altLang="ko-KR" sz="1400" dirty="0" smtClean="0"/>
              <a:t>(1936</a:t>
            </a:r>
            <a:r>
              <a:rPr lang="ko-KR" altLang="ko-KR" sz="1400" dirty="0" smtClean="0"/>
              <a:t>년</a:t>
            </a:r>
            <a:r>
              <a:rPr lang="en-US" altLang="ko-KR" sz="1400" dirty="0" smtClean="0"/>
              <a:t>)</a:t>
            </a:r>
            <a:endParaRPr lang="ko-KR" altLang="en-US" sz="14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400" dirty="0" smtClean="0"/>
              <a:t> -</a:t>
            </a:r>
            <a:r>
              <a:rPr lang="ko-KR" altLang="ko-KR" sz="1400" dirty="0" smtClean="0"/>
              <a:t>중일전쟁</a:t>
            </a:r>
            <a:r>
              <a:rPr lang="en-US" altLang="ko-KR" sz="1400" dirty="0" smtClean="0"/>
              <a:t>(1937)</a:t>
            </a:r>
            <a:r>
              <a:rPr lang="ko-KR" altLang="ko-KR" sz="1400" dirty="0" smtClean="0"/>
              <a:t>과 병행</a:t>
            </a:r>
            <a:r>
              <a:rPr lang="ko-KR" altLang="en-US" sz="1400" dirty="0" smtClean="0"/>
              <a:t>하여 </a:t>
            </a:r>
            <a:r>
              <a:rPr lang="ko-KR" altLang="ko-KR" sz="1400" dirty="0" smtClean="0"/>
              <a:t>전시</a:t>
            </a:r>
            <a:r>
              <a:rPr lang="en-US" altLang="ko-KR" sz="1400" dirty="0" smtClean="0"/>
              <a:t> </a:t>
            </a:r>
            <a:r>
              <a:rPr lang="ko-KR" altLang="ko-KR" sz="1400" dirty="0" smtClean="0"/>
              <a:t>체제 돌입</a:t>
            </a:r>
            <a:endParaRPr lang="en-US" altLang="ko-KR" sz="1400" dirty="0" smtClean="0"/>
          </a:p>
          <a:p>
            <a:pPr>
              <a:lnSpc>
                <a:spcPct val="150000"/>
              </a:lnSpc>
              <a:buNone/>
            </a:pPr>
            <a:endParaRPr lang="en-US" altLang="ko-KR" sz="14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400" dirty="0" smtClean="0"/>
              <a:t> ii.</a:t>
            </a:r>
            <a:r>
              <a:rPr lang="ko-KR" altLang="ko-KR" sz="1400" dirty="0" smtClean="0"/>
              <a:t>동시다발적 </a:t>
            </a:r>
            <a:r>
              <a:rPr lang="ko-KR" altLang="en-US" sz="1400" dirty="0" smtClean="0"/>
              <a:t>전쟁수행</a:t>
            </a:r>
            <a:endParaRPr lang="en-US" altLang="ko-KR" sz="14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400" dirty="0" smtClean="0"/>
              <a:t> : </a:t>
            </a:r>
            <a:r>
              <a:rPr lang="ko-KR" altLang="ko-KR" sz="1400" dirty="0" smtClean="0"/>
              <a:t>중국대륙에서 중국</a:t>
            </a:r>
            <a:r>
              <a:rPr lang="en-US" altLang="ko-KR" sz="1400" dirty="0" smtClean="0"/>
              <a:t>, </a:t>
            </a:r>
            <a:r>
              <a:rPr lang="ko-KR" altLang="ko-KR" sz="1400" dirty="0" smtClean="0"/>
              <a:t>태평양 방면에서 미국</a:t>
            </a:r>
            <a:r>
              <a:rPr lang="en-US" altLang="ko-KR" sz="1400" dirty="0" smtClean="0"/>
              <a:t>,  </a:t>
            </a:r>
            <a:r>
              <a:rPr lang="ko-KR" altLang="ko-KR" sz="1400" dirty="0" smtClean="0"/>
              <a:t>동남아방면에서 영국</a:t>
            </a:r>
            <a:r>
              <a:rPr lang="en-US" altLang="ko-KR" sz="1400" dirty="0" smtClean="0"/>
              <a:t>, </a:t>
            </a:r>
            <a:r>
              <a:rPr lang="ko-KR" altLang="ko-KR" sz="1400" dirty="0" smtClean="0"/>
              <a:t>네덜란드</a:t>
            </a:r>
            <a:endParaRPr lang="en-US" altLang="ko-KR" sz="14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400" dirty="0" smtClean="0"/>
              <a:t>iii. </a:t>
            </a:r>
            <a:r>
              <a:rPr lang="ko-KR" altLang="ko-KR" sz="1400" dirty="0" smtClean="0"/>
              <a:t>포츠담선언</a:t>
            </a:r>
            <a:r>
              <a:rPr lang="en-US" altLang="ko-KR" sz="1400" dirty="0" smtClean="0"/>
              <a:t>(1945</a:t>
            </a:r>
            <a:r>
              <a:rPr lang="ko-KR" altLang="en-US" sz="1400" dirty="0" smtClean="0"/>
              <a:t>년</a:t>
            </a:r>
            <a:r>
              <a:rPr lang="en-US" altLang="ko-KR" sz="1400" dirty="0" smtClean="0"/>
              <a:t>7</a:t>
            </a:r>
            <a:r>
              <a:rPr lang="ko-KR" altLang="en-US" sz="1400" dirty="0" smtClean="0"/>
              <a:t>월</a:t>
            </a:r>
            <a:r>
              <a:rPr lang="en-US" altLang="ko-KR" sz="1400" dirty="0" smtClean="0"/>
              <a:t>26</a:t>
            </a:r>
            <a:r>
              <a:rPr lang="ko-KR" altLang="en-US" sz="1400" dirty="0" smtClean="0"/>
              <a:t>일</a:t>
            </a:r>
            <a:r>
              <a:rPr lang="en-US" altLang="ko-KR" sz="1400" dirty="0" smtClean="0"/>
              <a:t>, </a:t>
            </a:r>
            <a:r>
              <a:rPr lang="ko-KR" altLang="en-US" sz="1400" dirty="0" smtClean="0"/>
              <a:t>연합국이 일본에 항복선언 요구</a:t>
            </a:r>
            <a:r>
              <a:rPr lang="en-US" altLang="ko-KR" sz="1400" dirty="0" smtClean="0"/>
              <a:t>) 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400" dirty="0" err="1" smtClean="0"/>
              <a:t>iiii</a:t>
            </a:r>
            <a:r>
              <a:rPr lang="en-US" altLang="ko-KR" sz="1400" dirty="0" smtClean="0"/>
              <a:t>.</a:t>
            </a:r>
            <a:r>
              <a:rPr lang="ko-KR" altLang="ko-KR" sz="1400" dirty="0" smtClean="0"/>
              <a:t> </a:t>
            </a:r>
            <a:r>
              <a:rPr lang="ko-KR" altLang="en-US" sz="1400" dirty="0" smtClean="0"/>
              <a:t>일본</a:t>
            </a:r>
            <a:r>
              <a:rPr lang="en-US" altLang="ko-KR" sz="1400" dirty="0" smtClean="0"/>
              <a:t>, </a:t>
            </a:r>
            <a:r>
              <a:rPr lang="ko-KR" altLang="ko-KR" sz="1400" dirty="0" smtClean="0"/>
              <a:t>항복</a:t>
            </a:r>
            <a:r>
              <a:rPr lang="ko-KR" altLang="en-US" sz="1400" dirty="0" smtClean="0"/>
              <a:t>선언</a:t>
            </a:r>
            <a:r>
              <a:rPr lang="en-US" altLang="ko-KR" sz="1400" dirty="0" smtClean="0"/>
              <a:t>(1945</a:t>
            </a:r>
            <a:r>
              <a:rPr lang="ko-KR" altLang="en-US" sz="1400" dirty="0" smtClean="0"/>
              <a:t>년</a:t>
            </a:r>
            <a:r>
              <a:rPr lang="en-US" altLang="ko-KR" sz="1400" dirty="0" smtClean="0"/>
              <a:t>8</a:t>
            </a:r>
            <a:r>
              <a:rPr lang="ko-KR" altLang="en-US" sz="1400" dirty="0" smtClean="0"/>
              <a:t>월</a:t>
            </a:r>
            <a:r>
              <a:rPr lang="en-US" altLang="ko-KR" sz="1400" dirty="0" smtClean="0"/>
              <a:t>15</a:t>
            </a:r>
            <a:r>
              <a:rPr lang="ko-KR" altLang="en-US" sz="1400" dirty="0" smtClean="0"/>
              <a:t>일</a:t>
            </a:r>
            <a:r>
              <a:rPr lang="en-US" altLang="ko-KR" sz="1400" dirty="0" smtClean="0"/>
              <a:t>)&gt;</a:t>
            </a:r>
            <a:r>
              <a:rPr lang="ko-KR" altLang="en-US" sz="1400" dirty="0" smtClean="0"/>
              <a:t>연합군에 의한 점령통치 시작</a:t>
            </a:r>
            <a:endParaRPr lang="en-US" altLang="ko-KR" sz="1400" dirty="0" smtClean="0"/>
          </a:p>
        </p:txBody>
      </p:sp>
      <p:pic>
        <p:nvPicPr>
          <p:cNvPr id="1026" name="Picture 2" descr="C:\Users\my\Desktop\d0056023_4aec1b303318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647" y="4166177"/>
            <a:ext cx="3330539" cy="247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my\Desktop\img_42338_1270586_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3591" y="4166177"/>
            <a:ext cx="1550988" cy="2363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my\Desktop\Japan_Instrument_of_Surrender_2_September_194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9126" y="4166177"/>
            <a:ext cx="3263945" cy="2322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8627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직사각형 15"/>
          <p:cNvSpPr/>
          <p:nvPr/>
        </p:nvSpPr>
        <p:spPr>
          <a:xfrm>
            <a:off x="2979570" y="2211142"/>
            <a:ext cx="1527676" cy="11289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2400" b="1" dirty="0" smtClean="0">
                <a:solidFill>
                  <a:srgbClr val="4472C4">
                    <a:lumMod val="50000"/>
                  </a:srgbClr>
                </a:solidFill>
                <a:latin typeface="+mn-ea"/>
              </a:rPr>
              <a:t>일본 근대</a:t>
            </a:r>
            <a:endParaRPr lang="en-US" altLang="ko-KR" sz="2400" b="1" dirty="0" smtClean="0">
              <a:solidFill>
                <a:srgbClr val="4472C4">
                  <a:lumMod val="50000"/>
                </a:srgbClr>
              </a:solidFill>
              <a:latin typeface="+mn-ea"/>
            </a:endParaRPr>
          </a:p>
          <a:p>
            <a:pPr algn="ctr">
              <a:lnSpc>
                <a:spcPct val="150000"/>
              </a:lnSpc>
            </a:pPr>
            <a:r>
              <a:rPr lang="ko-KR" altLang="en-US" sz="2400" b="1" dirty="0" smtClean="0">
                <a:solidFill>
                  <a:srgbClr val="4472C4">
                    <a:lumMod val="50000"/>
                  </a:srgbClr>
                </a:solidFill>
                <a:latin typeface="+mn-ea"/>
              </a:rPr>
              <a:t>사회</a:t>
            </a:r>
            <a:endParaRPr lang="en-US" altLang="ko-KR" sz="2400" b="1" dirty="0" smtClean="0">
              <a:solidFill>
                <a:srgbClr val="4472C4">
                  <a:lumMod val="50000"/>
                </a:srgbClr>
              </a:solidFill>
              <a:latin typeface="+mn-ea"/>
            </a:endParaRPr>
          </a:p>
        </p:txBody>
      </p:sp>
      <p:sp>
        <p:nvSpPr>
          <p:cNvPr id="2" name="타원 1"/>
          <p:cNvSpPr/>
          <p:nvPr/>
        </p:nvSpPr>
        <p:spPr>
          <a:xfrm>
            <a:off x="2595059" y="1528478"/>
            <a:ext cx="2518914" cy="2518914"/>
          </a:xfrm>
          <a:prstGeom prst="ellipse">
            <a:avLst/>
          </a:prstGeom>
          <a:noFill/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8" name="타원 17"/>
          <p:cNvSpPr/>
          <p:nvPr/>
        </p:nvSpPr>
        <p:spPr>
          <a:xfrm>
            <a:off x="4533125" y="1548602"/>
            <a:ext cx="2518914" cy="2518914"/>
          </a:xfrm>
          <a:prstGeom prst="ellipse">
            <a:avLst/>
          </a:prstGeom>
          <a:noFill/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5124301" y="2223453"/>
            <a:ext cx="1527676" cy="11289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2400" b="1" dirty="0" smtClean="0">
                <a:solidFill>
                  <a:srgbClr val="4472C4">
                    <a:lumMod val="50000"/>
                  </a:srgbClr>
                </a:solidFill>
                <a:latin typeface="+mn-ea"/>
              </a:rPr>
              <a:t>감사</a:t>
            </a:r>
            <a:r>
              <a:rPr lang="ko-KR" altLang="en-US" sz="2400" b="1" dirty="0">
                <a:solidFill>
                  <a:srgbClr val="4472C4">
                    <a:lumMod val="50000"/>
                  </a:srgbClr>
                </a:solidFill>
                <a:latin typeface="+mn-ea"/>
              </a:rPr>
              <a:t>합</a:t>
            </a:r>
            <a:endParaRPr lang="en-US" altLang="ko-KR" sz="2400" b="1" dirty="0" smtClean="0">
              <a:solidFill>
                <a:srgbClr val="4472C4">
                  <a:lumMod val="50000"/>
                </a:srgbClr>
              </a:solidFill>
              <a:latin typeface="+mn-ea"/>
            </a:endParaRPr>
          </a:p>
          <a:p>
            <a:pPr algn="ctr">
              <a:lnSpc>
                <a:spcPct val="150000"/>
              </a:lnSpc>
            </a:pPr>
            <a:r>
              <a:rPr lang="ko-KR" altLang="en-US" sz="2400" b="1" dirty="0" err="1" smtClean="0">
                <a:solidFill>
                  <a:srgbClr val="4472C4">
                    <a:lumMod val="50000"/>
                  </a:srgbClr>
                </a:solidFill>
                <a:latin typeface="+mn-ea"/>
              </a:rPr>
              <a:t>니다</a:t>
            </a:r>
            <a:r>
              <a:rPr lang="en-US" altLang="ko-KR" sz="2400" b="1" dirty="0" smtClean="0">
                <a:solidFill>
                  <a:srgbClr val="4472C4">
                    <a:lumMod val="50000"/>
                  </a:srgbClr>
                </a:solidFill>
                <a:latin typeface="+mn-ea"/>
              </a:rPr>
              <a:t>.</a:t>
            </a:r>
          </a:p>
        </p:txBody>
      </p:sp>
      <p:sp>
        <p:nvSpPr>
          <p:cNvPr id="20" name="직사각형 19"/>
          <p:cNvSpPr/>
          <p:nvPr/>
        </p:nvSpPr>
        <p:spPr>
          <a:xfrm>
            <a:off x="7395121" y="5687883"/>
            <a:ext cx="2855935" cy="1011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endParaRPr lang="en-US" altLang="ko-KR" sz="1400" dirty="0" smtClean="0">
              <a:solidFill>
                <a:srgbClr val="4472C4">
                  <a:lumMod val="50000"/>
                </a:srgbClr>
              </a:solidFill>
              <a:latin typeface="Noto Sans CJK KR Bold" pitchFamily="34" charset="-127"/>
              <a:ea typeface="Noto Sans CJK KR Bold" pitchFamily="34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1400" b="1" dirty="0" smtClean="0">
                <a:solidFill>
                  <a:srgbClr val="4472C4">
                    <a:lumMod val="50000"/>
                  </a:srgbClr>
                </a:solidFill>
                <a:latin typeface="+mj-ea"/>
                <a:ea typeface="+mj-ea"/>
              </a:rPr>
              <a:t>생활조형디자인과</a:t>
            </a:r>
            <a:endParaRPr lang="en-US" altLang="ko-KR" sz="1400" b="1" dirty="0" smtClean="0">
              <a:solidFill>
                <a:srgbClr val="4472C4">
                  <a:lumMod val="50000"/>
                </a:srgbClr>
              </a:solidFill>
              <a:latin typeface="+mj-ea"/>
              <a:ea typeface="+mj-ea"/>
            </a:endParaRPr>
          </a:p>
          <a:p>
            <a:pPr algn="ctr">
              <a:lnSpc>
                <a:spcPct val="150000"/>
              </a:lnSpc>
            </a:pPr>
            <a:r>
              <a:rPr lang="en-US" altLang="ko-KR" sz="1400" b="1" dirty="0" smtClean="0">
                <a:solidFill>
                  <a:srgbClr val="4472C4">
                    <a:lumMod val="50000"/>
                  </a:srgbClr>
                </a:solidFill>
                <a:latin typeface="+mj-ea"/>
                <a:ea typeface="+mj-ea"/>
              </a:rPr>
              <a:t>21535317 </a:t>
            </a:r>
            <a:r>
              <a:rPr lang="ko-KR" altLang="en-US" sz="1400" b="1" dirty="0" smtClean="0">
                <a:solidFill>
                  <a:srgbClr val="4472C4">
                    <a:lumMod val="50000"/>
                  </a:srgbClr>
                </a:solidFill>
                <a:latin typeface="+mj-ea"/>
                <a:ea typeface="+mj-ea"/>
              </a:rPr>
              <a:t>홍리나</a:t>
            </a:r>
            <a:endParaRPr lang="en-US" altLang="ko-KR" sz="1400" b="1" dirty="0" smtClean="0">
              <a:solidFill>
                <a:srgbClr val="4472C4">
                  <a:lumMod val="50000"/>
                </a:srgbClr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432750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직사각형 19"/>
          <p:cNvSpPr/>
          <p:nvPr/>
        </p:nvSpPr>
        <p:spPr>
          <a:xfrm>
            <a:off x="2888908" y="951063"/>
            <a:ext cx="2855935" cy="3752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 smtClean="0">
                <a:solidFill>
                  <a:srgbClr val="4472C4">
                    <a:lumMod val="50000"/>
                  </a:srgbClr>
                </a:solidFill>
                <a:latin typeface="+mn-ea"/>
              </a:rPr>
              <a:t>일본의 근대 사회</a:t>
            </a:r>
            <a:endParaRPr lang="en-US" altLang="ko-KR" sz="1400" b="1" dirty="0" smtClean="0">
              <a:solidFill>
                <a:srgbClr val="4472C4">
                  <a:lumMod val="50000"/>
                </a:srgbClr>
              </a:solidFill>
              <a:latin typeface="+mn-ea"/>
            </a:endParaRPr>
          </a:p>
        </p:txBody>
      </p:sp>
      <p:cxnSp>
        <p:nvCxnSpPr>
          <p:cNvPr id="4" name="직선 연결선 3"/>
          <p:cNvCxnSpPr/>
          <p:nvPr/>
        </p:nvCxnSpPr>
        <p:spPr>
          <a:xfrm>
            <a:off x="1173192" y="0"/>
            <a:ext cx="7694763" cy="6858000"/>
          </a:xfrm>
          <a:prstGeom prst="line">
            <a:avLst/>
          </a:prstGeom>
          <a:ln w="1905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타원 13"/>
          <p:cNvSpPr/>
          <p:nvPr/>
        </p:nvSpPr>
        <p:spPr>
          <a:xfrm flipH="1">
            <a:off x="2433774" y="1097157"/>
            <a:ext cx="244338" cy="244338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타원 14"/>
          <p:cNvSpPr/>
          <p:nvPr/>
        </p:nvSpPr>
        <p:spPr>
          <a:xfrm flipH="1">
            <a:off x="3933644" y="2414123"/>
            <a:ext cx="244338" cy="244338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타원 16"/>
          <p:cNvSpPr/>
          <p:nvPr/>
        </p:nvSpPr>
        <p:spPr>
          <a:xfrm flipH="1">
            <a:off x="5500505" y="3836208"/>
            <a:ext cx="244338" cy="244338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타원 23"/>
          <p:cNvSpPr/>
          <p:nvPr/>
        </p:nvSpPr>
        <p:spPr>
          <a:xfrm flipH="1">
            <a:off x="7157048" y="5318349"/>
            <a:ext cx="244338" cy="244338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직사각형 24"/>
          <p:cNvSpPr/>
          <p:nvPr/>
        </p:nvSpPr>
        <p:spPr>
          <a:xfrm>
            <a:off x="4342753" y="2261553"/>
            <a:ext cx="2855935" cy="373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 smtClean="0">
                <a:solidFill>
                  <a:srgbClr val="4472C4">
                    <a:lumMod val="50000"/>
                  </a:srgbClr>
                </a:solidFill>
                <a:latin typeface="+mj-ea"/>
                <a:ea typeface="+mj-ea"/>
              </a:rPr>
              <a:t>메이지 시대</a:t>
            </a:r>
            <a:endParaRPr lang="en-US" altLang="ko-KR" sz="1400" b="1" dirty="0" smtClean="0">
              <a:solidFill>
                <a:srgbClr val="4472C4">
                  <a:lumMod val="50000"/>
                </a:srgbClr>
              </a:solidFill>
              <a:latin typeface="+mj-ea"/>
              <a:ea typeface="+mj-ea"/>
            </a:endParaRPr>
          </a:p>
        </p:txBody>
      </p:sp>
      <p:sp>
        <p:nvSpPr>
          <p:cNvPr id="26" name="직사각형 25"/>
          <p:cNvSpPr/>
          <p:nvPr/>
        </p:nvSpPr>
        <p:spPr>
          <a:xfrm>
            <a:off x="5986142" y="3681620"/>
            <a:ext cx="2855935" cy="373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 err="1" smtClean="0">
                <a:solidFill>
                  <a:srgbClr val="4472C4">
                    <a:lumMod val="50000"/>
                  </a:srgbClr>
                </a:solidFill>
                <a:latin typeface="+mj-ea"/>
                <a:ea typeface="+mj-ea"/>
              </a:rPr>
              <a:t>다이쇼</a:t>
            </a:r>
            <a:r>
              <a:rPr lang="ko-KR" altLang="en-US" sz="1400" b="1" dirty="0" smtClean="0">
                <a:solidFill>
                  <a:srgbClr val="4472C4">
                    <a:lumMod val="50000"/>
                  </a:srgbClr>
                </a:solidFill>
                <a:latin typeface="+mj-ea"/>
                <a:ea typeface="+mj-ea"/>
              </a:rPr>
              <a:t> 시대</a:t>
            </a:r>
            <a:endParaRPr lang="en-US" altLang="ko-KR" sz="1400" b="1" dirty="0" smtClean="0">
              <a:solidFill>
                <a:srgbClr val="4472C4">
                  <a:lumMod val="50000"/>
                </a:srgbClr>
              </a:solidFill>
              <a:latin typeface="+mj-ea"/>
              <a:ea typeface="+mj-ea"/>
            </a:endParaRPr>
          </a:p>
        </p:txBody>
      </p:sp>
      <p:sp>
        <p:nvSpPr>
          <p:cNvPr id="27" name="직사각형 26"/>
          <p:cNvSpPr/>
          <p:nvPr/>
        </p:nvSpPr>
        <p:spPr>
          <a:xfrm>
            <a:off x="7583761" y="5144642"/>
            <a:ext cx="2855935" cy="373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 smtClean="0">
                <a:solidFill>
                  <a:srgbClr val="4472C4">
                    <a:lumMod val="50000"/>
                  </a:srgbClr>
                </a:solidFill>
                <a:latin typeface="+mj-ea"/>
                <a:ea typeface="+mj-ea"/>
              </a:rPr>
              <a:t>쇼와 시대</a:t>
            </a:r>
            <a:endParaRPr lang="en-US" altLang="ko-KR" sz="1400" b="1" dirty="0" smtClean="0">
              <a:solidFill>
                <a:srgbClr val="4472C4">
                  <a:lumMod val="50000"/>
                </a:srgbClr>
              </a:solidFill>
              <a:latin typeface="+mj-ea"/>
              <a:ea typeface="+mj-ea"/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272228" y="163188"/>
            <a:ext cx="2855935" cy="365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400" dirty="0" smtClean="0">
                <a:solidFill>
                  <a:srgbClr val="4472C4">
                    <a:lumMod val="50000"/>
                  </a:srgbClr>
                </a:solidFill>
                <a:latin typeface="HY견고딕" pitchFamily="18" charset="-127"/>
                <a:ea typeface="HY견고딕" pitchFamily="18" charset="-127"/>
              </a:rPr>
              <a:t>I. </a:t>
            </a:r>
            <a:r>
              <a:rPr lang="ko-KR" altLang="en-US" sz="1400" dirty="0" smtClean="0">
                <a:solidFill>
                  <a:srgbClr val="4472C4">
                    <a:lumMod val="50000"/>
                  </a:srgbClr>
                </a:solidFill>
                <a:latin typeface="HY견고딕" pitchFamily="18" charset="-127"/>
                <a:ea typeface="HY견고딕" pitchFamily="18" charset="-127"/>
              </a:rPr>
              <a:t>목차</a:t>
            </a:r>
            <a:endParaRPr lang="en-US" altLang="ko-KR" sz="1400" dirty="0" smtClean="0">
              <a:solidFill>
                <a:srgbClr val="4472C4">
                  <a:lumMod val="50000"/>
                </a:srgbClr>
              </a:solidFill>
              <a:latin typeface="HY견고딕" pitchFamily="18" charset="-127"/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6777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직사각형 19"/>
          <p:cNvSpPr/>
          <p:nvPr/>
        </p:nvSpPr>
        <p:spPr>
          <a:xfrm>
            <a:off x="659902" y="2833753"/>
            <a:ext cx="2855935" cy="365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400" dirty="0" smtClean="0">
                <a:solidFill>
                  <a:srgbClr val="4472C4">
                    <a:lumMod val="50000"/>
                  </a:srgbClr>
                </a:solidFill>
                <a:latin typeface="Noto Sans CJK KR Bold" pitchFamily="34" charset="-127"/>
                <a:ea typeface="Noto Sans CJK KR Bold" pitchFamily="34" charset="-127"/>
              </a:rPr>
              <a:t>배경</a:t>
            </a:r>
            <a:endParaRPr lang="en-US" altLang="ko-KR" sz="1400" dirty="0" smtClean="0">
              <a:solidFill>
                <a:srgbClr val="4472C4">
                  <a:lumMod val="50000"/>
                </a:srgbClr>
              </a:solidFill>
              <a:latin typeface="Noto Sans CJK KR Bold" pitchFamily="34" charset="-127"/>
              <a:ea typeface="Noto Sans CJK KR Bold" pitchFamily="34" charset="-127"/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134210" y="-422626"/>
            <a:ext cx="2855935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en-US" altLang="ko-KR" b="1" dirty="0" smtClean="0">
              <a:solidFill>
                <a:srgbClr val="002060"/>
              </a:solidFill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sz="2000" b="1" dirty="0" smtClean="0">
                <a:latin typeface="+mj-ea"/>
              </a:rPr>
              <a:t>I. </a:t>
            </a:r>
            <a:r>
              <a:rPr lang="ko-KR" altLang="en-US" sz="2000" b="1" dirty="0" smtClean="0">
                <a:latin typeface="+mj-ea"/>
              </a:rPr>
              <a:t>메이지</a:t>
            </a:r>
            <a:r>
              <a:rPr lang="en-US" altLang="ja-JP" sz="2000" b="1" dirty="0" smtClean="0">
                <a:latin typeface="+mj-ea"/>
              </a:rPr>
              <a:t>(</a:t>
            </a:r>
            <a:r>
              <a:rPr lang="ja-JP" altLang="en-US" sz="2000" b="1" dirty="0" smtClean="0">
                <a:latin typeface="+mj-ea"/>
              </a:rPr>
              <a:t>明治</a:t>
            </a:r>
            <a:r>
              <a:rPr lang="en-US" altLang="ko-KR" sz="2000" b="1" dirty="0" smtClean="0">
                <a:latin typeface="+mj-ea"/>
              </a:rPr>
              <a:t>) </a:t>
            </a:r>
            <a:r>
              <a:rPr lang="ko-KR" altLang="en-US" sz="2000" b="1" dirty="0" smtClean="0">
                <a:latin typeface="+mj-ea"/>
              </a:rPr>
              <a:t>시대</a:t>
            </a:r>
            <a:endParaRPr lang="en-US" altLang="ko-KR" sz="2000" b="1" dirty="0" smtClean="0">
              <a:latin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sz="1400" b="1" dirty="0" err="1" smtClean="0">
                <a:solidFill>
                  <a:srgbClr val="002060"/>
                </a:solidFill>
                <a:latin typeface="+mj-ea"/>
                <a:ea typeface="+mj-ea"/>
              </a:rPr>
              <a:t>i</a:t>
            </a:r>
            <a:r>
              <a:rPr lang="en-US" altLang="ko-KR" sz="1400" b="1" dirty="0" smtClean="0">
                <a:solidFill>
                  <a:srgbClr val="002060"/>
                </a:solidFill>
                <a:latin typeface="+mj-ea"/>
                <a:ea typeface="+mj-ea"/>
              </a:rPr>
              <a:t>. </a:t>
            </a:r>
            <a:r>
              <a:rPr lang="ko-KR" altLang="en-US" sz="1400" b="1" dirty="0" smtClean="0">
                <a:solidFill>
                  <a:srgbClr val="002060"/>
                </a:solidFill>
                <a:latin typeface="+mj-ea"/>
                <a:ea typeface="+mj-ea"/>
              </a:rPr>
              <a:t>메이지 유신</a:t>
            </a:r>
            <a:r>
              <a:rPr lang="ja-JP" altLang="en-US" sz="1400" b="1" dirty="0" smtClean="0">
                <a:solidFill>
                  <a:srgbClr val="002060"/>
                </a:solidFill>
                <a:latin typeface="+mj-ea"/>
                <a:ea typeface="+mj-ea"/>
              </a:rPr>
              <a:t> </a:t>
            </a:r>
            <a:r>
              <a:rPr lang="en-US" altLang="ja-JP" sz="1400" b="1" dirty="0" smtClean="0">
                <a:solidFill>
                  <a:srgbClr val="002060"/>
                </a:solidFill>
                <a:latin typeface="+mj-ea"/>
                <a:ea typeface="+mj-ea"/>
              </a:rPr>
              <a:t>(</a:t>
            </a:r>
            <a:r>
              <a:rPr lang="ja-JP" altLang="en-US" sz="1400" b="1" dirty="0" smtClean="0">
                <a:solidFill>
                  <a:srgbClr val="002060"/>
                </a:solidFill>
                <a:latin typeface="+mj-ea"/>
                <a:ea typeface="+mj-ea"/>
              </a:rPr>
              <a:t>明治維新</a:t>
            </a:r>
            <a:r>
              <a:rPr lang="en-US" altLang="ko-KR" sz="1400" b="1" dirty="0" smtClean="0">
                <a:solidFill>
                  <a:srgbClr val="002060"/>
                </a:solidFill>
                <a:latin typeface="+mj-ea"/>
                <a:ea typeface="+mj-ea"/>
              </a:rPr>
              <a:t>)</a:t>
            </a:r>
          </a:p>
        </p:txBody>
      </p:sp>
      <p:sp>
        <p:nvSpPr>
          <p:cNvPr id="12" name="타원 11"/>
          <p:cNvSpPr/>
          <p:nvPr/>
        </p:nvSpPr>
        <p:spPr>
          <a:xfrm>
            <a:off x="928742" y="2485958"/>
            <a:ext cx="2249246" cy="2249246"/>
          </a:xfrm>
          <a:prstGeom prst="ellipse">
            <a:avLst/>
          </a:prstGeom>
          <a:noFill/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cxnSp>
        <p:nvCxnSpPr>
          <p:cNvPr id="3" name="직선 연결선 2"/>
          <p:cNvCxnSpPr/>
          <p:nvPr/>
        </p:nvCxnSpPr>
        <p:spPr>
          <a:xfrm>
            <a:off x="1267457" y="3286623"/>
            <a:ext cx="1586469" cy="0"/>
          </a:xfrm>
          <a:prstGeom prst="line">
            <a:avLst/>
          </a:prstGeom>
          <a:ln w="190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414734" y="948891"/>
            <a:ext cx="7045647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</a:t>
            </a:r>
            <a:r>
              <a:rPr lang="ko-KR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개항</a:t>
            </a: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ko-KR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이후 서구의 침략을 국가 위기로 받아들이고 이를 타개하려고 하는 가운데 일어남</a:t>
            </a: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algn="ctr"/>
            <a:endParaRPr lang="en-US" altLang="ko-KR" sz="14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>
              <a:buFontTx/>
              <a:buChar char="-"/>
            </a:pPr>
            <a:r>
              <a:rPr lang="ko-KR" alt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메이지 천황이 막부정치를 무너뜨려 중앙 집권 통일 국가를 이루고 </a:t>
            </a:r>
            <a:endParaRPr lang="en-US" altLang="ko-KR" sz="14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r>
              <a:rPr lang="ko-KR" alt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근대화가 추진되고 자본주의가 성립된 변혁의 과정이다</a:t>
            </a:r>
            <a:r>
              <a:rPr lang="en-US" altLang="ko-KR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  <a:endParaRPr lang="ko-KR" altLang="en-US" sz="14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000665" y="3398745"/>
            <a:ext cx="218248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en-US" altLang="ko-KR" sz="1200" dirty="0" smtClean="0"/>
              <a:t>1.</a:t>
            </a:r>
            <a:r>
              <a:rPr lang="ko-KR" altLang="en-US" sz="1200" dirty="0" smtClean="0"/>
              <a:t>서구의 통상요구</a:t>
            </a:r>
            <a:r>
              <a:rPr lang="en-US" altLang="ko-KR" sz="1200" dirty="0" smtClean="0"/>
              <a:t> :</a:t>
            </a:r>
            <a:r>
              <a:rPr lang="ko-KR" altLang="en-US" sz="1200" dirty="0" smtClean="0"/>
              <a:t>미국의 </a:t>
            </a:r>
            <a:r>
              <a:rPr lang="ko-KR" altLang="ko-KR" sz="1200" dirty="0" err="1" smtClean="0"/>
              <a:t>패</a:t>
            </a:r>
            <a:r>
              <a:rPr lang="ko-KR" altLang="en-US" sz="1200" dirty="0" err="1" smtClean="0"/>
              <a:t>리제독</a:t>
            </a:r>
            <a:r>
              <a:rPr lang="en-US" altLang="ko-KR" sz="1200" dirty="0" smtClean="0"/>
              <a:t>(1853)</a:t>
            </a:r>
            <a:r>
              <a:rPr lang="ko-KR" altLang="en-US" sz="1200" dirty="0" smtClean="0"/>
              <a:t>의 </a:t>
            </a:r>
            <a:r>
              <a:rPr lang="ko-KR" altLang="ko-KR" sz="1200" dirty="0" smtClean="0"/>
              <a:t>내항</a:t>
            </a:r>
            <a:r>
              <a:rPr lang="en-US" altLang="ko-KR" sz="1200" dirty="0" smtClean="0"/>
              <a:t> &gt; </a:t>
            </a:r>
            <a:r>
              <a:rPr lang="ko-KR" altLang="en-US" sz="1200" dirty="0" smtClean="0"/>
              <a:t>개항</a:t>
            </a:r>
            <a:r>
              <a:rPr lang="en-US" altLang="ko-KR" sz="1200" dirty="0" smtClean="0"/>
              <a:t>&gt; </a:t>
            </a:r>
            <a:r>
              <a:rPr lang="ko-KR" altLang="en-US" sz="1200" dirty="0" smtClean="0"/>
              <a:t>불평등 조약</a:t>
            </a:r>
            <a:endParaRPr lang="en-US" altLang="ko-KR" sz="1200" dirty="0" smtClean="0"/>
          </a:p>
          <a:p>
            <a:pPr marL="457200" indent="-457200">
              <a:buAutoNum type="arabicPeriod"/>
            </a:pPr>
            <a:endParaRPr lang="en-US" altLang="ko-KR" sz="1200" dirty="0" smtClean="0"/>
          </a:p>
          <a:p>
            <a:pPr>
              <a:buNone/>
            </a:pPr>
            <a:r>
              <a:rPr lang="en-US" altLang="ko-KR" sz="1200" dirty="0" smtClean="0"/>
              <a:t>         2. </a:t>
            </a:r>
            <a:r>
              <a:rPr lang="ko-KR" altLang="en-US" sz="1200" dirty="0" smtClean="0"/>
              <a:t>서구 사상의 영향</a:t>
            </a:r>
            <a:endParaRPr lang="en-US" altLang="ko-KR" sz="1200" dirty="0" smtClean="0"/>
          </a:p>
          <a:p>
            <a:endParaRPr lang="ko-KR" alt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3752490" y="2881223"/>
            <a:ext cx="566180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altLang="ko-KR" sz="1400" dirty="0" smtClean="0">
                <a:latin typeface="Cambria Math" pitchFamily="18" charset="0"/>
                <a:ea typeface="Cambria Math" pitchFamily="18" charset="0"/>
              </a:rPr>
              <a:t>1868</a:t>
            </a:r>
            <a:r>
              <a:rPr lang="ko-KR" altLang="ko-KR" sz="1400" dirty="0" smtClean="0">
                <a:latin typeface="Cambria Math" pitchFamily="18" charset="0"/>
              </a:rPr>
              <a:t>년 </a:t>
            </a:r>
            <a:r>
              <a:rPr lang="ko-KR" altLang="ko-KR" sz="1400" dirty="0" err="1" smtClean="0">
                <a:latin typeface="Cambria Math" pitchFamily="18" charset="0"/>
              </a:rPr>
              <a:t>徳川幕府</a:t>
            </a:r>
            <a:r>
              <a:rPr lang="en-US" altLang="ko-KR" sz="1400" dirty="0" smtClean="0">
                <a:latin typeface="Cambria Math" pitchFamily="18" charset="0"/>
                <a:ea typeface="Cambria Math" pitchFamily="18" charset="0"/>
              </a:rPr>
              <a:t> (</a:t>
            </a:r>
            <a:r>
              <a:rPr lang="ko-KR" altLang="en-US" sz="1400" dirty="0" err="1" smtClean="0">
                <a:latin typeface="Cambria Math" pitchFamily="18" charset="0"/>
              </a:rPr>
              <a:t>도쿠가와</a:t>
            </a:r>
            <a:r>
              <a:rPr lang="ko-KR" altLang="en-US" sz="1400" dirty="0" smtClean="0">
                <a:latin typeface="Cambria Math" pitchFamily="18" charset="0"/>
              </a:rPr>
              <a:t> 막부</a:t>
            </a:r>
            <a:r>
              <a:rPr lang="en-US" altLang="ko-KR" sz="1400" dirty="0" smtClean="0">
                <a:latin typeface="Cambria Math" pitchFamily="18" charset="0"/>
                <a:ea typeface="Cambria Math" pitchFamily="18" charset="0"/>
              </a:rPr>
              <a:t>)</a:t>
            </a:r>
            <a:r>
              <a:rPr lang="ko-KR" altLang="en-US" sz="1400" dirty="0" smtClean="0">
                <a:latin typeface="Cambria Math" pitchFamily="18" charset="0"/>
              </a:rPr>
              <a:t>의 붕괴</a:t>
            </a:r>
            <a:endParaRPr lang="en-US" altLang="ko-KR" sz="1400" dirty="0" smtClean="0">
              <a:latin typeface="Cambria Math" pitchFamily="18" charset="0"/>
              <a:ea typeface="Cambria Math" pitchFamily="18" charset="0"/>
            </a:endParaRPr>
          </a:p>
          <a:p>
            <a:pPr>
              <a:buFontTx/>
              <a:buChar char="-"/>
            </a:pPr>
            <a:endParaRPr lang="en-US" altLang="ko-KR" sz="1400" dirty="0" smtClean="0">
              <a:latin typeface="Cambria Math" pitchFamily="18" charset="0"/>
              <a:ea typeface="Cambria Math" pitchFamily="18" charset="0"/>
            </a:endParaRPr>
          </a:p>
          <a:p>
            <a:pPr>
              <a:buNone/>
            </a:pPr>
            <a:r>
              <a:rPr lang="en-US" altLang="ko-KR" sz="1400" dirty="0" smtClean="0">
                <a:latin typeface="Cambria Math" pitchFamily="18" charset="0"/>
                <a:ea typeface="Cambria Math" pitchFamily="18" charset="0"/>
              </a:rPr>
              <a:t>  :</a:t>
            </a:r>
            <a:r>
              <a:rPr lang="en-US" altLang="ja-JP" sz="14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ja-JP" altLang="en-US" sz="1400" dirty="0" smtClean="0">
                <a:latin typeface="Cambria Math" pitchFamily="18" charset="0"/>
              </a:rPr>
              <a:t>長州</a:t>
            </a:r>
            <a:r>
              <a:rPr lang="en-US" altLang="ja-JP" sz="1400" dirty="0" smtClean="0">
                <a:latin typeface="Cambria Math" pitchFamily="18" charset="0"/>
                <a:ea typeface="Cambria Math" pitchFamily="18" charset="0"/>
              </a:rPr>
              <a:t>(</a:t>
            </a:r>
            <a:r>
              <a:rPr lang="ko-KR" altLang="en-US" sz="1400" dirty="0" err="1" smtClean="0">
                <a:latin typeface="Cambria Math" pitchFamily="18" charset="0"/>
              </a:rPr>
              <a:t>쵸슈</a:t>
            </a:r>
            <a:r>
              <a:rPr lang="en-US" altLang="ko-KR" sz="1400" dirty="0" smtClean="0">
                <a:latin typeface="Cambria Math" pitchFamily="18" charset="0"/>
                <a:ea typeface="Cambria Math" pitchFamily="18" charset="0"/>
              </a:rPr>
              <a:t>)</a:t>
            </a:r>
            <a:r>
              <a:rPr lang="ja-JP" altLang="en-US" sz="1400" dirty="0" smtClean="0">
                <a:latin typeface="Cambria Math" pitchFamily="18" charset="0"/>
              </a:rPr>
              <a:t>藩</a:t>
            </a:r>
            <a:r>
              <a:rPr lang="en-US" altLang="ja-JP" sz="1400" dirty="0" smtClean="0">
                <a:latin typeface="Cambria Math" pitchFamily="18" charset="0"/>
                <a:ea typeface="Cambria Math" pitchFamily="18" charset="0"/>
              </a:rPr>
              <a:t>(</a:t>
            </a:r>
            <a:r>
              <a:rPr lang="ko-KR" altLang="en-US" sz="1400" dirty="0" smtClean="0">
                <a:latin typeface="Cambria Math" pitchFamily="18" charset="0"/>
              </a:rPr>
              <a:t>번</a:t>
            </a:r>
            <a:r>
              <a:rPr lang="en-US" altLang="ko-KR" sz="1400" dirty="0" smtClean="0">
                <a:latin typeface="Cambria Math" pitchFamily="18" charset="0"/>
                <a:ea typeface="Cambria Math" pitchFamily="18" charset="0"/>
              </a:rPr>
              <a:t>)</a:t>
            </a:r>
            <a:r>
              <a:rPr lang="ja-JP" altLang="en-US" sz="1400" dirty="0" smtClean="0">
                <a:latin typeface="Cambria Math" pitchFamily="18" charset="0"/>
              </a:rPr>
              <a:t>＋薩摩</a:t>
            </a:r>
            <a:r>
              <a:rPr lang="en-US" altLang="ja-JP" sz="1400" dirty="0" smtClean="0">
                <a:latin typeface="Cambria Math" pitchFamily="18" charset="0"/>
                <a:ea typeface="Cambria Math" pitchFamily="18" charset="0"/>
              </a:rPr>
              <a:t>(</a:t>
            </a:r>
            <a:r>
              <a:rPr lang="ko-KR" altLang="en-US" sz="1400" dirty="0" err="1" smtClean="0">
                <a:latin typeface="Cambria Math" pitchFamily="18" charset="0"/>
              </a:rPr>
              <a:t>사츠마</a:t>
            </a:r>
            <a:r>
              <a:rPr lang="en-US" altLang="ko-KR" sz="1400" dirty="0" smtClean="0">
                <a:latin typeface="Cambria Math" pitchFamily="18" charset="0"/>
                <a:ea typeface="Cambria Math" pitchFamily="18" charset="0"/>
              </a:rPr>
              <a:t>)</a:t>
            </a:r>
            <a:r>
              <a:rPr lang="ja-JP" altLang="en-US" sz="1400" dirty="0" smtClean="0">
                <a:latin typeface="Cambria Math" pitchFamily="18" charset="0"/>
              </a:rPr>
              <a:t>藩</a:t>
            </a:r>
            <a:r>
              <a:rPr lang="en-US" altLang="ja-JP" sz="1400" dirty="0" smtClean="0">
                <a:latin typeface="Cambria Math" pitchFamily="18" charset="0"/>
                <a:ea typeface="Cambria Math" pitchFamily="18" charset="0"/>
              </a:rPr>
              <a:t>(</a:t>
            </a:r>
            <a:r>
              <a:rPr lang="ko-KR" altLang="en-US" sz="1400" dirty="0" smtClean="0">
                <a:latin typeface="Cambria Math" pitchFamily="18" charset="0"/>
              </a:rPr>
              <a:t>번</a:t>
            </a:r>
            <a:r>
              <a:rPr lang="en-US" altLang="ko-KR" sz="1400" dirty="0" smtClean="0">
                <a:latin typeface="Cambria Math" pitchFamily="18" charset="0"/>
                <a:ea typeface="Cambria Math" pitchFamily="18" charset="0"/>
              </a:rPr>
              <a:t>)</a:t>
            </a:r>
            <a:r>
              <a:rPr lang="ko-KR" altLang="en-US" sz="1400" dirty="0" smtClean="0">
                <a:latin typeface="Cambria Math" pitchFamily="18" charset="0"/>
              </a:rPr>
              <a:t>세력이 </a:t>
            </a:r>
            <a:r>
              <a:rPr lang="ko-KR" altLang="ko-KR" sz="1400" dirty="0" smtClean="0">
                <a:latin typeface="Cambria Math" pitchFamily="18" charset="0"/>
              </a:rPr>
              <a:t>주</a:t>
            </a:r>
            <a:r>
              <a:rPr lang="ko-KR" altLang="en-US" sz="1400" dirty="0" smtClean="0">
                <a:latin typeface="Cambria Math" pitchFamily="18" charset="0"/>
              </a:rPr>
              <a:t>축이 되어 서구의 </a:t>
            </a:r>
            <a:r>
              <a:rPr lang="ko-KR" altLang="ko-KR" sz="1400" dirty="0" smtClean="0">
                <a:latin typeface="Cambria Math" pitchFamily="18" charset="0"/>
              </a:rPr>
              <a:t>개</a:t>
            </a:r>
            <a:r>
              <a:rPr lang="ko-KR" altLang="en-US" sz="1400" dirty="0" smtClean="0">
                <a:latin typeface="Cambria Math" pitchFamily="18" charset="0"/>
              </a:rPr>
              <a:t>항 압력을 막지 못한 </a:t>
            </a:r>
            <a:r>
              <a:rPr lang="ko-KR" altLang="ko-KR" sz="1400" dirty="0" smtClean="0">
                <a:latin typeface="Cambria Math" pitchFamily="18" charset="0"/>
              </a:rPr>
              <a:t>막부를 공</a:t>
            </a:r>
            <a:r>
              <a:rPr lang="ko-KR" altLang="en-US" sz="1400" dirty="0" smtClean="0">
                <a:latin typeface="Cambria Math" pitchFamily="18" charset="0"/>
              </a:rPr>
              <a:t>격</a:t>
            </a:r>
            <a:r>
              <a:rPr lang="en-US" altLang="ko-KR" sz="1400" dirty="0" smtClean="0">
                <a:latin typeface="Cambria Math" pitchFamily="18" charset="0"/>
                <a:ea typeface="Cambria Math" pitchFamily="18" charset="0"/>
              </a:rPr>
              <a:t>,</a:t>
            </a:r>
            <a:r>
              <a:rPr lang="ko-KR" altLang="ko-KR" sz="1400" dirty="0" smtClean="0">
                <a:latin typeface="Cambria Math" pitchFamily="18" charset="0"/>
              </a:rPr>
              <a:t> </a:t>
            </a:r>
            <a:r>
              <a:rPr lang="ko-KR" altLang="en-US" sz="1400" dirty="0" smtClean="0">
                <a:latin typeface="Cambria Math" pitchFamily="18" charset="0"/>
              </a:rPr>
              <a:t>막부정치 종식</a:t>
            </a:r>
            <a:r>
              <a:rPr lang="en-US" altLang="ko-KR" sz="1400" dirty="0" smtClean="0">
                <a:latin typeface="Cambria Math" pitchFamily="18" charset="0"/>
                <a:ea typeface="Cambria Math" pitchFamily="18" charset="0"/>
              </a:rPr>
              <a:t>. </a:t>
            </a:r>
            <a:r>
              <a:rPr lang="ko-KR" altLang="ko-KR" sz="1400" dirty="0" smtClean="0">
                <a:latin typeface="Cambria Math" pitchFamily="18" charset="0"/>
              </a:rPr>
              <a:t>민심</a:t>
            </a:r>
            <a:r>
              <a:rPr lang="en-US" altLang="ko-KR" sz="14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ko-KR" altLang="ko-KR" sz="1400" dirty="0" smtClean="0">
                <a:latin typeface="Cambria Math" pitchFamily="18" charset="0"/>
              </a:rPr>
              <a:t>규합</a:t>
            </a:r>
            <a:r>
              <a:rPr lang="en-US" altLang="ko-KR" sz="1400" dirty="0" smtClean="0">
                <a:latin typeface="Cambria Math" pitchFamily="18" charset="0"/>
                <a:ea typeface="Cambria Math" pitchFamily="18" charset="0"/>
              </a:rPr>
              <a:t>.</a:t>
            </a:r>
          </a:p>
          <a:p>
            <a:pPr>
              <a:buNone/>
            </a:pPr>
            <a:endParaRPr lang="en-US" altLang="ko-KR" sz="1400" dirty="0" smtClean="0">
              <a:latin typeface="Cambria Math" pitchFamily="18" charset="0"/>
              <a:ea typeface="Cambria Math" pitchFamily="18" charset="0"/>
            </a:endParaRPr>
          </a:p>
          <a:p>
            <a:pPr>
              <a:buNone/>
            </a:pPr>
            <a:r>
              <a:rPr lang="ko-KR" altLang="en-US" sz="1400" dirty="0" smtClean="0"/>
              <a:t> 대표자</a:t>
            </a:r>
            <a:r>
              <a:rPr lang="en-US" altLang="ko-KR" sz="1400" dirty="0" smtClean="0"/>
              <a:t>)</a:t>
            </a:r>
            <a:r>
              <a:rPr lang="ko-KR" altLang="en-US" sz="1400" dirty="0" smtClean="0"/>
              <a:t>사이고 </a:t>
            </a:r>
            <a:r>
              <a:rPr lang="ko-KR" altLang="en-US" sz="1400" dirty="0" err="1" smtClean="0"/>
              <a:t>다카모리</a:t>
            </a:r>
            <a:r>
              <a:rPr lang="en-US" altLang="ko-KR" sz="1400" dirty="0" smtClean="0"/>
              <a:t>(</a:t>
            </a:r>
            <a:r>
              <a:rPr lang="ja-JP" altLang="ko-KR" sz="1400" dirty="0" smtClean="0"/>
              <a:t>西郷隆盛</a:t>
            </a:r>
            <a:r>
              <a:rPr lang="en-US" altLang="ja-JP" sz="1400" dirty="0" smtClean="0"/>
              <a:t>), </a:t>
            </a:r>
            <a:r>
              <a:rPr lang="ko-KR" altLang="en-US" sz="1400" dirty="0" err="1" smtClean="0"/>
              <a:t>오오쿠보</a:t>
            </a:r>
            <a:r>
              <a:rPr lang="ko-KR" altLang="en-US" sz="1400" dirty="0" smtClean="0"/>
              <a:t> </a:t>
            </a:r>
            <a:r>
              <a:rPr lang="ko-KR" altLang="en-US" sz="1400" dirty="0" err="1" smtClean="0"/>
              <a:t>도시미치</a:t>
            </a:r>
            <a:r>
              <a:rPr lang="en-US" altLang="ko-KR" sz="1400" dirty="0" smtClean="0"/>
              <a:t>(</a:t>
            </a:r>
            <a:r>
              <a:rPr lang="ja-JP" altLang="ko-KR" sz="1400" dirty="0" smtClean="0"/>
              <a:t>大久保利通</a:t>
            </a:r>
            <a:r>
              <a:rPr lang="en-US" altLang="ja-JP" sz="1400" dirty="0" smtClean="0"/>
              <a:t>)</a:t>
            </a:r>
          </a:p>
          <a:p>
            <a:pPr>
              <a:buNone/>
            </a:pPr>
            <a:r>
              <a:rPr lang="en-US" altLang="ja-JP" sz="1400" dirty="0" smtClean="0"/>
              <a:t>          </a:t>
            </a:r>
            <a:r>
              <a:rPr lang="ko-KR" altLang="en-US" sz="1400" dirty="0" smtClean="0"/>
              <a:t>기도 다카요시</a:t>
            </a:r>
            <a:r>
              <a:rPr lang="en-US" altLang="ko-KR" sz="1400" dirty="0" smtClean="0"/>
              <a:t>(</a:t>
            </a:r>
            <a:r>
              <a:rPr lang="ja-JP" altLang="ko-KR" sz="1400" dirty="0" smtClean="0"/>
              <a:t>木戸孝允</a:t>
            </a:r>
            <a:r>
              <a:rPr lang="en-US" altLang="ja-JP" sz="1400" dirty="0" smtClean="0"/>
              <a:t>), </a:t>
            </a:r>
            <a:r>
              <a:rPr lang="ko-KR" altLang="en-US" sz="1400" dirty="0" err="1" smtClean="0"/>
              <a:t>이와쿠라</a:t>
            </a:r>
            <a:r>
              <a:rPr lang="ko-KR" altLang="en-US" sz="1400" dirty="0" smtClean="0"/>
              <a:t> </a:t>
            </a:r>
            <a:r>
              <a:rPr lang="ko-KR" altLang="en-US" sz="1400" dirty="0" err="1" smtClean="0"/>
              <a:t>도모미</a:t>
            </a:r>
            <a:r>
              <a:rPr lang="en-US" altLang="ko-KR" sz="1400" dirty="0" smtClean="0"/>
              <a:t>(</a:t>
            </a:r>
            <a:r>
              <a:rPr lang="ja-JP" altLang="ko-KR" sz="1400" dirty="0" smtClean="0"/>
              <a:t>岩倉具視</a:t>
            </a:r>
            <a:r>
              <a:rPr lang="en-US" altLang="ja-JP" sz="1400" dirty="0" smtClean="0"/>
              <a:t>)</a:t>
            </a:r>
            <a:r>
              <a:rPr lang="ko-KR" altLang="en-US" sz="1400" dirty="0" smtClean="0"/>
              <a:t>등</a:t>
            </a:r>
            <a:endParaRPr lang="en-US" altLang="ko-KR" sz="1400" dirty="0" smtClean="0"/>
          </a:p>
          <a:p>
            <a:pPr>
              <a:buNone/>
            </a:pPr>
            <a:endParaRPr lang="en-US" altLang="ko-KR" sz="1400" dirty="0" smtClean="0">
              <a:latin typeface="Cambria Math" pitchFamily="18" charset="0"/>
              <a:ea typeface="Cambria Math" pitchFamily="18" charset="0"/>
            </a:endParaRPr>
          </a:p>
          <a:p>
            <a:endParaRPr lang="ko-KR" alt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3674852" y="4908430"/>
            <a:ext cx="59522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ko-KR" altLang="en-US" sz="1400" dirty="0" smtClean="0">
                <a:latin typeface="+mn-ea"/>
              </a:rPr>
              <a:t>이들이 제시한 비전 </a:t>
            </a:r>
            <a:r>
              <a:rPr lang="en-US" altLang="ko-KR" sz="1400" dirty="0" smtClean="0">
                <a:latin typeface="+mn-ea"/>
              </a:rPr>
              <a:t>: </a:t>
            </a:r>
            <a:r>
              <a:rPr lang="ko-KR" altLang="ko-KR" sz="1400" dirty="0" err="1" smtClean="0">
                <a:latin typeface="+mn-ea"/>
              </a:rPr>
              <a:t>尊王攘夷</a:t>
            </a:r>
            <a:r>
              <a:rPr lang="en-US" altLang="ko-KR" sz="1400" dirty="0" smtClean="0">
                <a:latin typeface="+mn-ea"/>
              </a:rPr>
              <a:t> (</a:t>
            </a:r>
            <a:r>
              <a:rPr lang="ko-KR" altLang="en-US" sz="1400" dirty="0" err="1" smtClean="0">
                <a:latin typeface="+mn-ea"/>
              </a:rPr>
              <a:t>존왕양이</a:t>
            </a:r>
            <a:r>
              <a:rPr lang="en-US" altLang="ko-KR" sz="1400" dirty="0" smtClean="0">
                <a:latin typeface="+mn-ea"/>
              </a:rPr>
              <a:t>)</a:t>
            </a:r>
            <a:endParaRPr lang="ko-KR" altLang="ko-KR" sz="1400" dirty="0" smtClean="0">
              <a:latin typeface="+mn-ea"/>
            </a:endParaRPr>
          </a:p>
          <a:p>
            <a:pPr>
              <a:buNone/>
            </a:pPr>
            <a:r>
              <a:rPr lang="en-US" altLang="ko-KR" sz="1400" dirty="0" smtClean="0">
                <a:latin typeface="+mn-ea"/>
              </a:rPr>
              <a:t>  : </a:t>
            </a:r>
            <a:r>
              <a:rPr lang="ko-KR" altLang="ko-KR" sz="1400" dirty="0" smtClean="0">
                <a:latin typeface="+mn-ea"/>
              </a:rPr>
              <a:t>천</a:t>
            </a:r>
            <a:r>
              <a:rPr lang="ko-KR" altLang="en-US" sz="1400" dirty="0" smtClean="0">
                <a:latin typeface="+mn-ea"/>
              </a:rPr>
              <a:t>왕</a:t>
            </a:r>
            <a:r>
              <a:rPr lang="ko-KR" altLang="ko-KR" sz="1400" dirty="0" smtClean="0">
                <a:latin typeface="+mn-ea"/>
              </a:rPr>
              <a:t>의 친정</a:t>
            </a:r>
            <a:r>
              <a:rPr lang="en-US" altLang="ko-KR" sz="1400" dirty="0" smtClean="0">
                <a:latin typeface="+mn-ea"/>
              </a:rPr>
              <a:t> </a:t>
            </a:r>
            <a:r>
              <a:rPr lang="ko-KR" altLang="ko-KR" sz="1400" dirty="0" smtClean="0">
                <a:latin typeface="+mn-ea"/>
              </a:rPr>
              <a:t>체제 확립</a:t>
            </a:r>
            <a:r>
              <a:rPr lang="en-US" altLang="ko-KR" sz="1400" dirty="0" smtClean="0">
                <a:latin typeface="+mn-ea"/>
              </a:rPr>
              <a:t>(</a:t>
            </a:r>
            <a:r>
              <a:rPr lang="ko-KR" altLang="en-US" sz="1400" dirty="0" err="1" smtClean="0">
                <a:latin typeface="+mn-ea"/>
              </a:rPr>
              <a:t>존왕</a:t>
            </a:r>
            <a:r>
              <a:rPr lang="en-US" altLang="ko-KR" sz="1400" dirty="0" smtClean="0">
                <a:latin typeface="+mn-ea"/>
              </a:rPr>
              <a:t>)</a:t>
            </a:r>
            <a:r>
              <a:rPr lang="ko-KR" altLang="ko-KR" sz="1400" dirty="0" smtClean="0">
                <a:latin typeface="+mn-ea"/>
              </a:rPr>
              <a:t>으로 서양</a:t>
            </a:r>
            <a:r>
              <a:rPr lang="en-US" altLang="ko-KR" sz="1400" dirty="0" smtClean="0">
                <a:latin typeface="+mn-ea"/>
              </a:rPr>
              <a:t> </a:t>
            </a:r>
            <a:r>
              <a:rPr lang="ko-KR" altLang="ko-KR" sz="1400" dirty="0" smtClean="0">
                <a:latin typeface="+mn-ea"/>
              </a:rPr>
              <a:t>오랑캐를 물리친다</a:t>
            </a:r>
            <a:r>
              <a:rPr lang="en-US" altLang="ko-KR" sz="1400" dirty="0" smtClean="0">
                <a:latin typeface="+mn-ea"/>
              </a:rPr>
              <a:t>(</a:t>
            </a:r>
            <a:r>
              <a:rPr lang="ko-KR" altLang="en-US" sz="1400" dirty="0" smtClean="0">
                <a:latin typeface="+mn-ea"/>
              </a:rPr>
              <a:t>양이</a:t>
            </a:r>
            <a:r>
              <a:rPr lang="en-US" altLang="ko-KR" sz="1400" dirty="0" smtClean="0">
                <a:latin typeface="+mn-ea"/>
              </a:rPr>
              <a:t>)</a:t>
            </a:r>
            <a:endParaRPr lang="ko-KR" altLang="en-US" sz="14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129271912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직사각형 27"/>
          <p:cNvSpPr/>
          <p:nvPr/>
        </p:nvSpPr>
        <p:spPr>
          <a:xfrm>
            <a:off x="306733" y="120056"/>
            <a:ext cx="2855935" cy="4523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b="1" dirty="0" smtClean="0">
                <a:solidFill>
                  <a:srgbClr val="002060"/>
                </a:solidFill>
                <a:latin typeface="+mj-ea"/>
              </a:rPr>
              <a:t>I. </a:t>
            </a:r>
            <a:r>
              <a:rPr lang="ko-KR" altLang="en-US" b="1" dirty="0" smtClean="0">
                <a:solidFill>
                  <a:srgbClr val="002060"/>
                </a:solidFill>
                <a:latin typeface="+mj-ea"/>
              </a:rPr>
              <a:t>메이지</a:t>
            </a:r>
            <a:r>
              <a:rPr lang="en-US" altLang="ja-JP" b="1" dirty="0" smtClean="0">
                <a:solidFill>
                  <a:srgbClr val="002060"/>
                </a:solidFill>
                <a:latin typeface="+mj-ea"/>
              </a:rPr>
              <a:t>(</a:t>
            </a:r>
            <a:r>
              <a:rPr lang="ja-JP" altLang="en-US" b="1" dirty="0" smtClean="0">
                <a:solidFill>
                  <a:srgbClr val="002060"/>
                </a:solidFill>
                <a:latin typeface="+mj-ea"/>
              </a:rPr>
              <a:t>明治</a:t>
            </a:r>
            <a:r>
              <a:rPr lang="en-US" altLang="ko-KR" b="1" dirty="0" smtClean="0">
                <a:solidFill>
                  <a:srgbClr val="002060"/>
                </a:solidFill>
                <a:latin typeface="+mj-ea"/>
              </a:rPr>
              <a:t>) </a:t>
            </a:r>
            <a:r>
              <a:rPr lang="ko-KR" altLang="en-US" b="1" dirty="0" smtClean="0">
                <a:solidFill>
                  <a:srgbClr val="002060"/>
                </a:solidFill>
                <a:latin typeface="+mj-ea"/>
              </a:rPr>
              <a:t>시대</a:t>
            </a:r>
            <a:endParaRPr lang="en-US" altLang="ko-KR" b="1" dirty="0" smtClean="0">
              <a:solidFill>
                <a:srgbClr val="002060"/>
              </a:solidFill>
              <a:latin typeface="+mj-ea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414734" y="948891"/>
            <a:ext cx="5412059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ko-KR" altLang="en-US" sz="1400" b="1" dirty="0" smtClean="0">
                <a:solidFill>
                  <a:schemeClr val="accent2"/>
                </a:solidFill>
              </a:rPr>
              <a:t> 서구 따라잡기</a:t>
            </a:r>
            <a:r>
              <a:rPr lang="en-US" altLang="ko-KR" sz="1400" b="1" dirty="0" smtClean="0">
                <a:solidFill>
                  <a:schemeClr val="accent2"/>
                </a:solidFill>
              </a:rPr>
              <a:t>: </a:t>
            </a:r>
            <a:r>
              <a:rPr lang="ko-KR" altLang="en-US" sz="1400" b="1" dirty="0" smtClean="0">
                <a:solidFill>
                  <a:schemeClr val="accent2"/>
                </a:solidFill>
              </a:rPr>
              <a:t>문명개화</a:t>
            </a:r>
            <a:r>
              <a:rPr lang="en-US" altLang="ko-KR" sz="1400" b="1" dirty="0" smtClean="0">
                <a:solidFill>
                  <a:schemeClr val="accent2"/>
                </a:solidFill>
              </a:rPr>
              <a:t>,</a:t>
            </a:r>
            <a:r>
              <a:rPr lang="ko-KR" altLang="en-US" sz="1400" b="1" dirty="0" smtClean="0">
                <a:solidFill>
                  <a:schemeClr val="accent2"/>
                </a:solidFill>
              </a:rPr>
              <a:t> 부국강병</a:t>
            </a:r>
            <a:r>
              <a:rPr lang="en-US" altLang="ko-KR" sz="1400" b="1" dirty="0" smtClean="0">
                <a:solidFill>
                  <a:schemeClr val="accent2"/>
                </a:solidFill>
              </a:rPr>
              <a:t>, </a:t>
            </a:r>
            <a:r>
              <a:rPr lang="ko-KR" altLang="en-US" sz="1400" b="1" dirty="0" smtClean="0">
                <a:solidFill>
                  <a:schemeClr val="accent2"/>
                </a:solidFill>
              </a:rPr>
              <a:t>식산흥업</a:t>
            </a:r>
            <a:endParaRPr lang="en-US" altLang="ko-KR" sz="1400" b="1" dirty="0" smtClean="0">
              <a:solidFill>
                <a:schemeClr val="accent2"/>
              </a:solidFill>
            </a:endParaRPr>
          </a:p>
          <a:p>
            <a:pPr>
              <a:buFontTx/>
              <a:buChar char="-"/>
            </a:pPr>
            <a:endParaRPr lang="en-US" altLang="ko-KR" sz="1400" b="1" dirty="0" smtClean="0">
              <a:solidFill>
                <a:schemeClr val="accent2"/>
              </a:solidFill>
            </a:endParaRPr>
          </a:p>
          <a:p>
            <a:pPr>
              <a:buFontTx/>
              <a:buChar char="-"/>
            </a:pPr>
            <a:r>
              <a:rPr lang="ko-KR" altLang="en-US" sz="1400" dirty="0" smtClean="0">
                <a:latin typeface="+mn-ea"/>
              </a:rPr>
              <a:t>메이지 정부 수립 이후 </a:t>
            </a:r>
            <a:r>
              <a:rPr lang="ko-KR" altLang="ko-KR" sz="1400" dirty="0" smtClean="0">
                <a:latin typeface="+mn-ea"/>
              </a:rPr>
              <a:t>국가</a:t>
            </a:r>
            <a:r>
              <a:rPr lang="en-US" altLang="ko-KR" sz="1400" dirty="0" smtClean="0">
                <a:latin typeface="+mn-ea"/>
              </a:rPr>
              <a:t> </a:t>
            </a:r>
            <a:r>
              <a:rPr lang="ko-KR" altLang="ko-KR" sz="1400" dirty="0" smtClean="0">
                <a:latin typeface="+mn-ea"/>
              </a:rPr>
              <a:t>목표</a:t>
            </a:r>
            <a:r>
              <a:rPr lang="en-US" altLang="ko-KR" sz="1400" dirty="0" smtClean="0">
                <a:latin typeface="+mn-ea"/>
              </a:rPr>
              <a:t>: </a:t>
            </a:r>
            <a:r>
              <a:rPr lang="ko-KR" altLang="ko-KR" sz="1400" dirty="0" smtClean="0">
                <a:latin typeface="+mn-ea"/>
              </a:rPr>
              <a:t>서구의 문명과 지식</a:t>
            </a:r>
            <a:r>
              <a:rPr lang="ko-KR" altLang="en-US" sz="1400" dirty="0" smtClean="0">
                <a:latin typeface="+mn-ea"/>
              </a:rPr>
              <a:t>을</a:t>
            </a:r>
            <a:r>
              <a:rPr lang="ko-KR" altLang="ko-KR" sz="1400" dirty="0" smtClean="0">
                <a:latin typeface="+mn-ea"/>
              </a:rPr>
              <a:t> 좇는</a:t>
            </a:r>
            <a:r>
              <a:rPr lang="en-US" altLang="ko-KR" sz="1400" dirty="0" smtClean="0">
                <a:latin typeface="+mn-ea"/>
              </a:rPr>
              <a:t> </a:t>
            </a:r>
            <a:r>
              <a:rPr lang="ko-KR" altLang="ko-KR" sz="1400" dirty="0" smtClean="0">
                <a:latin typeface="+mn-ea"/>
              </a:rPr>
              <a:t>것</a:t>
            </a:r>
            <a:endParaRPr lang="en-US" altLang="ko-KR" sz="1400" dirty="0" smtClean="0">
              <a:latin typeface="+mn-ea"/>
            </a:endParaRPr>
          </a:p>
          <a:p>
            <a:pPr>
              <a:buFontTx/>
              <a:buChar char="-"/>
            </a:pPr>
            <a:endParaRPr lang="ko-KR" altLang="ko-KR" sz="1400" dirty="0" smtClean="0">
              <a:latin typeface="+mn-ea"/>
            </a:endParaRPr>
          </a:p>
          <a:p>
            <a:pPr>
              <a:buNone/>
            </a:pPr>
            <a:r>
              <a:rPr lang="en-US" altLang="ko-KR" sz="1400" dirty="0" smtClean="0">
                <a:latin typeface="+mn-ea"/>
              </a:rPr>
              <a:t>  ex)</a:t>
            </a:r>
            <a:r>
              <a:rPr lang="ko-KR" altLang="en-US" sz="1400" dirty="0" smtClean="0">
                <a:latin typeface="+mn-ea"/>
              </a:rPr>
              <a:t>대표적인 사상가</a:t>
            </a:r>
            <a:r>
              <a:rPr lang="en-US" altLang="ko-KR" sz="1400" dirty="0" smtClean="0">
                <a:latin typeface="+mn-ea"/>
              </a:rPr>
              <a:t>---</a:t>
            </a:r>
            <a:r>
              <a:rPr lang="ko-KR" altLang="en-US" sz="1400" dirty="0" err="1" smtClean="0">
                <a:latin typeface="+mn-ea"/>
              </a:rPr>
              <a:t>후쿠자와</a:t>
            </a:r>
            <a:r>
              <a:rPr lang="ko-KR" altLang="en-US" sz="1400" dirty="0" smtClean="0">
                <a:latin typeface="+mn-ea"/>
              </a:rPr>
              <a:t> </a:t>
            </a:r>
            <a:r>
              <a:rPr lang="ko-KR" altLang="en-US" sz="1400" dirty="0" err="1" smtClean="0">
                <a:latin typeface="+mn-ea"/>
              </a:rPr>
              <a:t>유키치</a:t>
            </a:r>
            <a:r>
              <a:rPr lang="ja-JP" altLang="en-US" sz="1400" dirty="0" smtClean="0">
                <a:latin typeface="+mn-ea"/>
              </a:rPr>
              <a:t> </a:t>
            </a:r>
            <a:r>
              <a:rPr lang="en-US" altLang="ko-KR" sz="1400" dirty="0" smtClean="0">
                <a:latin typeface="+mn-ea"/>
              </a:rPr>
              <a:t>(</a:t>
            </a:r>
            <a:r>
              <a:rPr lang="ja-JP" altLang="en-US" sz="1400" dirty="0" smtClean="0">
                <a:latin typeface="+mn-ea"/>
              </a:rPr>
              <a:t>福沢</a:t>
            </a:r>
            <a:r>
              <a:rPr lang="ko-KR" altLang="ko-KR" sz="1400" dirty="0" smtClean="0">
                <a:latin typeface="+mn-ea"/>
              </a:rPr>
              <a:t>諭吉</a:t>
            </a:r>
            <a:r>
              <a:rPr lang="en-US" altLang="ko-KR" sz="1400" dirty="0" smtClean="0">
                <a:latin typeface="+mn-ea"/>
              </a:rPr>
              <a:t>)</a:t>
            </a:r>
          </a:p>
          <a:p>
            <a:pPr>
              <a:buNone/>
            </a:pPr>
            <a:r>
              <a:rPr lang="en-US" altLang="ko-KR" sz="1400" dirty="0" smtClean="0">
                <a:latin typeface="+mn-ea"/>
              </a:rPr>
              <a:t>    :</a:t>
            </a:r>
            <a:r>
              <a:rPr lang="ko-KR" altLang="ko-KR" sz="1400" dirty="0" smtClean="0">
                <a:latin typeface="+mn-ea"/>
              </a:rPr>
              <a:t>유럽을 목표로 인간</a:t>
            </a:r>
            <a:r>
              <a:rPr lang="en-US" altLang="ko-KR" sz="1400" dirty="0" smtClean="0">
                <a:latin typeface="+mn-ea"/>
              </a:rPr>
              <a:t>,</a:t>
            </a:r>
            <a:r>
              <a:rPr lang="ko-KR" altLang="ko-KR" sz="1400" dirty="0" smtClean="0">
                <a:latin typeface="+mn-ea"/>
              </a:rPr>
              <a:t>사회</a:t>
            </a:r>
            <a:r>
              <a:rPr lang="ko-KR" altLang="en-US" sz="1400" dirty="0" smtClean="0">
                <a:latin typeface="+mn-ea"/>
              </a:rPr>
              <a:t>의</a:t>
            </a:r>
            <a:r>
              <a:rPr lang="ko-KR" altLang="ko-KR" sz="1400" dirty="0" smtClean="0">
                <a:latin typeface="+mn-ea"/>
              </a:rPr>
              <a:t> 변화 주장</a:t>
            </a:r>
            <a:r>
              <a:rPr lang="en-US" altLang="ko-KR" sz="1400" dirty="0" smtClean="0">
                <a:latin typeface="+mn-ea"/>
              </a:rPr>
              <a:t>&gt;</a:t>
            </a:r>
            <a:r>
              <a:rPr lang="ko-KR" altLang="en-US" sz="1400" dirty="0" err="1" smtClean="0">
                <a:latin typeface="+mn-ea"/>
              </a:rPr>
              <a:t>탈아입구</a:t>
            </a:r>
            <a:r>
              <a:rPr lang="ja-JP" altLang="ko-KR" sz="1400" b="1" dirty="0" smtClean="0">
                <a:solidFill>
                  <a:srgbClr val="C00000"/>
                </a:solidFill>
                <a:latin typeface="+mn-ea"/>
              </a:rPr>
              <a:t> </a:t>
            </a:r>
            <a:r>
              <a:rPr lang="en-US" altLang="ja-JP" sz="1400" dirty="0" smtClean="0">
                <a:latin typeface="+mn-ea"/>
              </a:rPr>
              <a:t>(</a:t>
            </a:r>
            <a:r>
              <a:rPr lang="ja-JP" altLang="ko-KR" sz="1400" b="1" dirty="0" smtClean="0">
                <a:solidFill>
                  <a:srgbClr val="C00000"/>
                </a:solidFill>
                <a:latin typeface="+mn-ea"/>
              </a:rPr>
              <a:t>脱亜入欧</a:t>
            </a:r>
            <a:r>
              <a:rPr lang="en-US" altLang="ko-KR" sz="1400" dirty="0" smtClean="0">
                <a:latin typeface="+mn-ea"/>
              </a:rPr>
              <a:t>)</a:t>
            </a:r>
            <a:endParaRPr lang="en-US" altLang="ja-JP" sz="1400" dirty="0" smtClean="0">
              <a:latin typeface="+mn-ea"/>
            </a:endParaRPr>
          </a:p>
          <a:p>
            <a:pPr>
              <a:buFontTx/>
              <a:buChar char="-"/>
            </a:pPr>
            <a:endParaRPr lang="en-US" altLang="ko-KR" sz="1400" b="1" dirty="0" smtClean="0">
              <a:solidFill>
                <a:schemeClr val="accent2"/>
              </a:solidFill>
            </a:endParaRPr>
          </a:p>
          <a:p>
            <a:pPr>
              <a:buFontTx/>
              <a:buChar char="-"/>
            </a:pP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709358" y="2915728"/>
            <a:ext cx="566180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altLang="ko-KR" sz="1400" dirty="0" smtClean="0">
                <a:latin typeface="+mn-ea"/>
              </a:rPr>
              <a:t>- </a:t>
            </a:r>
            <a:r>
              <a:rPr lang="ko-KR" altLang="en-US" sz="1400" dirty="0" smtClean="0">
                <a:latin typeface="+mn-ea"/>
              </a:rPr>
              <a:t>해외 사찰을 통해 </a:t>
            </a:r>
            <a:r>
              <a:rPr lang="ko-KR" altLang="ko-KR" sz="1400" dirty="0" smtClean="0">
                <a:latin typeface="+mn-ea"/>
              </a:rPr>
              <a:t>철</a:t>
            </a:r>
            <a:r>
              <a:rPr lang="ko-KR" altLang="en-US" sz="1400" dirty="0" smtClean="0">
                <a:latin typeface="+mn-ea"/>
              </a:rPr>
              <a:t>저</a:t>
            </a:r>
            <a:r>
              <a:rPr lang="ko-KR" altLang="ko-KR" sz="1400" dirty="0" smtClean="0">
                <a:latin typeface="+mn-ea"/>
              </a:rPr>
              <a:t>한 서구 체험</a:t>
            </a:r>
            <a:r>
              <a:rPr lang="en-US" altLang="ko-KR" sz="1400" dirty="0" smtClean="0">
                <a:latin typeface="+mn-ea"/>
              </a:rPr>
              <a:t>, </a:t>
            </a:r>
            <a:r>
              <a:rPr lang="ko-KR" altLang="ko-KR" sz="1400" dirty="0" smtClean="0">
                <a:latin typeface="+mn-ea"/>
              </a:rPr>
              <a:t>학습</a:t>
            </a:r>
            <a:r>
              <a:rPr lang="en-US" altLang="ko-KR" sz="1400" dirty="0" smtClean="0">
                <a:latin typeface="+mn-ea"/>
              </a:rPr>
              <a:t>, </a:t>
            </a:r>
            <a:r>
              <a:rPr lang="ko-KR" altLang="ko-KR" sz="1400" dirty="0" smtClean="0">
                <a:latin typeface="+mn-ea"/>
              </a:rPr>
              <a:t>연구 </a:t>
            </a:r>
            <a:endParaRPr lang="en-US" altLang="ko-KR" sz="1400" dirty="0" smtClean="0">
              <a:latin typeface="+mn-ea"/>
            </a:endParaRPr>
          </a:p>
          <a:p>
            <a:pPr>
              <a:buNone/>
            </a:pPr>
            <a:r>
              <a:rPr lang="ko-KR" altLang="en-US" sz="1400" dirty="0" smtClean="0">
                <a:latin typeface="+mn-ea"/>
              </a:rPr>
              <a:t>  </a:t>
            </a:r>
            <a:r>
              <a:rPr lang="en-US" altLang="ko-KR" sz="1400" dirty="0" smtClean="0">
                <a:latin typeface="+mn-ea"/>
              </a:rPr>
              <a:t>:</a:t>
            </a:r>
            <a:r>
              <a:rPr lang="ko-KR" altLang="en-US" sz="1400" dirty="0" err="1" smtClean="0">
                <a:latin typeface="+mn-ea"/>
              </a:rPr>
              <a:t>이와쿠라</a:t>
            </a:r>
            <a:r>
              <a:rPr lang="ko-KR" altLang="en-US" sz="1400" dirty="0" smtClean="0">
                <a:latin typeface="+mn-ea"/>
              </a:rPr>
              <a:t> </a:t>
            </a:r>
            <a:r>
              <a:rPr lang="en-US" altLang="ko-KR" sz="1400" dirty="0" smtClean="0">
                <a:latin typeface="+mn-ea"/>
              </a:rPr>
              <a:t>(</a:t>
            </a:r>
            <a:r>
              <a:rPr lang="ko-KR" altLang="ko-KR" sz="1400" dirty="0" err="1" smtClean="0">
                <a:latin typeface="+mn-ea"/>
              </a:rPr>
              <a:t>岩倉</a:t>
            </a:r>
            <a:r>
              <a:rPr lang="en-US" altLang="ko-KR" sz="1400" dirty="0" smtClean="0">
                <a:latin typeface="+mn-ea"/>
              </a:rPr>
              <a:t>) </a:t>
            </a:r>
            <a:r>
              <a:rPr lang="ko-KR" altLang="ko-KR" sz="1400" dirty="0" smtClean="0">
                <a:latin typeface="+mn-ea"/>
              </a:rPr>
              <a:t>사절단</a:t>
            </a:r>
            <a:endParaRPr lang="en-US" altLang="ko-KR" sz="1400" dirty="0" smtClean="0">
              <a:latin typeface="+mn-ea"/>
            </a:endParaRPr>
          </a:p>
          <a:p>
            <a:pPr>
              <a:buNone/>
            </a:pPr>
            <a:endParaRPr lang="en-US" altLang="ko-KR" sz="1400" dirty="0" smtClean="0">
              <a:latin typeface="+mn-ea"/>
            </a:endParaRPr>
          </a:p>
          <a:p>
            <a:pPr>
              <a:buNone/>
            </a:pPr>
            <a:r>
              <a:rPr lang="en-US" altLang="ko-KR" sz="1400" dirty="0" smtClean="0">
                <a:latin typeface="+mn-ea"/>
              </a:rPr>
              <a:t>  :</a:t>
            </a:r>
            <a:r>
              <a:rPr lang="ko-KR" altLang="en-US" sz="1400" dirty="0" smtClean="0">
                <a:latin typeface="+mn-ea"/>
              </a:rPr>
              <a:t>해외 사찰 중</a:t>
            </a:r>
            <a:r>
              <a:rPr lang="en-US" altLang="ko-KR" sz="1400" dirty="0" smtClean="0">
                <a:latin typeface="+mn-ea"/>
              </a:rPr>
              <a:t> </a:t>
            </a:r>
            <a:r>
              <a:rPr lang="ko-KR" altLang="ko-KR" sz="1400" dirty="0" smtClean="0">
                <a:latin typeface="+mn-ea"/>
              </a:rPr>
              <a:t>문명 개화</a:t>
            </a:r>
            <a:r>
              <a:rPr lang="en-US" altLang="ko-KR" sz="1400" dirty="0" smtClean="0">
                <a:latin typeface="+mn-ea"/>
              </a:rPr>
              <a:t>, </a:t>
            </a:r>
            <a:r>
              <a:rPr lang="ko-KR" altLang="ko-KR" sz="1400" dirty="0" smtClean="0">
                <a:latin typeface="+mn-ea"/>
              </a:rPr>
              <a:t>부국강병의 필요성 절감</a:t>
            </a:r>
            <a:r>
              <a:rPr lang="en-US" altLang="ko-KR" sz="1400" dirty="0" smtClean="0">
                <a:latin typeface="+mn-ea"/>
              </a:rPr>
              <a:t> &gt; </a:t>
            </a:r>
            <a:r>
              <a:rPr lang="ko-KR" altLang="ko-KR" sz="1400" dirty="0" smtClean="0">
                <a:latin typeface="+mn-ea"/>
              </a:rPr>
              <a:t>새 지도자들의 목표가 </a:t>
            </a:r>
            <a:r>
              <a:rPr lang="ko-KR" altLang="en-US" sz="1400" dirty="0" smtClean="0">
                <a:latin typeface="+mn-ea"/>
              </a:rPr>
              <a:t>되었다</a:t>
            </a:r>
            <a:r>
              <a:rPr lang="en-US" altLang="ko-KR" sz="1400" dirty="0" smtClean="0">
                <a:latin typeface="+mn-ea"/>
              </a:rPr>
              <a:t>.</a:t>
            </a:r>
          </a:p>
          <a:p>
            <a:pPr>
              <a:buNone/>
            </a:pPr>
            <a:endParaRPr lang="en-US" altLang="ko-KR" sz="1400" dirty="0" smtClean="0">
              <a:latin typeface="+mn-ea"/>
            </a:endParaRPr>
          </a:p>
          <a:p>
            <a:pPr>
              <a:buFontTx/>
              <a:buChar char="-"/>
            </a:pPr>
            <a:r>
              <a:rPr lang="en-US" altLang="ko-KR" sz="1400" dirty="0" smtClean="0"/>
              <a:t>: </a:t>
            </a:r>
            <a:r>
              <a:rPr lang="ko-KR" altLang="en-US" sz="1400" dirty="0" smtClean="0"/>
              <a:t>천왕 </a:t>
            </a:r>
            <a:r>
              <a:rPr lang="en-US" altLang="ko-KR" sz="1400" dirty="0" smtClean="0"/>
              <a:t>(</a:t>
            </a:r>
            <a:r>
              <a:rPr lang="ja-JP" altLang="en-US" sz="1400" dirty="0" smtClean="0"/>
              <a:t>天皇</a:t>
            </a:r>
            <a:r>
              <a:rPr lang="en-US" altLang="ja-JP" sz="1400" dirty="0" smtClean="0"/>
              <a:t>:</a:t>
            </a:r>
            <a:r>
              <a:rPr lang="ko-KR" altLang="en-US" sz="1400" dirty="0" err="1" smtClean="0"/>
              <a:t>텐노</a:t>
            </a:r>
            <a:r>
              <a:rPr lang="en-US" altLang="ko-KR" sz="1400" dirty="0" smtClean="0"/>
              <a:t>) </a:t>
            </a:r>
            <a:r>
              <a:rPr lang="ko-KR" altLang="en-US" sz="1400" dirty="0" smtClean="0"/>
              <a:t>을 중심으로 한 중앙집권국가 형성</a:t>
            </a:r>
            <a:endParaRPr lang="en-US" altLang="ko-KR" sz="1400" dirty="0" smtClean="0"/>
          </a:p>
          <a:p>
            <a:pPr>
              <a:buFontTx/>
              <a:buChar char="-"/>
            </a:pPr>
            <a:endParaRPr lang="en-US" altLang="ko-KR" sz="1400" dirty="0" smtClean="0">
              <a:latin typeface="+mn-ea"/>
            </a:endParaRPr>
          </a:p>
          <a:p>
            <a:pPr>
              <a:buFontTx/>
              <a:buChar char="-"/>
            </a:pPr>
            <a:r>
              <a:rPr lang="ko-KR" altLang="en-US" sz="1400" dirty="0" smtClean="0"/>
              <a:t>봉건주의사회</a:t>
            </a:r>
            <a:r>
              <a:rPr lang="en-US" altLang="ko-KR" sz="1400" dirty="0" smtClean="0"/>
              <a:t>(</a:t>
            </a:r>
            <a:r>
              <a:rPr lang="ja-JP" altLang="en-US" sz="1400" dirty="0" smtClean="0"/>
              <a:t>徳川幕府）</a:t>
            </a:r>
            <a:r>
              <a:rPr lang="ko-KR" altLang="en-US" sz="1400" dirty="0" smtClean="0"/>
              <a:t>에서 </a:t>
            </a:r>
            <a:r>
              <a:rPr lang="en-US" altLang="ko-KR" sz="1400" dirty="0" smtClean="0"/>
              <a:t> </a:t>
            </a:r>
            <a:r>
              <a:rPr lang="ko-KR" altLang="en-US" sz="1400" dirty="0" smtClean="0"/>
              <a:t>자본주의사회</a:t>
            </a:r>
            <a:endParaRPr lang="en-US" altLang="ko-KR" sz="1400" dirty="0" smtClean="0"/>
          </a:p>
          <a:p>
            <a:pPr>
              <a:buFontTx/>
              <a:buChar char="-"/>
            </a:pPr>
            <a:endParaRPr lang="en-US" altLang="ko-KR" sz="1400" dirty="0" smtClean="0">
              <a:latin typeface="+mn-ea"/>
            </a:endParaRPr>
          </a:p>
          <a:p>
            <a:pPr>
              <a:buFontTx/>
              <a:buChar char="-"/>
            </a:pPr>
            <a:endParaRPr lang="en-US" altLang="ko-KR" sz="1400" dirty="0" smtClean="0">
              <a:latin typeface="+mn-ea"/>
            </a:endParaRPr>
          </a:p>
          <a:p>
            <a:pPr>
              <a:buFontTx/>
              <a:buChar char="-"/>
            </a:pPr>
            <a:r>
              <a:rPr lang="ko-KR" altLang="en-US" sz="1400" dirty="0" smtClean="0"/>
              <a:t>근대 일본의 출발 </a:t>
            </a:r>
            <a:r>
              <a:rPr lang="en-US" altLang="ko-KR" sz="1400" dirty="0" smtClean="0"/>
              <a:t>: </a:t>
            </a:r>
            <a:r>
              <a:rPr lang="ko-KR" altLang="en-US" sz="1400" dirty="0" smtClean="0"/>
              <a:t>사회개혁 산업화</a:t>
            </a:r>
            <a:endParaRPr lang="en-US" altLang="ko-KR" sz="1400" dirty="0" smtClean="0">
              <a:latin typeface="+mn-ea"/>
            </a:endParaRPr>
          </a:p>
        </p:txBody>
      </p:sp>
      <p:pic>
        <p:nvPicPr>
          <p:cNvPr id="1026" name="Picture 2" descr="후쿠자와 유키치 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9007" y="2516581"/>
            <a:ext cx="2183921" cy="2909434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1699405" y="5564036"/>
            <a:ext cx="114967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 smtClean="0">
                <a:solidFill>
                  <a:schemeClr val="bg2">
                    <a:lumMod val="25000"/>
                  </a:schemeClr>
                </a:solidFill>
              </a:rPr>
              <a:t>-</a:t>
            </a:r>
            <a:r>
              <a:rPr lang="ko-KR" altLang="en-US" sz="1000" dirty="0" err="1" smtClean="0">
                <a:solidFill>
                  <a:schemeClr val="bg2">
                    <a:lumMod val="25000"/>
                  </a:schemeClr>
                </a:solidFill>
              </a:rPr>
              <a:t>후쿠자와</a:t>
            </a:r>
            <a:r>
              <a:rPr lang="ko-KR" altLang="en-US" sz="10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ko-KR" altLang="en-US" sz="1000" dirty="0" err="1" smtClean="0">
                <a:solidFill>
                  <a:schemeClr val="bg2">
                    <a:lumMod val="25000"/>
                  </a:schemeClr>
                </a:solidFill>
              </a:rPr>
              <a:t>유키치</a:t>
            </a:r>
            <a:endParaRPr lang="ko-KR" altLang="en-US" sz="10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83811" y="322627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29271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직사각형 27"/>
          <p:cNvSpPr/>
          <p:nvPr/>
        </p:nvSpPr>
        <p:spPr>
          <a:xfrm>
            <a:off x="276035" y="128682"/>
            <a:ext cx="3188545" cy="492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b="1" dirty="0" smtClean="0">
                <a:solidFill>
                  <a:srgbClr val="002060"/>
                </a:solidFill>
                <a:latin typeface="+mj-ea"/>
                <a:ea typeface="+mj-ea"/>
              </a:rPr>
              <a:t>I.   </a:t>
            </a:r>
            <a:r>
              <a:rPr lang="ko-KR" altLang="en-US" sz="2000" b="1" dirty="0" smtClean="0">
                <a:solidFill>
                  <a:srgbClr val="002060"/>
                </a:solidFill>
                <a:latin typeface="+mj-ea"/>
                <a:ea typeface="+mj-ea"/>
              </a:rPr>
              <a:t>메이지</a:t>
            </a:r>
            <a:r>
              <a:rPr lang="en-US" altLang="ja-JP" sz="2000" b="1" dirty="0" smtClean="0">
                <a:solidFill>
                  <a:srgbClr val="002060"/>
                </a:solidFill>
                <a:latin typeface="+mj-ea"/>
                <a:ea typeface="+mj-ea"/>
              </a:rPr>
              <a:t>(</a:t>
            </a:r>
            <a:r>
              <a:rPr lang="ja-JP" altLang="en-US" sz="2000" b="1" dirty="0" smtClean="0">
                <a:solidFill>
                  <a:srgbClr val="002060"/>
                </a:solidFill>
                <a:latin typeface="+mj-ea"/>
                <a:ea typeface="+mj-ea"/>
              </a:rPr>
              <a:t>明治</a:t>
            </a:r>
            <a:r>
              <a:rPr lang="en-US" altLang="ko-KR" sz="2000" b="1" dirty="0" smtClean="0">
                <a:solidFill>
                  <a:srgbClr val="002060"/>
                </a:solidFill>
                <a:latin typeface="+mj-ea"/>
                <a:ea typeface="+mj-ea"/>
              </a:rPr>
              <a:t>) </a:t>
            </a:r>
            <a:r>
              <a:rPr lang="ko-KR" altLang="en-US" sz="2000" b="1" dirty="0" smtClean="0">
                <a:solidFill>
                  <a:srgbClr val="002060"/>
                </a:solidFill>
                <a:latin typeface="+mj-ea"/>
                <a:ea typeface="+mj-ea"/>
              </a:rPr>
              <a:t>시대</a:t>
            </a:r>
            <a:endParaRPr lang="en-US" altLang="ko-KR" sz="2000" b="1" dirty="0" smtClean="0">
              <a:solidFill>
                <a:srgbClr val="002060"/>
              </a:solidFill>
              <a:latin typeface="+mj-ea"/>
              <a:ea typeface="+mj-e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83811" y="322627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ko-KR" alt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018580" y="1518251"/>
            <a:ext cx="5753819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ko-KR" altLang="en-US" sz="1400" b="1" dirty="0" smtClean="0">
                <a:solidFill>
                  <a:srgbClr val="C00000"/>
                </a:solidFill>
              </a:rPr>
              <a:t>사회 </a:t>
            </a:r>
            <a:r>
              <a:rPr lang="ko-KR" altLang="ko-KR" sz="1400" b="1" dirty="0" smtClean="0">
                <a:solidFill>
                  <a:srgbClr val="C00000"/>
                </a:solidFill>
              </a:rPr>
              <a:t>평등화</a:t>
            </a:r>
            <a:endParaRPr lang="en-US" altLang="ko-KR" sz="1400" b="1" dirty="0" smtClean="0">
              <a:solidFill>
                <a:srgbClr val="C00000"/>
              </a:solidFill>
            </a:endParaRPr>
          </a:p>
          <a:p>
            <a:pPr algn="ctr">
              <a:buNone/>
            </a:pPr>
            <a:endParaRPr lang="ko-KR" altLang="ko-KR" sz="1400" dirty="0" smtClean="0"/>
          </a:p>
          <a:p>
            <a:pPr algn="ctr">
              <a:buNone/>
            </a:pPr>
            <a:r>
              <a:rPr lang="en-US" altLang="ko-KR" sz="1400" b="1" dirty="0" smtClean="0"/>
              <a:t>-</a:t>
            </a:r>
            <a:r>
              <a:rPr lang="ko-KR" altLang="en-US" sz="1400" b="1" dirty="0" smtClean="0"/>
              <a:t>사농공상 </a:t>
            </a:r>
            <a:r>
              <a:rPr lang="ko-KR" altLang="ko-KR" sz="1400" b="1" dirty="0" smtClean="0"/>
              <a:t>신분제 </a:t>
            </a:r>
            <a:r>
              <a:rPr lang="ko-KR" altLang="en-US" sz="1400" b="1" dirty="0" smtClean="0"/>
              <a:t>폐</a:t>
            </a:r>
            <a:r>
              <a:rPr lang="ko-KR" altLang="ko-KR" sz="1400" b="1" dirty="0" smtClean="0"/>
              <a:t>지</a:t>
            </a:r>
            <a:endParaRPr lang="en-US" altLang="ko-KR" sz="1400" b="1" dirty="0" smtClean="0"/>
          </a:p>
          <a:p>
            <a:pPr algn="ctr">
              <a:buNone/>
            </a:pPr>
            <a:r>
              <a:rPr lang="ko-KR" altLang="ko-KR" sz="1400" dirty="0" smtClean="0"/>
              <a:t>　</a:t>
            </a:r>
            <a:endParaRPr lang="en-US" altLang="ko-KR" sz="1400" dirty="0" smtClean="0"/>
          </a:p>
          <a:p>
            <a:pPr algn="ctr">
              <a:buNone/>
            </a:pPr>
            <a:r>
              <a:rPr lang="en-US" altLang="ko-KR" sz="1400" b="1" dirty="0" smtClean="0"/>
              <a:t>-</a:t>
            </a:r>
            <a:r>
              <a:rPr lang="ko-KR" altLang="ko-KR" sz="1400" b="1" dirty="0" smtClean="0"/>
              <a:t>평등</a:t>
            </a:r>
            <a:r>
              <a:rPr lang="ko-KR" altLang="en-US" sz="1400" b="1" dirty="0" smtClean="0"/>
              <a:t>을 </a:t>
            </a:r>
            <a:r>
              <a:rPr lang="ko-KR" altLang="ko-KR" sz="1400" b="1" dirty="0" smtClean="0"/>
              <a:t>병역</a:t>
            </a:r>
            <a:r>
              <a:rPr lang="en-US" altLang="ko-KR" sz="1400" b="1" dirty="0" smtClean="0"/>
              <a:t>,</a:t>
            </a:r>
            <a:r>
              <a:rPr lang="ko-KR" altLang="ko-KR" sz="1400" b="1" dirty="0" smtClean="0"/>
              <a:t> 교육에</a:t>
            </a:r>
            <a:r>
              <a:rPr lang="ko-KR" altLang="en-US" sz="1400" b="1" dirty="0" smtClean="0"/>
              <a:t>도</a:t>
            </a:r>
            <a:r>
              <a:rPr lang="ko-KR" altLang="ko-KR" sz="1400" b="1" dirty="0" smtClean="0"/>
              <a:t> 연동</a:t>
            </a:r>
            <a:r>
              <a:rPr lang="ko-KR" altLang="en-US" sz="1400" b="1" dirty="0" smtClean="0"/>
              <a:t>시킴</a:t>
            </a:r>
            <a:endParaRPr lang="en-US" altLang="ko-KR" sz="1400" b="1" dirty="0" smtClean="0"/>
          </a:p>
          <a:p>
            <a:pPr algn="ctr">
              <a:buNone/>
            </a:pPr>
            <a:endParaRPr lang="en-US" altLang="ko-KR" sz="1400" dirty="0" smtClean="0"/>
          </a:p>
          <a:p>
            <a:pPr algn="ctr"/>
            <a:r>
              <a:rPr lang="en-US" altLang="ko-KR" sz="1400" dirty="0" smtClean="0"/>
              <a:t>:</a:t>
            </a:r>
            <a:r>
              <a:rPr lang="ko-KR" altLang="en-US" sz="1400" dirty="0" smtClean="0"/>
              <a:t>병역</a:t>
            </a:r>
            <a:r>
              <a:rPr lang="en-US" altLang="ko-KR" sz="1400" dirty="0" smtClean="0"/>
              <a:t>:</a:t>
            </a:r>
            <a:r>
              <a:rPr lang="ko-KR" altLang="ko-KR" sz="1400" dirty="0" smtClean="0"/>
              <a:t>병역의무</a:t>
            </a:r>
            <a:r>
              <a:rPr lang="ko-KR" altLang="en-US" sz="1400" dirty="0" smtClean="0"/>
              <a:t>가</a:t>
            </a:r>
            <a:r>
              <a:rPr lang="ko-KR" altLang="ko-KR" sz="1400" dirty="0" smtClean="0"/>
              <a:t> 무사</a:t>
            </a:r>
            <a:r>
              <a:rPr lang="ko-KR" altLang="en-US" sz="1400" dirty="0" smtClean="0"/>
              <a:t>계급에서 </a:t>
            </a:r>
            <a:r>
              <a:rPr lang="ko-KR" altLang="ko-KR" sz="1400" dirty="0" smtClean="0"/>
              <a:t>평민</a:t>
            </a:r>
            <a:r>
              <a:rPr lang="ko-KR" altLang="en-US" sz="1400" dirty="0" smtClean="0"/>
              <a:t>에게</a:t>
            </a:r>
            <a:r>
              <a:rPr lang="ko-KR" altLang="ko-KR" sz="1400" dirty="0" smtClean="0"/>
              <a:t> 확대</a:t>
            </a:r>
            <a:r>
              <a:rPr lang="ko-KR" altLang="en-US" sz="1400" dirty="0" smtClean="0"/>
              <a:t>됨</a:t>
            </a:r>
            <a:r>
              <a:rPr lang="en-US" altLang="ko-KR" sz="1400" dirty="0" smtClean="0"/>
              <a:t>(</a:t>
            </a:r>
            <a:r>
              <a:rPr lang="ko-KR" altLang="ko-KR" sz="1400" dirty="0" smtClean="0"/>
              <a:t>징병제</a:t>
            </a:r>
            <a:r>
              <a:rPr lang="en-US" altLang="ko-KR" sz="1400" dirty="0" smtClean="0"/>
              <a:t>)</a:t>
            </a:r>
          </a:p>
          <a:p>
            <a:pPr algn="ctr"/>
            <a:endParaRPr lang="ko-KR" altLang="ko-KR" sz="1400" dirty="0" smtClean="0"/>
          </a:p>
          <a:p>
            <a:pPr algn="ctr"/>
            <a:r>
              <a:rPr lang="en-US" altLang="ko-KR" sz="1400" dirty="0" smtClean="0"/>
              <a:t>:</a:t>
            </a:r>
            <a:r>
              <a:rPr lang="ko-KR" altLang="en-US" sz="1400" dirty="0" smtClean="0"/>
              <a:t>교육</a:t>
            </a:r>
            <a:r>
              <a:rPr lang="en-US" altLang="ko-KR" sz="1400" dirty="0" smtClean="0"/>
              <a:t>:</a:t>
            </a:r>
            <a:r>
              <a:rPr lang="ko-KR" altLang="ko-KR" sz="1400" dirty="0" smtClean="0"/>
              <a:t>국민 계몽 </a:t>
            </a:r>
            <a:r>
              <a:rPr lang="ko-KR" altLang="en-US" sz="1400" dirty="0" smtClean="0"/>
              <a:t>교육의 중요성 인식</a:t>
            </a:r>
            <a:r>
              <a:rPr lang="en-US" altLang="ko-KR" sz="1400" dirty="0" smtClean="0"/>
              <a:t>: </a:t>
            </a:r>
            <a:r>
              <a:rPr lang="ko-KR" altLang="en-US" sz="1400" dirty="0" smtClean="0"/>
              <a:t>대학교 설립</a:t>
            </a:r>
            <a:r>
              <a:rPr lang="en-US" altLang="ko-KR" sz="1400" dirty="0" smtClean="0"/>
              <a:t>(1972), </a:t>
            </a:r>
            <a:r>
              <a:rPr lang="ko-KR" altLang="en-US" sz="1400" dirty="0" smtClean="0"/>
              <a:t>소학교 의무화</a:t>
            </a:r>
            <a:r>
              <a:rPr lang="en-US" altLang="ko-KR" sz="1400" dirty="0" smtClean="0"/>
              <a:t>(1900)</a:t>
            </a:r>
          </a:p>
          <a:p>
            <a:pPr algn="ctr"/>
            <a:endParaRPr lang="en-US" altLang="ko-KR" sz="1400" dirty="0" smtClean="0"/>
          </a:p>
          <a:p>
            <a:pPr algn="ctr"/>
            <a:r>
              <a:rPr lang="en-US" altLang="ko-KR" sz="1400" dirty="0" smtClean="0"/>
              <a:t>-</a:t>
            </a:r>
            <a:r>
              <a:rPr lang="ko-KR" altLang="en-US" sz="1400" dirty="0" smtClean="0"/>
              <a:t>구빈 정책 미흡 </a:t>
            </a:r>
            <a:r>
              <a:rPr lang="en-US" altLang="ko-KR" sz="1400" dirty="0" smtClean="0"/>
              <a:t>&gt; </a:t>
            </a:r>
            <a:r>
              <a:rPr lang="ko-KR" altLang="en-US" sz="1400" dirty="0" smtClean="0"/>
              <a:t>민중들은 불만 </a:t>
            </a:r>
            <a:r>
              <a:rPr lang="en-US" altLang="ko-KR" sz="1400" dirty="0" smtClean="0"/>
              <a:t>&gt; </a:t>
            </a:r>
            <a:r>
              <a:rPr lang="ko-KR" altLang="en-US" sz="1400" dirty="0" err="1" smtClean="0"/>
              <a:t>쌀소동</a:t>
            </a:r>
            <a:r>
              <a:rPr lang="en-US" altLang="ko-KR" sz="1400" dirty="0" smtClean="0"/>
              <a:t>(1918)</a:t>
            </a:r>
          </a:p>
          <a:p>
            <a:pPr algn="ctr"/>
            <a:endParaRPr lang="en-US" altLang="ko-KR" sz="1400" dirty="0" smtClean="0"/>
          </a:p>
          <a:p>
            <a:pPr algn="ctr"/>
            <a:endParaRPr lang="en-US" altLang="ko-KR" sz="1400" dirty="0" smtClean="0"/>
          </a:p>
          <a:p>
            <a:pPr algn="ctr">
              <a:buFontTx/>
              <a:buChar char="-"/>
            </a:pPr>
            <a:r>
              <a:rPr lang="ko-KR" altLang="en-US" sz="1400" b="1" dirty="0" smtClean="0"/>
              <a:t>농민층 몰락</a:t>
            </a:r>
            <a:endParaRPr lang="en-US" altLang="ko-KR" sz="1400" b="1" dirty="0" smtClean="0"/>
          </a:p>
          <a:p>
            <a:pPr algn="ctr">
              <a:buFontTx/>
              <a:buChar char="-"/>
            </a:pPr>
            <a:endParaRPr lang="en-US" altLang="ko-KR" sz="1400" b="1" dirty="0" smtClean="0"/>
          </a:p>
          <a:p>
            <a:pPr algn="ctr">
              <a:buNone/>
            </a:pPr>
            <a:r>
              <a:rPr lang="ko-KR" altLang="en-US" sz="1400" dirty="0" smtClean="0"/>
              <a:t>  </a:t>
            </a:r>
            <a:r>
              <a:rPr lang="en-US" altLang="ko-KR" sz="1400" dirty="0" smtClean="0"/>
              <a:t>-</a:t>
            </a:r>
            <a:r>
              <a:rPr lang="ko-KR" altLang="en-US" sz="1400" dirty="0" smtClean="0"/>
              <a:t>빈농</a:t>
            </a:r>
            <a:r>
              <a:rPr lang="en-US" altLang="ko-KR" sz="1400" dirty="0" smtClean="0"/>
              <a:t>, </a:t>
            </a:r>
            <a:r>
              <a:rPr lang="ko-KR" altLang="en-US" sz="1400" dirty="0" smtClean="0"/>
              <a:t>유민화</a:t>
            </a:r>
            <a:r>
              <a:rPr lang="en-US" altLang="ko-KR" sz="1400" dirty="0" smtClean="0"/>
              <a:t>: </a:t>
            </a:r>
            <a:r>
              <a:rPr lang="ko-KR" altLang="en-US" sz="1400" dirty="0" smtClean="0"/>
              <a:t>도시 하층사회  형성</a:t>
            </a:r>
            <a:r>
              <a:rPr lang="en-US" altLang="ko-KR" sz="1400" dirty="0" smtClean="0"/>
              <a:t>&gt;  </a:t>
            </a:r>
            <a:r>
              <a:rPr lang="ko-KR" altLang="en-US" sz="1400" dirty="0" smtClean="0"/>
              <a:t>임금 노동자화</a:t>
            </a:r>
            <a:endParaRPr lang="en-US" altLang="ko-KR" sz="1400" dirty="0" smtClean="0"/>
          </a:p>
          <a:p>
            <a:pPr algn="ctr">
              <a:buNone/>
            </a:pPr>
            <a:r>
              <a:rPr lang="ko-KR" altLang="en-US" sz="1400" dirty="0" smtClean="0"/>
              <a:t>  </a:t>
            </a:r>
            <a:r>
              <a:rPr lang="en-US" altLang="ko-KR" sz="1400" dirty="0" smtClean="0"/>
              <a:t>-</a:t>
            </a:r>
            <a:r>
              <a:rPr lang="ko-KR" altLang="en-US" sz="1400" dirty="0" err="1" smtClean="0"/>
              <a:t>출가형</a:t>
            </a:r>
            <a:r>
              <a:rPr lang="ko-KR" altLang="en-US" sz="1400" dirty="0" smtClean="0"/>
              <a:t>  노동자 </a:t>
            </a:r>
            <a:r>
              <a:rPr lang="en-US" altLang="ko-KR" sz="1400" dirty="0" smtClean="0"/>
              <a:t>: </a:t>
            </a:r>
            <a:r>
              <a:rPr lang="ko-KR" altLang="en-US" sz="1400" dirty="0" smtClean="0"/>
              <a:t>농가 경제 보충</a:t>
            </a:r>
            <a:r>
              <a:rPr lang="en-US" altLang="ko-KR" sz="1400" dirty="0" smtClean="0"/>
              <a:t>, </a:t>
            </a:r>
            <a:r>
              <a:rPr lang="ko-KR" altLang="en-US" sz="1400" dirty="0" smtClean="0"/>
              <a:t>저임금</a:t>
            </a:r>
            <a:r>
              <a:rPr lang="en-US" altLang="ko-KR" sz="1400" dirty="0" smtClean="0"/>
              <a:t>  ex)</a:t>
            </a:r>
            <a:r>
              <a:rPr lang="ko-KR" altLang="en-US" sz="1400" dirty="0" smtClean="0"/>
              <a:t> 여공</a:t>
            </a:r>
            <a:endParaRPr lang="en-US" altLang="ko-KR" sz="1400" dirty="0" smtClean="0"/>
          </a:p>
          <a:p>
            <a:endParaRPr lang="en-US" altLang="ko-KR" sz="1400" dirty="0" smtClean="0"/>
          </a:p>
          <a:p>
            <a:endParaRPr lang="en-US" altLang="ko-KR" sz="1400" dirty="0" smtClean="0"/>
          </a:p>
          <a:p>
            <a:endParaRPr lang="en-US" altLang="ko-KR" sz="1400" dirty="0" smtClean="0"/>
          </a:p>
          <a:p>
            <a:endParaRPr lang="en-US" altLang="ko-KR" sz="1400" dirty="0" smtClean="0"/>
          </a:p>
          <a:p>
            <a:endParaRPr lang="en-US" altLang="ko-KR" sz="1400" dirty="0" smtClean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29271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직사각형 27"/>
          <p:cNvSpPr/>
          <p:nvPr/>
        </p:nvSpPr>
        <p:spPr>
          <a:xfrm>
            <a:off x="276035" y="128682"/>
            <a:ext cx="3188545" cy="492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b="1" dirty="0" smtClean="0">
                <a:solidFill>
                  <a:srgbClr val="002060"/>
                </a:solidFill>
                <a:latin typeface="+mj-ea"/>
                <a:ea typeface="+mj-ea"/>
              </a:rPr>
              <a:t>I.   </a:t>
            </a:r>
            <a:r>
              <a:rPr lang="ko-KR" altLang="en-US" sz="2000" b="1" dirty="0" smtClean="0">
                <a:solidFill>
                  <a:srgbClr val="002060"/>
                </a:solidFill>
                <a:latin typeface="+mj-ea"/>
                <a:ea typeface="+mj-ea"/>
              </a:rPr>
              <a:t>메이지</a:t>
            </a:r>
            <a:r>
              <a:rPr lang="en-US" altLang="ja-JP" sz="2000" b="1" dirty="0" smtClean="0">
                <a:solidFill>
                  <a:srgbClr val="002060"/>
                </a:solidFill>
                <a:latin typeface="+mj-ea"/>
                <a:ea typeface="+mj-ea"/>
              </a:rPr>
              <a:t>(</a:t>
            </a:r>
            <a:r>
              <a:rPr lang="ja-JP" altLang="en-US" sz="2000" b="1" dirty="0" smtClean="0">
                <a:solidFill>
                  <a:srgbClr val="002060"/>
                </a:solidFill>
                <a:latin typeface="+mj-ea"/>
                <a:ea typeface="+mj-ea"/>
              </a:rPr>
              <a:t>明治</a:t>
            </a:r>
            <a:r>
              <a:rPr lang="en-US" altLang="ko-KR" sz="2000" b="1" dirty="0" smtClean="0">
                <a:solidFill>
                  <a:srgbClr val="002060"/>
                </a:solidFill>
                <a:latin typeface="+mj-ea"/>
                <a:ea typeface="+mj-ea"/>
              </a:rPr>
              <a:t>) </a:t>
            </a:r>
            <a:r>
              <a:rPr lang="ko-KR" altLang="en-US" sz="2000" b="1" dirty="0" smtClean="0">
                <a:solidFill>
                  <a:srgbClr val="002060"/>
                </a:solidFill>
                <a:latin typeface="+mj-ea"/>
                <a:ea typeface="+mj-ea"/>
              </a:rPr>
              <a:t>시대</a:t>
            </a:r>
            <a:endParaRPr lang="en-US" altLang="ko-KR" sz="2000" b="1" dirty="0" smtClean="0">
              <a:solidFill>
                <a:srgbClr val="002060"/>
              </a:solidFill>
              <a:latin typeface="+mj-ea"/>
              <a:ea typeface="+mj-e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83811" y="322627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4175903" y="1144812"/>
            <a:ext cx="4953000" cy="5309146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ko-KR" altLang="en-US" b="1" dirty="0" smtClean="0"/>
              <a:t>청일전쟁</a:t>
            </a:r>
            <a:r>
              <a:rPr lang="en-US" altLang="ko-KR" b="1" dirty="0" smtClean="0"/>
              <a:t>(1984)</a:t>
            </a:r>
            <a:r>
              <a:rPr lang="ko-KR" altLang="en-US" b="1" dirty="0" smtClean="0"/>
              <a:t>과 조약개정</a:t>
            </a:r>
            <a:r>
              <a:rPr lang="en-US" altLang="ko-KR" b="1" dirty="0" smtClean="0"/>
              <a:t>(1894) </a:t>
            </a:r>
            <a:r>
              <a:rPr lang="en-US" altLang="ko-KR" sz="1600" dirty="0" smtClean="0"/>
              <a:t>: </a:t>
            </a:r>
            <a:endParaRPr lang="en-US" altLang="ko-KR" sz="1600" dirty="0" smtClean="0"/>
          </a:p>
          <a:p>
            <a:pPr>
              <a:lnSpc>
                <a:spcPct val="150000"/>
              </a:lnSpc>
            </a:pPr>
            <a:r>
              <a:rPr lang="ko-KR" altLang="en-US" sz="1600" u="sng" dirty="0" smtClean="0"/>
              <a:t>압박을 </a:t>
            </a:r>
            <a:r>
              <a:rPr lang="ko-KR" altLang="en-US" sz="1600" u="sng" dirty="0" smtClean="0"/>
              <a:t>받는 나라에서 압박하는 나라가 되었음</a:t>
            </a:r>
            <a:r>
              <a:rPr lang="en-US" altLang="ko-KR" sz="1600" u="sng" dirty="0" smtClean="0"/>
              <a:t>.</a:t>
            </a:r>
          </a:p>
          <a:p>
            <a:pPr>
              <a:lnSpc>
                <a:spcPct val="150000"/>
              </a:lnSpc>
              <a:buNone/>
            </a:pPr>
            <a:endParaRPr lang="en-US" altLang="ko-KR" sz="16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600" dirty="0" smtClean="0"/>
              <a:t>i</a:t>
            </a:r>
            <a:r>
              <a:rPr lang="en-US" altLang="ko-KR" sz="1600" dirty="0" smtClean="0"/>
              <a:t>. </a:t>
            </a:r>
            <a:r>
              <a:rPr lang="ko-KR" altLang="ko-KR" sz="1600" dirty="0" smtClean="0"/>
              <a:t>조선을 이익선의 초점에 둠</a:t>
            </a:r>
            <a:r>
              <a:rPr lang="en-US" altLang="ko-KR" sz="1600" dirty="0" smtClean="0"/>
              <a:t> &gt;</a:t>
            </a:r>
            <a:r>
              <a:rPr lang="ko-KR" altLang="ko-KR" sz="1600" dirty="0" smtClean="0"/>
              <a:t>청국 경계</a:t>
            </a:r>
            <a:r>
              <a:rPr lang="en-US" altLang="ko-KR" sz="1600" dirty="0" smtClean="0"/>
              <a:t> &gt; 1894 </a:t>
            </a:r>
            <a:r>
              <a:rPr lang="ko-KR" altLang="ko-KR" sz="1600" dirty="0" smtClean="0"/>
              <a:t>동학농민운</a:t>
            </a:r>
            <a:r>
              <a:rPr lang="ko-KR" altLang="en-US" sz="1600" dirty="0" smtClean="0"/>
              <a:t>동</a:t>
            </a:r>
            <a:r>
              <a:rPr lang="en-US" altLang="ko-KR" sz="1600" dirty="0" smtClean="0"/>
              <a:t>  &gt;</a:t>
            </a:r>
            <a:r>
              <a:rPr lang="ko-KR" altLang="en-US" sz="1600" dirty="0" smtClean="0"/>
              <a:t>동학운동</a:t>
            </a:r>
            <a:r>
              <a:rPr lang="en-US" altLang="ko-KR" sz="1600" dirty="0" smtClean="0"/>
              <a:t>(1894)</a:t>
            </a:r>
            <a:r>
              <a:rPr lang="ko-KR" altLang="en-US" sz="1600" dirty="0" smtClean="0"/>
              <a:t> 진압을 둘러싸고 청일 양국 격돌</a:t>
            </a:r>
            <a:r>
              <a:rPr lang="en-US" altLang="ko-KR" sz="1600" dirty="0" smtClean="0"/>
              <a:t> (</a:t>
            </a:r>
            <a:r>
              <a:rPr lang="ko-KR" altLang="ko-KR" sz="1600" dirty="0" smtClean="0"/>
              <a:t>청국과 맞선 첫 실전</a:t>
            </a:r>
            <a:r>
              <a:rPr lang="en-US" altLang="ko-KR" sz="1600" dirty="0" smtClean="0"/>
              <a:t>)</a:t>
            </a:r>
            <a:r>
              <a:rPr lang="ko-KR" altLang="ko-KR" sz="1600" dirty="0" smtClean="0"/>
              <a:t> </a:t>
            </a:r>
            <a:endParaRPr lang="en-US" altLang="ko-KR" sz="1600" dirty="0" smtClean="0"/>
          </a:p>
          <a:p>
            <a:pPr>
              <a:lnSpc>
                <a:spcPct val="150000"/>
              </a:lnSpc>
              <a:buNone/>
            </a:pPr>
            <a:endParaRPr lang="en-US" altLang="ko-KR" sz="16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600" dirty="0" smtClean="0"/>
              <a:t>ii. </a:t>
            </a:r>
            <a:r>
              <a:rPr lang="ko-KR" altLang="en-US" sz="1600" dirty="0" smtClean="0"/>
              <a:t>일본의 </a:t>
            </a:r>
            <a:r>
              <a:rPr lang="ko-KR" altLang="ko-KR" sz="1600" dirty="0" smtClean="0"/>
              <a:t>승리</a:t>
            </a:r>
            <a:r>
              <a:rPr lang="en-US" altLang="ko-KR" sz="1600" dirty="0" smtClean="0"/>
              <a:t> &gt;  </a:t>
            </a:r>
            <a:r>
              <a:rPr lang="ko-KR" altLang="en-US" sz="1600" dirty="0" err="1" smtClean="0"/>
              <a:t>시모노세키</a:t>
            </a:r>
            <a:r>
              <a:rPr lang="ko-KR" altLang="en-US" sz="1600" dirty="0" smtClean="0"/>
              <a:t> 조약</a:t>
            </a:r>
            <a:endParaRPr lang="en-US" altLang="ko-KR" sz="1600" dirty="0" smtClean="0"/>
          </a:p>
          <a:p>
            <a:pPr>
              <a:lnSpc>
                <a:spcPct val="150000"/>
              </a:lnSpc>
              <a:buFontTx/>
              <a:buChar char="-"/>
            </a:pPr>
            <a:r>
              <a:rPr lang="ko-KR" altLang="ko-KR" sz="1600" dirty="0" smtClean="0"/>
              <a:t>국외</a:t>
            </a:r>
            <a:r>
              <a:rPr lang="en-US" altLang="ko-KR" sz="1600" dirty="0" smtClean="0"/>
              <a:t>)</a:t>
            </a:r>
            <a:r>
              <a:rPr lang="ko-KR" altLang="ko-KR" sz="1600" dirty="0" smtClean="0"/>
              <a:t> 조선을 관할권으로 확보</a:t>
            </a:r>
            <a:r>
              <a:rPr lang="en-US" altLang="ko-KR" sz="1600" dirty="0" smtClean="0"/>
              <a:t>,  </a:t>
            </a:r>
            <a:r>
              <a:rPr lang="ko-KR" altLang="ko-KR" sz="1600" dirty="0" smtClean="0"/>
              <a:t>대만 획득</a:t>
            </a:r>
            <a:r>
              <a:rPr lang="en-US" altLang="ko-KR" sz="1600" dirty="0" smtClean="0"/>
              <a:t>-</a:t>
            </a:r>
            <a:r>
              <a:rPr lang="ko-KR" altLang="ko-KR" sz="1600" dirty="0" smtClean="0"/>
              <a:t>열강 반열에 진입</a:t>
            </a:r>
            <a:r>
              <a:rPr lang="en-US" altLang="ko-KR" sz="1600" dirty="0" smtClean="0"/>
              <a:t> , </a:t>
            </a:r>
            <a:r>
              <a:rPr lang="ko-KR" altLang="ko-KR" sz="1600" dirty="0" smtClean="0"/>
              <a:t>러시아 승인일본 위상 상승</a:t>
            </a:r>
            <a:r>
              <a:rPr lang="en-US" altLang="ko-KR" sz="1600" dirty="0" smtClean="0"/>
              <a:t>, </a:t>
            </a:r>
            <a:r>
              <a:rPr lang="ko-KR" altLang="ko-KR" sz="1600" dirty="0" smtClean="0"/>
              <a:t>불평등 조약 개정 추진</a:t>
            </a:r>
            <a:endParaRPr lang="en-US" altLang="ko-KR" sz="1600" dirty="0" smtClean="0"/>
          </a:p>
          <a:p>
            <a:pPr>
              <a:lnSpc>
                <a:spcPct val="150000"/>
              </a:lnSpc>
              <a:buFontTx/>
              <a:buChar char="-"/>
            </a:pPr>
            <a:endParaRPr lang="en-US" altLang="ko-KR" sz="16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600" dirty="0" smtClean="0"/>
              <a:t> -</a:t>
            </a:r>
            <a:r>
              <a:rPr lang="ko-KR" altLang="ko-KR" sz="1600" dirty="0" smtClean="0"/>
              <a:t>국내</a:t>
            </a:r>
            <a:r>
              <a:rPr lang="en-US" altLang="ko-KR" sz="1600" dirty="0" smtClean="0"/>
              <a:t>) </a:t>
            </a:r>
            <a:r>
              <a:rPr lang="ko-KR" altLang="ko-KR" sz="1600" dirty="0" err="1" smtClean="0"/>
              <a:t>비전론자</a:t>
            </a:r>
            <a:r>
              <a:rPr lang="ko-KR" altLang="ko-KR" sz="1600" dirty="0" smtClean="0"/>
              <a:t> 열세</a:t>
            </a:r>
            <a:r>
              <a:rPr lang="en-US" altLang="ko-KR" sz="1600" dirty="0" smtClean="0"/>
              <a:t>, </a:t>
            </a:r>
            <a:r>
              <a:rPr lang="ko-KR" altLang="ko-KR" sz="1600" dirty="0" smtClean="0"/>
              <a:t>호전주의가 애국주의</a:t>
            </a:r>
            <a:r>
              <a:rPr lang="ko-KR" altLang="en-US" sz="1600" dirty="0" smtClean="0"/>
              <a:t>로 바뀜</a:t>
            </a:r>
            <a:r>
              <a:rPr lang="en-US" altLang="ko-KR" sz="1600" dirty="0" smtClean="0"/>
              <a:t>.</a:t>
            </a:r>
            <a:endParaRPr lang="ko-KR" altLang="ko-KR" sz="1600" dirty="0" smtClean="0"/>
          </a:p>
          <a:p>
            <a:pPr>
              <a:lnSpc>
                <a:spcPct val="150000"/>
              </a:lnSpc>
              <a:buNone/>
            </a:pPr>
            <a:endParaRPr lang="en-US" altLang="ko-KR" sz="1600" dirty="0" smtClean="0"/>
          </a:p>
        </p:txBody>
      </p:sp>
      <p:pic>
        <p:nvPicPr>
          <p:cNvPr id="19458" name="Picture 2" descr="청일전쟁 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9333" y="2180829"/>
            <a:ext cx="3943709" cy="26224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92719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직사각형 27"/>
          <p:cNvSpPr/>
          <p:nvPr/>
        </p:nvSpPr>
        <p:spPr>
          <a:xfrm>
            <a:off x="276035" y="128682"/>
            <a:ext cx="3188545" cy="492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b="1" dirty="0" smtClean="0">
                <a:solidFill>
                  <a:srgbClr val="002060"/>
                </a:solidFill>
                <a:latin typeface="+mj-ea"/>
                <a:ea typeface="+mj-ea"/>
              </a:rPr>
              <a:t>I.   </a:t>
            </a:r>
            <a:r>
              <a:rPr lang="ko-KR" altLang="en-US" sz="2000" b="1" dirty="0" smtClean="0">
                <a:solidFill>
                  <a:srgbClr val="002060"/>
                </a:solidFill>
                <a:latin typeface="+mj-ea"/>
                <a:ea typeface="+mj-ea"/>
              </a:rPr>
              <a:t>메이지</a:t>
            </a:r>
            <a:r>
              <a:rPr lang="en-US" altLang="ja-JP" sz="2000" b="1" dirty="0" smtClean="0">
                <a:solidFill>
                  <a:srgbClr val="002060"/>
                </a:solidFill>
                <a:latin typeface="+mj-ea"/>
                <a:ea typeface="+mj-ea"/>
              </a:rPr>
              <a:t>(</a:t>
            </a:r>
            <a:r>
              <a:rPr lang="ja-JP" altLang="en-US" sz="2000" b="1" dirty="0" smtClean="0">
                <a:solidFill>
                  <a:srgbClr val="002060"/>
                </a:solidFill>
                <a:latin typeface="+mj-ea"/>
                <a:ea typeface="+mj-ea"/>
              </a:rPr>
              <a:t>明治</a:t>
            </a:r>
            <a:r>
              <a:rPr lang="en-US" altLang="ko-KR" sz="2000" b="1" dirty="0" smtClean="0">
                <a:solidFill>
                  <a:srgbClr val="002060"/>
                </a:solidFill>
                <a:latin typeface="+mj-ea"/>
                <a:ea typeface="+mj-ea"/>
              </a:rPr>
              <a:t>) </a:t>
            </a:r>
            <a:r>
              <a:rPr lang="ko-KR" altLang="en-US" sz="2000" b="1" dirty="0" smtClean="0">
                <a:solidFill>
                  <a:srgbClr val="002060"/>
                </a:solidFill>
                <a:latin typeface="+mj-ea"/>
                <a:ea typeface="+mj-ea"/>
              </a:rPr>
              <a:t>시대</a:t>
            </a:r>
            <a:endParaRPr lang="en-US" altLang="ko-KR" sz="2000" b="1" dirty="0" smtClean="0">
              <a:solidFill>
                <a:srgbClr val="002060"/>
              </a:solidFill>
              <a:latin typeface="+mj-ea"/>
              <a:ea typeface="+mj-e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83811" y="322627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560051" y="1097124"/>
            <a:ext cx="4953000" cy="342228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b="1" dirty="0" smtClean="0"/>
              <a:t>-</a:t>
            </a:r>
            <a:r>
              <a:rPr lang="ko-KR" altLang="en-US" b="1" dirty="0" smtClean="0"/>
              <a:t>러일전쟁</a:t>
            </a:r>
            <a:r>
              <a:rPr lang="en-US" altLang="ko-KR" b="1" dirty="0" smtClean="0"/>
              <a:t>(1904)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600" dirty="0" err="1" smtClean="0"/>
              <a:t>i</a:t>
            </a:r>
            <a:r>
              <a:rPr lang="en-US" altLang="ko-KR" sz="1600" dirty="0" smtClean="0"/>
              <a:t>. </a:t>
            </a:r>
            <a:r>
              <a:rPr lang="ko-KR" altLang="ko-KR" sz="1600" dirty="0" smtClean="0"/>
              <a:t>러시아</a:t>
            </a:r>
            <a:r>
              <a:rPr lang="en-US" altLang="ko-KR" sz="1600" dirty="0" smtClean="0"/>
              <a:t> </a:t>
            </a:r>
            <a:r>
              <a:rPr lang="ko-KR" altLang="ko-KR" sz="1600" dirty="0" err="1" smtClean="0"/>
              <a:t>위협론</a:t>
            </a:r>
            <a:r>
              <a:rPr lang="ko-KR" altLang="ko-KR" sz="1600" dirty="0" smtClean="0"/>
              <a:t> 대두</a:t>
            </a:r>
            <a:r>
              <a:rPr lang="en-US" altLang="ko-KR" sz="1600" dirty="0" smtClean="0"/>
              <a:t>, </a:t>
            </a:r>
            <a:r>
              <a:rPr lang="ko-KR" altLang="ko-KR" sz="1600" dirty="0" smtClean="0"/>
              <a:t>러시아의 청</a:t>
            </a:r>
            <a:r>
              <a:rPr lang="en-US" altLang="ko-KR" sz="1600" dirty="0" smtClean="0"/>
              <a:t>.</a:t>
            </a:r>
            <a:r>
              <a:rPr lang="ko-KR" altLang="ko-KR" sz="1600" dirty="0" smtClean="0"/>
              <a:t>조선 개입</a:t>
            </a:r>
            <a:r>
              <a:rPr lang="ko-KR" altLang="en-US" sz="1600" dirty="0" smtClean="0"/>
              <a:t>에 대한</a:t>
            </a:r>
            <a:r>
              <a:rPr lang="en-US" altLang="ko-KR" sz="1600" dirty="0" smtClean="0"/>
              <a:t> </a:t>
            </a:r>
            <a:r>
              <a:rPr lang="ko-KR" altLang="ko-KR" sz="1600" dirty="0" smtClean="0"/>
              <a:t>대응 모색</a:t>
            </a:r>
            <a:endParaRPr lang="en-US" altLang="ko-KR" sz="1600" dirty="0" smtClean="0"/>
          </a:p>
          <a:p>
            <a:pPr>
              <a:lnSpc>
                <a:spcPct val="150000"/>
              </a:lnSpc>
              <a:buNone/>
            </a:pPr>
            <a:endParaRPr lang="en-US" altLang="ko-KR" sz="16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600" dirty="0" smtClean="0"/>
              <a:t>- 1904 </a:t>
            </a:r>
            <a:r>
              <a:rPr lang="ko-KR" altLang="ko-KR" sz="1600" dirty="0" smtClean="0"/>
              <a:t>러일전쟁</a:t>
            </a:r>
            <a:r>
              <a:rPr lang="en-US" altLang="ko-KR" sz="1600" dirty="0" smtClean="0"/>
              <a:t>  &gt;</a:t>
            </a:r>
            <a:r>
              <a:rPr lang="ko-KR" altLang="ko-KR" sz="1600" dirty="0" smtClean="0"/>
              <a:t>예상 외로 러시아 패전 </a:t>
            </a:r>
            <a:r>
              <a:rPr lang="en-US" altLang="ko-KR" sz="1600" dirty="0" smtClean="0"/>
              <a:t>&gt; </a:t>
            </a:r>
            <a:r>
              <a:rPr lang="ko-KR" altLang="ko-KR" sz="1600" dirty="0" smtClean="0"/>
              <a:t>미국 중재로 </a:t>
            </a:r>
            <a:r>
              <a:rPr lang="ko-KR" altLang="ko-KR" sz="1600" dirty="0" err="1" smtClean="0"/>
              <a:t>포츠머츠</a:t>
            </a:r>
            <a:r>
              <a:rPr lang="ko-KR" altLang="ko-KR" sz="1600" dirty="0" smtClean="0"/>
              <a:t> 조약</a:t>
            </a:r>
            <a:r>
              <a:rPr lang="en-US" altLang="ko-KR" sz="1600" dirty="0" smtClean="0"/>
              <a:t>(1905)</a:t>
            </a:r>
          </a:p>
          <a:p>
            <a:pPr>
              <a:lnSpc>
                <a:spcPct val="150000"/>
              </a:lnSpc>
            </a:pPr>
            <a:r>
              <a:rPr lang="ko-KR" altLang="en-US" sz="1600" dirty="0" smtClean="0"/>
              <a:t>영</a:t>
            </a:r>
            <a:r>
              <a:rPr lang="ja-JP" altLang="en-US" sz="1600" dirty="0" smtClean="0"/>
              <a:t>・</a:t>
            </a:r>
            <a:r>
              <a:rPr lang="ko-KR" altLang="en-US" sz="1600" dirty="0" smtClean="0"/>
              <a:t>미</a:t>
            </a:r>
            <a:r>
              <a:rPr lang="ja-JP" altLang="en-US" sz="1600" dirty="0" smtClean="0"/>
              <a:t>・</a:t>
            </a:r>
            <a:r>
              <a:rPr lang="ko-KR" altLang="en-US" sz="1600" dirty="0" err="1" smtClean="0"/>
              <a:t>러</a:t>
            </a:r>
            <a:r>
              <a:rPr lang="ko-KR" altLang="en-US" sz="1600" dirty="0" smtClean="0"/>
              <a:t> 간의 이해관계 작용 </a:t>
            </a:r>
            <a:r>
              <a:rPr lang="en-US" altLang="ko-KR" sz="1600" dirty="0" smtClean="0"/>
              <a:t>: </a:t>
            </a:r>
            <a:r>
              <a:rPr lang="ko-KR" altLang="en-US" sz="1600" dirty="0" smtClean="0"/>
              <a:t>일본에 유리</a:t>
            </a:r>
            <a:r>
              <a:rPr lang="en-US" altLang="ko-KR" sz="1600" dirty="0" smtClean="0"/>
              <a:t> </a:t>
            </a:r>
            <a:r>
              <a:rPr lang="ko-KR" altLang="en-US" sz="1600" dirty="0" smtClean="0"/>
              <a:t> </a:t>
            </a:r>
            <a:endParaRPr lang="en-US" altLang="ko-KR" sz="1600" dirty="0" smtClean="0"/>
          </a:p>
          <a:p>
            <a:pPr>
              <a:lnSpc>
                <a:spcPct val="150000"/>
              </a:lnSpc>
            </a:pPr>
            <a:r>
              <a:rPr lang="ko-KR" altLang="en-US" sz="1600" dirty="0" smtClean="0"/>
              <a:t>조선에 대한 일본의 </a:t>
            </a:r>
            <a:r>
              <a:rPr lang="ko-KR" altLang="en-US" sz="1600" dirty="0" err="1" smtClean="0"/>
              <a:t>우월권</a:t>
            </a:r>
            <a:r>
              <a:rPr lang="ko-KR" altLang="en-US" sz="1600" dirty="0" smtClean="0"/>
              <a:t> 인정</a:t>
            </a:r>
            <a:r>
              <a:rPr lang="en-US" altLang="ko-KR" sz="1600" dirty="0" smtClean="0"/>
              <a:t> &gt;</a:t>
            </a:r>
            <a:r>
              <a:rPr lang="ko-KR" altLang="en-US" sz="1600" dirty="0" smtClean="0"/>
              <a:t>한일의정서</a:t>
            </a:r>
            <a:r>
              <a:rPr lang="en-US" altLang="ko-KR" sz="1600" dirty="0" smtClean="0"/>
              <a:t>(1904) </a:t>
            </a:r>
            <a:r>
              <a:rPr lang="ko-KR" altLang="en-US" sz="1600" dirty="0" smtClean="0"/>
              <a:t>한일 병합</a:t>
            </a:r>
            <a:r>
              <a:rPr lang="en-US" altLang="ko-KR" sz="1600" dirty="0" smtClean="0"/>
              <a:t>(1910)</a:t>
            </a:r>
            <a:endParaRPr lang="ko-KR" altLang="en-US" sz="1600" dirty="0"/>
          </a:p>
        </p:txBody>
      </p:sp>
      <p:pic>
        <p:nvPicPr>
          <p:cNvPr id="19460" name="Picture 4" descr="러일전쟁 자료들  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57635" y="3595611"/>
            <a:ext cx="3978215" cy="26051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306868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직사각형 27"/>
          <p:cNvSpPr/>
          <p:nvPr/>
        </p:nvSpPr>
        <p:spPr>
          <a:xfrm>
            <a:off x="276034" y="128682"/>
            <a:ext cx="516723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b="1" dirty="0" smtClean="0">
                <a:solidFill>
                  <a:srgbClr val="002060"/>
                </a:solidFill>
                <a:latin typeface="+mn-ea"/>
              </a:rPr>
              <a:t>II. </a:t>
            </a:r>
            <a:r>
              <a:rPr lang="ko-KR" altLang="en-US" sz="2000" b="1" dirty="0" err="1" smtClean="0">
                <a:solidFill>
                  <a:srgbClr val="002060"/>
                </a:solidFill>
                <a:latin typeface="+mn-ea"/>
              </a:rPr>
              <a:t>다이쇼</a:t>
            </a:r>
            <a:r>
              <a:rPr lang="ko-KR" altLang="en-US" sz="2000" b="1" dirty="0" smtClean="0">
                <a:solidFill>
                  <a:srgbClr val="002060"/>
                </a:solidFill>
                <a:latin typeface="+mn-ea"/>
              </a:rPr>
              <a:t> </a:t>
            </a:r>
            <a:r>
              <a:rPr lang="en-US" altLang="ko-KR" sz="2000" b="1" dirty="0" smtClean="0">
                <a:solidFill>
                  <a:srgbClr val="002060"/>
                </a:solidFill>
                <a:latin typeface="+mn-ea"/>
              </a:rPr>
              <a:t>(</a:t>
            </a:r>
            <a:r>
              <a:rPr lang="ko-KR" altLang="en-US" sz="2000" b="1" dirty="0" smtClean="0">
                <a:solidFill>
                  <a:srgbClr val="002060"/>
                </a:solidFill>
                <a:latin typeface="+mn-ea"/>
              </a:rPr>
              <a:t>大正</a:t>
            </a:r>
            <a:r>
              <a:rPr lang="en-US" altLang="ko-KR" sz="2000" b="1" dirty="0" smtClean="0">
                <a:solidFill>
                  <a:srgbClr val="002060"/>
                </a:solidFill>
                <a:latin typeface="+mn-ea"/>
              </a:rPr>
              <a:t>) </a:t>
            </a:r>
            <a:r>
              <a:rPr lang="ko-KR" altLang="en-US" sz="2000" b="1" dirty="0" smtClean="0">
                <a:solidFill>
                  <a:srgbClr val="002060"/>
                </a:solidFill>
                <a:latin typeface="+mn-ea"/>
              </a:rPr>
              <a:t>시대</a:t>
            </a:r>
            <a:endParaRPr lang="en-US" altLang="ko-KR" sz="2000" b="1" dirty="0" smtClean="0">
              <a:solidFill>
                <a:srgbClr val="002060"/>
              </a:solidFill>
              <a:latin typeface="+mn-e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83811" y="322627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83079" y="81950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433216" y="1263494"/>
            <a:ext cx="4953000" cy="490467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Tx/>
              <a:buChar char="-"/>
            </a:pPr>
            <a:r>
              <a:rPr lang="en-US" altLang="ko-KR" sz="1400" b="1" dirty="0" smtClean="0"/>
              <a:t>1</a:t>
            </a:r>
            <a:r>
              <a:rPr lang="ko-KR" altLang="ko-KR" sz="1400" b="1" dirty="0" smtClean="0"/>
              <a:t>차 세계대전 참전</a:t>
            </a:r>
            <a:r>
              <a:rPr lang="en-US" altLang="ko-KR" sz="1400" dirty="0" smtClean="0"/>
              <a:t> (1914.6</a:t>
            </a:r>
            <a:r>
              <a:rPr lang="ko-KR" altLang="ko-KR" sz="1400" dirty="0" smtClean="0"/>
              <a:t>월</a:t>
            </a:r>
            <a:r>
              <a:rPr lang="en-US" altLang="ko-KR" sz="1400" dirty="0" smtClean="0"/>
              <a:t> 1</a:t>
            </a:r>
            <a:r>
              <a:rPr lang="ko-KR" altLang="ko-KR" sz="1400" dirty="0" err="1" smtClean="0"/>
              <a:t>차세계대전</a:t>
            </a:r>
            <a:r>
              <a:rPr lang="ko-KR" altLang="ko-KR" sz="1400" dirty="0" smtClean="0"/>
              <a:t> 발발</a:t>
            </a:r>
            <a:r>
              <a:rPr lang="en-US" altLang="ko-KR" sz="1400" dirty="0" smtClean="0"/>
              <a:t>)</a:t>
            </a:r>
          </a:p>
          <a:p>
            <a:pPr>
              <a:lnSpc>
                <a:spcPct val="150000"/>
              </a:lnSpc>
              <a:buFontTx/>
              <a:buChar char="-"/>
            </a:pPr>
            <a:endParaRPr lang="en-US" altLang="ko-KR" sz="1400" b="1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400" dirty="0" err="1" smtClean="0"/>
              <a:t>i</a:t>
            </a:r>
            <a:r>
              <a:rPr lang="en-US" altLang="ko-KR" sz="1400" dirty="0" smtClean="0"/>
              <a:t>. 1918</a:t>
            </a:r>
            <a:r>
              <a:rPr lang="ko-KR" altLang="ko-KR" sz="1400" dirty="0" smtClean="0"/>
              <a:t>년 독일 패배</a:t>
            </a:r>
            <a:endParaRPr lang="en-US" altLang="ko-KR" sz="14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400" dirty="0" smtClean="0"/>
              <a:t>  </a:t>
            </a:r>
            <a:r>
              <a:rPr lang="ko-KR" altLang="ko-KR" sz="1400" dirty="0" smtClean="0"/>
              <a:t>영국의 동맹국 일본은 전승국가</a:t>
            </a:r>
            <a:r>
              <a:rPr lang="en-US" altLang="ko-KR" sz="1400" dirty="0" smtClean="0"/>
              <a:t> 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400" dirty="0" smtClean="0"/>
              <a:t>-</a:t>
            </a:r>
            <a:r>
              <a:rPr lang="ko-KR" altLang="en-US" sz="1400" dirty="0" smtClean="0"/>
              <a:t>영국</a:t>
            </a:r>
            <a:r>
              <a:rPr lang="en-US" altLang="ko-KR" sz="1400" dirty="0" smtClean="0"/>
              <a:t>,</a:t>
            </a:r>
            <a:r>
              <a:rPr lang="ko-KR" altLang="en-US" sz="1400" dirty="0" smtClean="0"/>
              <a:t>프랑스</a:t>
            </a:r>
            <a:r>
              <a:rPr lang="en-US" altLang="ko-KR" sz="1400" dirty="0" smtClean="0"/>
              <a:t>,</a:t>
            </a:r>
            <a:r>
              <a:rPr lang="ko-KR" altLang="en-US" sz="1400" dirty="0" smtClean="0"/>
              <a:t>이탈리아</a:t>
            </a:r>
            <a:r>
              <a:rPr lang="en-US" altLang="ko-KR" sz="1400" dirty="0" smtClean="0"/>
              <a:t>,</a:t>
            </a:r>
            <a:r>
              <a:rPr lang="ko-KR" altLang="en-US" sz="1400" dirty="0" smtClean="0"/>
              <a:t>미국</a:t>
            </a:r>
            <a:r>
              <a:rPr lang="en-US" altLang="ko-KR" sz="1400" dirty="0" smtClean="0"/>
              <a:t>,</a:t>
            </a:r>
            <a:r>
              <a:rPr lang="ko-KR" altLang="en-US" sz="1400" dirty="0" smtClean="0"/>
              <a:t>일본</a:t>
            </a:r>
            <a:r>
              <a:rPr lang="en-US" altLang="ko-KR" sz="1400" dirty="0" smtClean="0"/>
              <a:t>1919</a:t>
            </a:r>
            <a:r>
              <a:rPr lang="ko-KR" altLang="ko-KR" sz="1400" dirty="0" smtClean="0"/>
              <a:t>파리강화회의</a:t>
            </a:r>
            <a:endParaRPr lang="en-US" altLang="ko-KR" sz="1400" dirty="0" smtClean="0"/>
          </a:p>
          <a:p>
            <a:pPr>
              <a:lnSpc>
                <a:spcPct val="150000"/>
              </a:lnSpc>
              <a:buNone/>
            </a:pPr>
            <a:endParaRPr lang="ko-KR" altLang="ko-KR" sz="14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ii. </a:t>
            </a:r>
            <a:r>
              <a:rPr lang="ko-KR" altLang="ko-KR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열강 등극 후 일본이 추구해야</a:t>
            </a:r>
            <a:r>
              <a:rPr lang="en-US" altLang="ko-KR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ko-KR" altLang="ko-KR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할 국</a:t>
            </a:r>
            <a:r>
              <a:rPr lang="ko-KR" alt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가</a:t>
            </a:r>
            <a:r>
              <a:rPr lang="ko-KR" altLang="ko-KR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목표 숙고</a:t>
            </a:r>
            <a:r>
              <a:rPr lang="ko-KR" alt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하기 시작</a:t>
            </a:r>
            <a:endParaRPr lang="en-US" altLang="ko-KR" sz="1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ko-KR" sz="1400" dirty="0" smtClean="0"/>
              <a:t> -</a:t>
            </a:r>
            <a:r>
              <a:rPr lang="ko-KR" altLang="ko-KR" sz="1400" dirty="0" smtClean="0"/>
              <a:t>영미</a:t>
            </a:r>
            <a:r>
              <a:rPr lang="en-US" altLang="ko-KR" sz="1400" dirty="0" smtClean="0"/>
              <a:t> </a:t>
            </a:r>
            <a:r>
              <a:rPr lang="ko-KR" altLang="ko-KR" sz="1400" dirty="0" smtClean="0"/>
              <a:t>주도의 국제</a:t>
            </a:r>
            <a:r>
              <a:rPr lang="en-US" altLang="ko-KR" sz="1400" dirty="0" smtClean="0"/>
              <a:t> </a:t>
            </a:r>
            <a:r>
              <a:rPr lang="ko-KR" altLang="ko-KR" sz="1400" dirty="0" smtClean="0"/>
              <a:t>질서에 순응할 것인</a:t>
            </a:r>
            <a:r>
              <a:rPr lang="ko-KR" altLang="en-US" sz="1400" dirty="0" smtClean="0"/>
              <a:t>지 숙고</a:t>
            </a:r>
            <a:r>
              <a:rPr lang="en-US" altLang="ko-KR" sz="14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400" dirty="0" smtClean="0"/>
              <a:t> -</a:t>
            </a:r>
            <a:r>
              <a:rPr lang="ko-KR" altLang="ko-KR" sz="1400" dirty="0" smtClean="0"/>
              <a:t>일본</a:t>
            </a:r>
            <a:r>
              <a:rPr lang="en-US" altLang="ko-KR" sz="1400" dirty="0" smtClean="0"/>
              <a:t> </a:t>
            </a:r>
            <a:r>
              <a:rPr lang="ko-KR" altLang="ko-KR" sz="1400" dirty="0" smtClean="0"/>
              <a:t>독자</a:t>
            </a:r>
            <a:r>
              <a:rPr lang="ko-KR" altLang="en-US" sz="1400" dirty="0" smtClean="0"/>
              <a:t>적</a:t>
            </a:r>
            <a:r>
              <a:rPr lang="ko-KR" altLang="ko-KR" sz="1400" dirty="0" smtClean="0"/>
              <a:t> 질서</a:t>
            </a:r>
            <a:r>
              <a:rPr lang="ko-KR" altLang="en-US" sz="1400" dirty="0" smtClean="0"/>
              <a:t>를</a:t>
            </a:r>
            <a:r>
              <a:rPr lang="ko-KR" altLang="ko-KR" sz="1400" dirty="0" smtClean="0"/>
              <a:t> 모색</a:t>
            </a:r>
            <a:r>
              <a:rPr lang="ko-KR" altLang="en-US" sz="1400" dirty="0" smtClean="0"/>
              <a:t>할 것인가</a:t>
            </a:r>
            <a:r>
              <a:rPr lang="ko-KR" altLang="ko-KR" sz="1400" dirty="0" smtClean="0"/>
              <a:t> </a:t>
            </a:r>
            <a:r>
              <a:rPr lang="en-US" altLang="ko-KR" sz="1400" dirty="0" smtClean="0"/>
              <a:t>(</a:t>
            </a:r>
            <a:r>
              <a:rPr lang="ko-KR" altLang="ko-KR" sz="1400" dirty="0" smtClean="0"/>
              <a:t>대외팽창</a:t>
            </a:r>
            <a:r>
              <a:rPr lang="ko-KR" altLang="en-US" sz="1400" dirty="0" smtClean="0"/>
              <a:t>정책</a:t>
            </a:r>
            <a:r>
              <a:rPr lang="en-US" altLang="ko-KR" sz="1400" dirty="0" smtClean="0"/>
              <a:t>)</a:t>
            </a:r>
          </a:p>
          <a:p>
            <a:pPr>
              <a:lnSpc>
                <a:spcPct val="150000"/>
              </a:lnSpc>
              <a:buNone/>
            </a:pPr>
            <a:endParaRPr lang="ko-KR" altLang="ko-KR" sz="14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400" dirty="0" smtClean="0"/>
              <a:t>iii. 1920</a:t>
            </a:r>
            <a:r>
              <a:rPr lang="ko-KR" altLang="en-US" sz="1400" dirty="0" smtClean="0"/>
              <a:t>년대</a:t>
            </a:r>
            <a:r>
              <a:rPr lang="en-US" altLang="ko-KR" sz="1400" dirty="0" smtClean="0"/>
              <a:t>:</a:t>
            </a:r>
            <a:r>
              <a:rPr lang="ko-KR" altLang="ko-KR" sz="1400" dirty="0" smtClean="0"/>
              <a:t> </a:t>
            </a:r>
            <a:r>
              <a:rPr lang="ko-KR" altLang="en-US" sz="1400" dirty="0" smtClean="0"/>
              <a:t>일본의 선업자본 전성기</a:t>
            </a:r>
            <a:r>
              <a:rPr lang="en-US" altLang="ko-KR" sz="1400" dirty="0" smtClean="0"/>
              <a:t>, </a:t>
            </a:r>
            <a:r>
              <a:rPr lang="ko-KR" altLang="en-US" sz="1400" dirty="0" smtClean="0"/>
              <a:t>국제협조조의</a:t>
            </a:r>
            <a:r>
              <a:rPr lang="en-US" altLang="ko-KR" sz="1400" dirty="0" smtClean="0"/>
              <a:t>, </a:t>
            </a:r>
          </a:p>
          <a:p>
            <a:pPr>
              <a:lnSpc>
                <a:spcPct val="150000"/>
              </a:lnSpc>
              <a:buNone/>
            </a:pPr>
            <a:r>
              <a:rPr lang="ko-KR" altLang="en-US" sz="1400" dirty="0" smtClean="0"/>
              <a:t>군축</a:t>
            </a:r>
            <a:r>
              <a:rPr lang="en-US" altLang="ko-KR" sz="1400" dirty="0" smtClean="0"/>
              <a:t> </a:t>
            </a:r>
            <a:r>
              <a:rPr lang="ko-KR" altLang="en-US" sz="1400" dirty="0" smtClean="0"/>
              <a:t>노선</a:t>
            </a:r>
            <a:endParaRPr lang="en-US" altLang="ko-KR" sz="14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400" dirty="0" smtClean="0"/>
              <a:t> -</a:t>
            </a:r>
            <a:r>
              <a:rPr lang="ko-KR" altLang="en-US" sz="1400" dirty="0" err="1" smtClean="0"/>
              <a:t>다이쇼</a:t>
            </a:r>
            <a:r>
              <a:rPr lang="en-US" altLang="ko-KR" sz="1400" dirty="0" smtClean="0"/>
              <a:t>(</a:t>
            </a:r>
            <a:r>
              <a:rPr lang="ja-JP" altLang="ko-KR" sz="1400" b="1" dirty="0" smtClean="0"/>
              <a:t>大正</a:t>
            </a:r>
            <a:r>
              <a:rPr lang="en-US" altLang="ja-JP" sz="1400" b="1" dirty="0" smtClean="0"/>
              <a:t>)</a:t>
            </a:r>
            <a:r>
              <a:rPr lang="ko-KR" altLang="en-US" sz="1400" dirty="0" smtClean="0"/>
              <a:t> 데모크라시</a:t>
            </a:r>
            <a:endParaRPr lang="en-US" altLang="ko-KR" sz="14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400" dirty="0" smtClean="0"/>
              <a:t> : </a:t>
            </a:r>
            <a:r>
              <a:rPr lang="ko-KR" altLang="en-US" sz="1400" dirty="0" err="1" smtClean="0"/>
              <a:t>헌정회</a:t>
            </a:r>
            <a:r>
              <a:rPr lang="en-US" altLang="ko-KR" sz="1400" dirty="0" smtClean="0"/>
              <a:t>(</a:t>
            </a:r>
            <a:r>
              <a:rPr lang="ja-JP" altLang="ko-KR" sz="1400" dirty="0" smtClean="0"/>
              <a:t>憲政会</a:t>
            </a:r>
            <a:r>
              <a:rPr lang="en-US" altLang="ja-JP" sz="1400" dirty="0" smtClean="0"/>
              <a:t>)</a:t>
            </a:r>
            <a:r>
              <a:rPr lang="en-US" altLang="ko-KR" sz="1400" dirty="0" smtClean="0"/>
              <a:t>, </a:t>
            </a:r>
            <a:r>
              <a:rPr lang="ko-KR" altLang="en-US" sz="1400" dirty="0" err="1" smtClean="0"/>
              <a:t>정우회</a:t>
            </a:r>
            <a:r>
              <a:rPr lang="en-US" altLang="ko-KR" sz="1400" dirty="0" smtClean="0"/>
              <a:t>(</a:t>
            </a:r>
            <a:r>
              <a:rPr lang="ja-JP" altLang="ko-KR" sz="1400" dirty="0" smtClean="0"/>
              <a:t>政友会</a:t>
            </a:r>
            <a:r>
              <a:rPr lang="en-US" altLang="ja-JP" sz="1400" dirty="0" smtClean="0"/>
              <a:t>)</a:t>
            </a:r>
            <a:r>
              <a:rPr lang="ko-KR" altLang="en-US" sz="1400" dirty="0" smtClean="0"/>
              <a:t>를 중심으로 한 정당정치 </a:t>
            </a:r>
            <a:endParaRPr lang="en-US" altLang="ko-KR" sz="14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400" dirty="0" smtClean="0"/>
              <a:t> -</a:t>
            </a:r>
            <a:r>
              <a:rPr lang="ko-KR" altLang="en-US" sz="1400" dirty="0" smtClean="0"/>
              <a:t>자유주의 지식인들을 중심으로 한 국제협조주의</a:t>
            </a:r>
            <a:r>
              <a:rPr lang="en-US" altLang="ko-KR" sz="1400" dirty="0" smtClean="0"/>
              <a:t>, </a:t>
            </a:r>
            <a:r>
              <a:rPr lang="ko-KR" altLang="en-US" sz="1400" dirty="0" smtClean="0"/>
              <a:t>군비 </a:t>
            </a:r>
            <a:r>
              <a:rPr lang="ko-KR" altLang="en-US" sz="1400" dirty="0" smtClean="0"/>
              <a:t>축소</a:t>
            </a:r>
            <a:endParaRPr lang="en-US" altLang="ko-KR" sz="1400" dirty="0" smtClean="0"/>
          </a:p>
        </p:txBody>
      </p:sp>
      <p:pic>
        <p:nvPicPr>
          <p:cNvPr id="20482" name="Picture 2" descr="여러분 11월11일은 제1차세계대전 종결일입니다 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2703" y="3410945"/>
            <a:ext cx="3381555" cy="26289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9271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직사각형 27"/>
          <p:cNvSpPr/>
          <p:nvPr/>
        </p:nvSpPr>
        <p:spPr>
          <a:xfrm>
            <a:off x="276034" y="128682"/>
            <a:ext cx="516723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b="1" dirty="0" smtClean="0">
                <a:solidFill>
                  <a:srgbClr val="002060"/>
                </a:solidFill>
                <a:latin typeface="+mn-ea"/>
              </a:rPr>
              <a:t>Ⅲ. </a:t>
            </a:r>
            <a:r>
              <a:rPr lang="ko-KR" altLang="en-US" sz="2000" b="1" dirty="0" smtClean="0">
                <a:solidFill>
                  <a:srgbClr val="002060"/>
                </a:solidFill>
                <a:latin typeface="+mn-ea"/>
              </a:rPr>
              <a:t>쇼와 </a:t>
            </a:r>
            <a:r>
              <a:rPr lang="en-US" altLang="ko-KR" sz="2000" b="1" dirty="0" smtClean="0">
                <a:solidFill>
                  <a:srgbClr val="002060"/>
                </a:solidFill>
                <a:latin typeface="+mn-ea"/>
              </a:rPr>
              <a:t>(</a:t>
            </a:r>
            <a:r>
              <a:rPr lang="ko-KR" altLang="en-US" sz="2000" b="1" dirty="0" smtClean="0">
                <a:solidFill>
                  <a:srgbClr val="002060"/>
                </a:solidFill>
                <a:latin typeface="+mn-ea"/>
              </a:rPr>
              <a:t>昭和</a:t>
            </a:r>
            <a:r>
              <a:rPr lang="en-US" altLang="ko-KR" sz="2000" b="1" dirty="0" smtClean="0">
                <a:solidFill>
                  <a:srgbClr val="002060"/>
                </a:solidFill>
                <a:latin typeface="+mn-ea"/>
              </a:rPr>
              <a:t>)</a:t>
            </a:r>
            <a:r>
              <a:rPr lang="ko-KR" altLang="en-US" sz="2000" b="1" dirty="0" smtClean="0">
                <a:solidFill>
                  <a:srgbClr val="002060"/>
                </a:solidFill>
                <a:latin typeface="+mn-ea"/>
              </a:rPr>
              <a:t>시대</a:t>
            </a:r>
            <a:endParaRPr lang="en-US" altLang="ko-KR" sz="2000" b="1" dirty="0" smtClean="0">
              <a:solidFill>
                <a:srgbClr val="002060"/>
              </a:solidFill>
              <a:latin typeface="+mn-e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83811" y="322627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83079" y="81950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4236289" y="2112769"/>
            <a:ext cx="4953000" cy="296568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400" b="1" dirty="0" smtClean="0"/>
              <a:t>-</a:t>
            </a:r>
            <a:r>
              <a:rPr lang="ko-KR" altLang="ko-KR" sz="1400" b="1" dirty="0" smtClean="0"/>
              <a:t>군부의 대두와</a:t>
            </a:r>
            <a:r>
              <a:rPr lang="en-US" altLang="ko-KR" sz="1400" b="1" dirty="0" smtClean="0"/>
              <a:t> </a:t>
            </a:r>
            <a:r>
              <a:rPr lang="ko-KR" altLang="en-US" sz="1400" b="1" dirty="0" smtClean="0"/>
              <a:t>제 </a:t>
            </a:r>
            <a:r>
              <a:rPr lang="en-US" altLang="ko-KR" sz="1400" b="1" dirty="0" smtClean="0"/>
              <a:t>2</a:t>
            </a:r>
            <a:r>
              <a:rPr lang="ko-KR" altLang="ko-KR" sz="1400" b="1" dirty="0" smtClean="0"/>
              <a:t>차</a:t>
            </a:r>
            <a:r>
              <a:rPr lang="en-US" altLang="ko-KR" sz="1400" b="1" dirty="0" smtClean="0"/>
              <a:t> </a:t>
            </a:r>
            <a:r>
              <a:rPr lang="ko-KR" altLang="ko-KR" sz="1400" b="1" dirty="0" smtClean="0"/>
              <a:t>세계</a:t>
            </a:r>
            <a:r>
              <a:rPr lang="en-US" altLang="ko-KR" sz="1400" b="1" dirty="0" smtClean="0"/>
              <a:t> </a:t>
            </a:r>
            <a:r>
              <a:rPr lang="ko-KR" altLang="ko-KR" sz="1400" b="1" dirty="0" smtClean="0"/>
              <a:t>대전 </a:t>
            </a:r>
            <a:endParaRPr lang="en-US" altLang="ko-KR" sz="1400" b="1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400" dirty="0" err="1" smtClean="0"/>
              <a:t>i</a:t>
            </a:r>
            <a:r>
              <a:rPr lang="en-US" altLang="ko-KR" sz="1400" dirty="0" smtClean="0"/>
              <a:t>. </a:t>
            </a:r>
            <a:r>
              <a:rPr lang="ko-KR" altLang="ko-KR" sz="1400" dirty="0" smtClean="0"/>
              <a:t> </a:t>
            </a:r>
            <a:r>
              <a:rPr lang="en-US" altLang="ko-KR" sz="1400" dirty="0" smtClean="0"/>
              <a:t>1929-30 </a:t>
            </a:r>
            <a:r>
              <a:rPr lang="ko-KR" altLang="ko-KR" sz="1400" dirty="0" smtClean="0"/>
              <a:t>세계대공황</a:t>
            </a:r>
            <a:r>
              <a:rPr lang="en-US" altLang="ko-KR" sz="1400" dirty="0" smtClean="0"/>
              <a:t>: </a:t>
            </a:r>
            <a:r>
              <a:rPr lang="ko-KR" altLang="ko-KR" sz="1400" dirty="0" smtClean="0"/>
              <a:t>경제 국난</a:t>
            </a:r>
            <a:r>
              <a:rPr lang="en-US" altLang="ko-KR" sz="1400" dirty="0" smtClean="0"/>
              <a:t>, </a:t>
            </a:r>
            <a:r>
              <a:rPr lang="ko-KR" altLang="ko-KR" sz="1400" dirty="0" smtClean="0"/>
              <a:t>사상국난</a:t>
            </a:r>
            <a:r>
              <a:rPr lang="en-US" altLang="ko-KR" sz="1400" dirty="0" smtClean="0"/>
              <a:t> 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400" dirty="0" smtClean="0"/>
              <a:t> -</a:t>
            </a:r>
            <a:r>
              <a:rPr lang="ko-KR" altLang="ko-KR" sz="1400" dirty="0" smtClean="0"/>
              <a:t>군부</a:t>
            </a:r>
            <a:r>
              <a:rPr lang="en-US" altLang="ko-KR" sz="1400" dirty="0" smtClean="0"/>
              <a:t>, </a:t>
            </a:r>
            <a:r>
              <a:rPr lang="ko-KR" altLang="ko-KR" sz="1400" dirty="0" smtClean="0"/>
              <a:t>정당 모두 위기감</a:t>
            </a:r>
            <a:r>
              <a:rPr lang="en-US" altLang="ko-KR" sz="1400" dirty="0" smtClean="0"/>
              <a:t> &gt;</a:t>
            </a:r>
            <a:r>
              <a:rPr lang="ko-KR" altLang="ko-KR" sz="1400" dirty="0" smtClean="0"/>
              <a:t>난세극복</a:t>
            </a:r>
            <a:r>
              <a:rPr lang="en-US" altLang="ko-KR" sz="1400" dirty="0" smtClean="0"/>
              <a:t>-</a:t>
            </a:r>
            <a:r>
              <a:rPr lang="ko-KR" altLang="ko-KR" sz="1400" dirty="0" smtClean="0"/>
              <a:t>전쟁</a:t>
            </a:r>
            <a:endParaRPr lang="en-US" altLang="ko-KR" sz="14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400" dirty="0" smtClean="0"/>
              <a:t> -</a:t>
            </a:r>
            <a:r>
              <a:rPr lang="ko-KR" altLang="ko-KR" sz="1400" dirty="0" smtClean="0"/>
              <a:t>육군</a:t>
            </a:r>
            <a:r>
              <a:rPr lang="en-US" altLang="ko-KR" sz="1400" dirty="0" smtClean="0"/>
              <a:t> </a:t>
            </a:r>
            <a:r>
              <a:rPr lang="ko-KR" altLang="ko-KR" sz="1400" dirty="0" smtClean="0"/>
              <a:t>내 사조직 </a:t>
            </a:r>
            <a:r>
              <a:rPr lang="en-US" altLang="ko-KR" sz="1400" dirty="0" smtClean="0"/>
              <a:t> </a:t>
            </a:r>
            <a:r>
              <a:rPr lang="ko-KR" altLang="ko-KR" sz="1400" u="sng" dirty="0" smtClean="0"/>
              <a:t>만주사변</a:t>
            </a:r>
            <a:r>
              <a:rPr lang="en-US" altLang="ko-KR" sz="1400" u="sng" dirty="0" smtClean="0"/>
              <a:t>(1931)</a:t>
            </a:r>
            <a:r>
              <a:rPr lang="ko-KR" altLang="ko-KR" sz="1400" u="sng" dirty="0" smtClean="0"/>
              <a:t> 획책</a:t>
            </a:r>
            <a:r>
              <a:rPr lang="en-US" altLang="ko-KR" sz="1400" dirty="0" smtClean="0"/>
              <a:t>( </a:t>
            </a:r>
            <a:r>
              <a:rPr lang="ko-KR" altLang="ko-KR" sz="1400" dirty="0" smtClean="0"/>
              <a:t>만주철</a:t>
            </a:r>
            <a:r>
              <a:rPr lang="ko-KR" altLang="en-US" sz="1400" dirty="0" smtClean="0"/>
              <a:t>도 </a:t>
            </a:r>
            <a:r>
              <a:rPr lang="ko-KR" altLang="ko-KR" sz="1400" dirty="0" smtClean="0"/>
              <a:t>폭파사건 꾸며 군사행동 돌입</a:t>
            </a:r>
            <a:r>
              <a:rPr lang="en-US" altLang="ko-KR" sz="1400" dirty="0" smtClean="0"/>
              <a:t>)</a:t>
            </a:r>
            <a:endParaRPr lang="ko-KR" altLang="ko-KR" sz="14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400" dirty="0" smtClean="0"/>
              <a:t> -</a:t>
            </a:r>
            <a:r>
              <a:rPr lang="ko-KR" altLang="ko-KR" sz="1400" dirty="0" smtClean="0"/>
              <a:t>쿠</a:t>
            </a:r>
            <a:r>
              <a:rPr lang="ko-KR" altLang="en-US" sz="1400" dirty="0" smtClean="0"/>
              <a:t>데</a:t>
            </a:r>
            <a:r>
              <a:rPr lang="ko-KR" altLang="ko-KR" sz="1400" dirty="0" smtClean="0"/>
              <a:t>타</a:t>
            </a:r>
            <a:r>
              <a:rPr lang="en-US" altLang="ko-KR" sz="1400" dirty="0" smtClean="0"/>
              <a:t>, </a:t>
            </a:r>
            <a:r>
              <a:rPr lang="ko-KR" altLang="ko-KR" sz="1400" dirty="0" smtClean="0"/>
              <a:t>정부 요인 암살</a:t>
            </a:r>
            <a:r>
              <a:rPr lang="en-US" altLang="ko-KR" sz="1400" dirty="0" smtClean="0"/>
              <a:t>: 1932</a:t>
            </a:r>
            <a:r>
              <a:rPr lang="ko-KR" altLang="ko-KR" sz="1400" dirty="0" smtClean="0"/>
              <a:t>犬養수상 암살</a:t>
            </a:r>
            <a:r>
              <a:rPr lang="en-US" altLang="ko-KR" sz="1400" dirty="0" smtClean="0"/>
              <a:t> (5/15</a:t>
            </a:r>
            <a:r>
              <a:rPr lang="ko-KR" altLang="ko-KR" sz="1400" dirty="0" smtClean="0"/>
              <a:t>정변</a:t>
            </a:r>
            <a:r>
              <a:rPr lang="en-US" altLang="ko-KR" sz="1400" dirty="0" smtClean="0"/>
              <a:t>)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400" dirty="0" smtClean="0"/>
              <a:t> -</a:t>
            </a:r>
            <a:r>
              <a:rPr lang="ko-KR" altLang="en-US" sz="1400" dirty="0" smtClean="0"/>
              <a:t>군부 우위</a:t>
            </a:r>
            <a:r>
              <a:rPr lang="en-US" altLang="ko-KR" sz="1400" dirty="0" smtClean="0"/>
              <a:t>&gt;</a:t>
            </a:r>
            <a:r>
              <a:rPr lang="ko-KR" altLang="en-US" sz="1400" dirty="0" smtClean="0"/>
              <a:t>정당 해체</a:t>
            </a:r>
            <a:r>
              <a:rPr lang="en-US" altLang="ko-KR" sz="1400" dirty="0" smtClean="0"/>
              <a:t>&gt;</a:t>
            </a:r>
            <a:r>
              <a:rPr lang="ko-KR" altLang="en-US" sz="1400" dirty="0" smtClean="0"/>
              <a:t>전시체제 강화</a:t>
            </a:r>
            <a:endParaRPr lang="en-US" altLang="ko-KR" sz="1400" dirty="0" smtClean="0"/>
          </a:p>
          <a:p>
            <a:pPr>
              <a:lnSpc>
                <a:spcPct val="150000"/>
              </a:lnSpc>
              <a:buNone/>
            </a:pPr>
            <a:endParaRPr lang="en-US" altLang="ko-KR" sz="14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400" dirty="0" smtClean="0"/>
              <a:t>-</a:t>
            </a:r>
            <a:r>
              <a:rPr lang="ko-KR" altLang="en-US" sz="1400" dirty="0" smtClean="0"/>
              <a:t>만주사변</a:t>
            </a:r>
            <a:r>
              <a:rPr lang="en-US" altLang="ko-KR" sz="1400" dirty="0" smtClean="0"/>
              <a:t>(1931)</a:t>
            </a:r>
            <a:r>
              <a:rPr lang="ko-KR" altLang="en-US" sz="1400" dirty="0" smtClean="0"/>
              <a:t>이후 외교적 고립</a:t>
            </a:r>
            <a:r>
              <a:rPr lang="en-US" altLang="ko-KR" sz="1400" dirty="0" smtClean="0"/>
              <a:t>&gt; </a:t>
            </a:r>
            <a:r>
              <a:rPr lang="ko-KR" altLang="ko-KR" sz="1400" dirty="0" smtClean="0"/>
              <a:t>국제</a:t>
            </a:r>
            <a:r>
              <a:rPr lang="en-US" altLang="ko-KR" sz="1400" dirty="0" smtClean="0"/>
              <a:t> </a:t>
            </a:r>
            <a:r>
              <a:rPr lang="ko-KR" altLang="en-US" sz="1400" dirty="0" smtClean="0"/>
              <a:t>연맹</a:t>
            </a:r>
            <a:r>
              <a:rPr lang="ko-KR" altLang="ko-KR" sz="1400" dirty="0" smtClean="0"/>
              <a:t> 이탈</a:t>
            </a:r>
            <a:r>
              <a:rPr lang="en-US" altLang="ko-KR" sz="1400" dirty="0" smtClean="0"/>
              <a:t>(1933)</a:t>
            </a:r>
          </a:p>
        </p:txBody>
      </p:sp>
      <p:pic>
        <p:nvPicPr>
          <p:cNvPr id="20488" name="Picture 8" descr="독일과 일본의 셈법…오데르-나이세선 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25" y="2310330"/>
            <a:ext cx="3294857" cy="25705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16510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1613</TotalTime>
  <Words>882</Words>
  <Application>Microsoft Office PowerPoint</Application>
  <PresentationFormat>A4 용지(210x297mm)</PresentationFormat>
  <Paragraphs>136</Paragraphs>
  <Slides>12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13" baseType="lpstr">
      <vt:lpstr>3_Office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HOME</dc:creator>
  <cp:lastModifiedBy>my</cp:lastModifiedBy>
  <cp:revision>379</cp:revision>
  <dcterms:created xsi:type="dcterms:W3CDTF">2017-09-07T10:48:07Z</dcterms:created>
  <dcterms:modified xsi:type="dcterms:W3CDTF">2018-11-23T13:46:55Z</dcterms:modified>
</cp:coreProperties>
</file>