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HY크리스탈M" panose="02030600000101010101" pitchFamily="18" charset="-127"/>
      <p:regular r:id="rId10"/>
    </p:embeddedFont>
    <p:embeddedFont>
      <p:font typeface="맑은 고딕" panose="020B0503020000020004" pitchFamily="50" charset="-127"/>
      <p:regular r:id="rId11"/>
      <p:bold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>
        <p:guide orient="horz" pos="215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41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27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25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6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94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69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54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12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49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04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06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n68daLFD8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youtu.be/IdcJA9bxbDk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6470822"/>
            <a:ext cx="12192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9110" y="2721114"/>
            <a:ext cx="419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“</a:t>
            </a:r>
            <a:r>
              <a:rPr lang="en-US" altLang="ko-KR" sz="4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4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일본의 도자기 </a:t>
            </a:r>
            <a:r>
              <a:rPr lang="en-US" altLang="ko-KR" sz="40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”</a:t>
            </a:r>
            <a:endParaRPr lang="ko-KR" altLang="en-US" sz="400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2594" y="3490440"/>
            <a:ext cx="432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2140***5</a:t>
            </a:r>
            <a:r>
              <a:rPr lang="ko-KR" altLang="en-US" sz="2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200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러시아어러시아학과</a:t>
            </a:r>
            <a:r>
              <a:rPr lang="ko-KR" altLang="en-US" sz="2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김</a:t>
            </a:r>
            <a:r>
              <a:rPr lang="en-US" altLang="ko-KR" sz="2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*</a:t>
            </a:r>
            <a:r>
              <a:rPr lang="ko-KR" altLang="en-US" sz="2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원</a:t>
            </a:r>
            <a:endParaRPr lang="ko-KR" altLang="en-US" sz="200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14" y="5163193"/>
            <a:ext cx="2324673" cy="13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34" y="4533258"/>
            <a:ext cx="3444558" cy="19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5" y="5487910"/>
            <a:ext cx="1747399" cy="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18760" y="1338803"/>
            <a:ext cx="935354" cy="5738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32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/>
                <a:ea typeface="KoPub돋움체 Bold"/>
              </a:rPr>
              <a:t>목차</a:t>
            </a:r>
            <a:endParaRPr lang="ko-KR" altLang="en-US" sz="3200" spc="-15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돋움체 Bold"/>
              <a:ea typeface="KoPub돋움체 Bold"/>
            </a:endParaRPr>
          </a:p>
        </p:txBody>
      </p:sp>
      <p:pic>
        <p:nvPicPr>
          <p:cNvPr id="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6510" y="972902"/>
            <a:ext cx="1529591" cy="1162489"/>
          </a:xfrm>
          <a:prstGeom prst="rect">
            <a:avLst/>
          </a:prstGeom>
          <a:noFill/>
        </p:spPr>
      </p:pic>
      <p:pic>
        <p:nvPicPr>
          <p:cNvPr id="9" name="Picture 4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95150" y="972902"/>
            <a:ext cx="2379215" cy="1811728"/>
          </a:xfrm>
          <a:prstGeom prst="rect">
            <a:avLst/>
          </a:prstGeom>
          <a:noFill/>
        </p:spPr>
      </p:pic>
      <p:sp>
        <p:nvSpPr>
          <p:cNvPr id="4" name="액자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61"/>
            </a:avLst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032635" y="3159134"/>
            <a:ext cx="1945005" cy="1782436"/>
            <a:chOff x="5112082" y="1586378"/>
            <a:chExt cx="1945005" cy="1782436"/>
          </a:xfrm>
        </p:grpSpPr>
        <p:sp>
          <p:nvSpPr>
            <p:cNvPr id="10" name="TextBox 9"/>
            <p:cNvSpPr txBox="1"/>
            <p:nvPr/>
          </p:nvSpPr>
          <p:spPr>
            <a:xfrm>
              <a:off x="5178757" y="1586378"/>
              <a:ext cx="1821180" cy="448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400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01 </a:t>
              </a:r>
              <a:r>
                <a:rPr lang="ko-KR" altLang="en-US" sz="24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도자기란</a:t>
              </a:r>
              <a:r>
                <a:rPr lang="en-US" altLang="ko-KR" sz="24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?</a:t>
              </a:r>
              <a:endParaRPr lang="ko-KR" altLang="en-US" sz="2400" spc="-15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돋움체 Bold"/>
                <a:ea typeface="KoPub돋움체 Bol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2082" y="2048043"/>
              <a:ext cx="1945005" cy="1320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/>
                <a:buChar char="ü"/>
                <a:defRPr/>
              </a:pPr>
              <a:r>
                <a:rPr lang="ko-KR" altLang="en-US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도자기란</a:t>
              </a:r>
              <a:r>
                <a:rPr lang="en-US" altLang="ko-KR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?</a:t>
              </a:r>
            </a:p>
            <a:p>
              <a:pPr marL="285750" indent="-285750" algn="ctr">
                <a:lnSpc>
                  <a:spcPct val="150000"/>
                </a:lnSpc>
                <a:buFont typeface="Wingdings"/>
                <a:buChar char="ü"/>
                <a:defRPr/>
              </a:pPr>
              <a:r>
                <a:rPr lang="ko-KR" altLang="en-US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도자기 제작과정</a:t>
              </a:r>
            </a:p>
            <a:p>
              <a:pPr marL="285750" indent="-285750" algn="ctr">
                <a:lnSpc>
                  <a:spcPct val="150000"/>
                </a:lnSpc>
                <a:buFont typeface="Wingdings"/>
                <a:buChar char="ü"/>
                <a:defRPr/>
              </a:pPr>
              <a:endParaRPr lang="en-US" altLang="ko-KR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/>
                <a:ea typeface="KoPub돋움체 Bold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432215" y="3159134"/>
            <a:ext cx="2720617" cy="1746953"/>
            <a:chOff x="4735693" y="3576794"/>
            <a:chExt cx="2720617" cy="1746953"/>
          </a:xfrm>
        </p:grpSpPr>
        <p:sp>
          <p:nvSpPr>
            <p:cNvPr id="12" name="TextBox 11"/>
            <p:cNvSpPr txBox="1"/>
            <p:nvPr/>
          </p:nvSpPr>
          <p:spPr>
            <a:xfrm>
              <a:off x="4936438" y="3576794"/>
              <a:ext cx="2297430" cy="8204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400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02 </a:t>
              </a:r>
              <a:r>
                <a:rPr lang="ko-KR" altLang="en-US" sz="24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도자기의 역사</a:t>
              </a:r>
            </a:p>
            <a:p>
              <a:pPr algn="ctr">
                <a:defRPr/>
              </a:pPr>
              <a:endParaRPr lang="ko-KR" altLang="en-US" sz="2400" spc="-15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돋움체 Bold"/>
                <a:ea typeface="KoPub돋움체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2613" y="4038459"/>
              <a:ext cx="2554605" cy="1320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/>
                <a:buChar char="ü"/>
                <a:defRPr/>
              </a:pPr>
              <a:r>
                <a:rPr lang="ko-KR" altLang="en-US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일본 도자기 역사</a:t>
              </a:r>
            </a:p>
            <a:p>
              <a:pPr marL="285750" indent="-285750" algn="ctr">
                <a:lnSpc>
                  <a:spcPct val="150000"/>
                </a:lnSpc>
                <a:buFont typeface="Wingdings"/>
                <a:buChar char="ü"/>
                <a:defRPr/>
              </a:pPr>
              <a:r>
                <a:rPr lang="ko-KR" altLang="en-US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아리타 도자기 시장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ko-KR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&amp; </a:t>
              </a:r>
              <a:r>
                <a:rPr lang="ko-KR" altLang="en-US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가라쓰 도자기 소개 영상</a:t>
              </a:r>
              <a:endParaRPr lang="en-US" altLang="ko-KR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/>
                <a:ea typeface="KoPub돋움체 Bold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7909560" y="3159134"/>
            <a:ext cx="1392555" cy="915957"/>
            <a:chOff x="7644452" y="3576794"/>
            <a:chExt cx="1392555" cy="915957"/>
          </a:xfrm>
        </p:grpSpPr>
        <p:sp>
          <p:nvSpPr>
            <p:cNvPr id="14" name="TextBox 13"/>
            <p:cNvSpPr txBox="1"/>
            <p:nvPr/>
          </p:nvSpPr>
          <p:spPr>
            <a:xfrm>
              <a:off x="7644452" y="3576794"/>
              <a:ext cx="1392555" cy="4489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400" spc="-15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03 </a:t>
              </a:r>
              <a:r>
                <a:rPr lang="ko-KR" altLang="en-US" sz="24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돋움체 Bold"/>
                  <a:ea typeface="KoPub돋움체 Bold"/>
                </a:rPr>
                <a:t>미의식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63551" y="4038459"/>
              <a:ext cx="573405" cy="492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/>
                <a:buChar char="ü"/>
                <a:defRPr/>
              </a:pPr>
              <a:endParaRPr lang="en-US" altLang="ko-KR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/>
                <a:ea typeface="KoPub돋움체 Bold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2310669" y="2335430"/>
            <a:ext cx="6963706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04734" y="3620799"/>
            <a:ext cx="2202181" cy="4920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/>
              <a:buChar char="ü"/>
              <a:defRPr/>
            </a:pPr>
            <a:r>
              <a:rPr lang="ko-KR" altLang="en-US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/>
                <a:ea typeface="KoPub돋움체 Bold"/>
              </a:rPr>
              <a:t>일본 도자기 미의식</a:t>
            </a:r>
            <a:endParaRPr lang="en-US" altLang="ko-KR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돋움체 Bold"/>
              <a:ea typeface="KoPub돋움체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2681283" y="347242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027"/>
            <a:ext cx="2329340" cy="17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2417" y="2942421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도자기란</a:t>
            </a:r>
            <a:r>
              <a:rPr lang="en-US" altLang="ko-KR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sz="36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BCBDD3A-BC2D-49DF-8065-13641FEC91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08" y="567069"/>
            <a:ext cx="3251200" cy="205934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3F8A33A-B4A6-4E02-B87D-C8F203A19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64" y="170404"/>
            <a:ext cx="4036276" cy="302720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2A5AA64-CB26-4EC7-B46D-1FBABF214A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79" y="3429000"/>
            <a:ext cx="3711869" cy="247457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9ABA0D0-5D2E-4BC0-91C9-26518D6299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24" y="3265586"/>
            <a:ext cx="2955863" cy="29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6550" y="506797"/>
            <a:ext cx="30156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2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/>
                <a:ea typeface="KoPub돋움체 Bold"/>
              </a:rPr>
              <a:t>도자기 제작 방법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2790825" y="1097180"/>
            <a:ext cx="3438525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 l="31110" r="40930"/>
          <a:stretch>
            <a:fillRect/>
          </a:stretch>
        </p:blipFill>
        <p:spPr>
          <a:xfrm>
            <a:off x="0" y="0"/>
            <a:ext cx="2876550" cy="6858000"/>
          </a:xfrm>
          <a:prstGeom prst="rect">
            <a:avLst/>
          </a:prstGeom>
          <a:noFill/>
        </p:spPr>
      </p:pic>
      <p:pic>
        <p:nvPicPr>
          <p:cNvPr id="512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622907" y="1195507"/>
            <a:ext cx="8002715" cy="5167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516333"/>
            <a:ext cx="2638938" cy="182880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017783" y="1918374"/>
            <a:ext cx="8109429" cy="1052186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직사각형 12"/>
          <p:cNvSpPr/>
          <p:nvPr/>
        </p:nvSpPr>
        <p:spPr>
          <a:xfrm>
            <a:off x="2638938" y="1516333"/>
            <a:ext cx="1443633" cy="1828800"/>
          </a:xfrm>
          <a:custGeom>
            <a:avLst/>
            <a:gdLst>
              <a:gd name="connsiteX0" fmla="*/ 0 w 1628384"/>
              <a:gd name="connsiteY0" fmla="*/ 0 h 1828800"/>
              <a:gd name="connsiteX1" fmla="*/ 1628384 w 1628384"/>
              <a:gd name="connsiteY1" fmla="*/ 0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28384"/>
              <a:gd name="connsiteY0" fmla="*/ 0 h 1828800"/>
              <a:gd name="connsiteX1" fmla="*/ 1578108 w 1628384"/>
              <a:gd name="connsiteY1" fmla="*/ 405352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34669"/>
              <a:gd name="connsiteY0" fmla="*/ 0 h 1828800"/>
              <a:gd name="connsiteX1" fmla="*/ 1634669 w 1634669"/>
              <a:gd name="connsiteY1" fmla="*/ 392783 h 1828800"/>
              <a:gd name="connsiteX2" fmla="*/ 1628384 w 1634669"/>
              <a:gd name="connsiteY2" fmla="*/ 1828800 h 1828800"/>
              <a:gd name="connsiteX3" fmla="*/ 0 w 1634669"/>
              <a:gd name="connsiteY3" fmla="*/ 1828800 h 1828800"/>
              <a:gd name="connsiteX4" fmla="*/ 0 w 1634669"/>
              <a:gd name="connsiteY4" fmla="*/ 0 h 1828800"/>
              <a:gd name="connsiteX0" fmla="*/ 0 w 1628384"/>
              <a:gd name="connsiteY0" fmla="*/ 0 h 1828800"/>
              <a:gd name="connsiteX1" fmla="*/ 1615816 w 1628384"/>
              <a:gd name="connsiteY1" fmla="*/ 402210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8 h 1828800"/>
              <a:gd name="connsiteX2" fmla="*/ 1628384 w 1631527"/>
              <a:gd name="connsiteY2" fmla="*/ 182880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28547"/>
              <a:gd name="connsiteY0" fmla="*/ 0 h 1828800"/>
              <a:gd name="connsiteX1" fmla="*/ 1626101 w 1628547"/>
              <a:gd name="connsiteY1" fmla="*/ 401781 h 1828800"/>
              <a:gd name="connsiteX2" fmla="*/ 1628384 w 1628547"/>
              <a:gd name="connsiteY2" fmla="*/ 1828800 h 1828800"/>
              <a:gd name="connsiteX3" fmla="*/ 0 w 1628547"/>
              <a:gd name="connsiteY3" fmla="*/ 1828800 h 1828800"/>
              <a:gd name="connsiteX4" fmla="*/ 0 w 1628547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7 h 1828800"/>
              <a:gd name="connsiteX2" fmla="*/ 1628384 w 1631527"/>
              <a:gd name="connsiteY2" fmla="*/ 182880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7 h 1828800"/>
              <a:gd name="connsiteX2" fmla="*/ 1628384 w 1631527"/>
              <a:gd name="connsiteY2" fmla="*/ 144893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28814"/>
              <a:gd name="connsiteY0" fmla="*/ 0 h 1828800"/>
              <a:gd name="connsiteX1" fmla="*/ 1628814 w 1628814"/>
              <a:gd name="connsiteY1" fmla="*/ 390927 h 1828800"/>
              <a:gd name="connsiteX2" fmla="*/ 1628384 w 1628814"/>
              <a:gd name="connsiteY2" fmla="*/ 1448930 h 1828800"/>
              <a:gd name="connsiteX3" fmla="*/ 0 w 1628814"/>
              <a:gd name="connsiteY3" fmla="*/ 1828800 h 1828800"/>
              <a:gd name="connsiteX4" fmla="*/ 0 w 1628814"/>
              <a:gd name="connsiteY4" fmla="*/ 0 h 1828800"/>
              <a:gd name="connsiteX0" fmla="*/ 0 w 1631261"/>
              <a:gd name="connsiteY0" fmla="*/ 0 h 1828800"/>
              <a:gd name="connsiteX1" fmla="*/ 1628814 w 1631261"/>
              <a:gd name="connsiteY1" fmla="*/ 390927 h 1828800"/>
              <a:gd name="connsiteX2" fmla="*/ 1631098 w 1631261"/>
              <a:gd name="connsiteY2" fmla="*/ 1440790 h 1828800"/>
              <a:gd name="connsiteX3" fmla="*/ 0 w 1631261"/>
              <a:gd name="connsiteY3" fmla="*/ 1828800 h 1828800"/>
              <a:gd name="connsiteX4" fmla="*/ 0 w 1631261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61" h="1828800">
                <a:moveTo>
                  <a:pt x="0" y="0"/>
                </a:moveTo>
                <a:lnTo>
                  <a:pt x="1628814" y="390927"/>
                </a:lnTo>
                <a:cubicBezTo>
                  <a:pt x="1627766" y="867504"/>
                  <a:pt x="1632146" y="964213"/>
                  <a:pt x="1631098" y="1440790"/>
                </a:cubicBez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5483440" y="2002380"/>
            <a:ext cx="1005403" cy="884174"/>
            <a:chOff x="5118910" y="3175348"/>
            <a:chExt cx="1039773" cy="914400"/>
          </a:xfrm>
        </p:grpSpPr>
        <p:sp>
          <p:nvSpPr>
            <p:cNvPr id="7" name="타원 6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8910" y="3458342"/>
              <a:ext cx="1039773" cy="3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 err="1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죠몬토기</a:t>
              </a:r>
              <a:endParaRPr lang="ko-KR" altLang="en-US" sz="16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8559241" y="2000876"/>
            <a:ext cx="884174" cy="884174"/>
            <a:chOff x="5181600" y="3175348"/>
            <a:chExt cx="914400" cy="914400"/>
          </a:xfrm>
        </p:grpSpPr>
        <p:sp>
          <p:nvSpPr>
            <p:cNvPr id="10" name="타원 9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33444" y="3456627"/>
              <a:ext cx="827575" cy="3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 err="1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스에키</a:t>
              </a:r>
              <a:endParaRPr lang="ko-KR" altLang="en-US" sz="16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1041" y="1384710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기원전 </a:t>
            </a:r>
            <a:r>
              <a:rPr lang="en-US" altLang="ko-KR" sz="14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10000</a:t>
            </a:r>
            <a:r>
              <a:rPr lang="ko-KR" altLang="en-US" sz="14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년경</a:t>
            </a:r>
            <a:endParaRPr lang="en-US" altLang="ko-KR" sz="14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14" y="2169123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 도자기 역사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3448" y="438635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15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8</a:t>
            </a:r>
            <a:r>
              <a:rPr lang="ko-KR" altLang="en-US" sz="1400" spc="-15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세기에 제작</a:t>
            </a:r>
            <a:endParaRPr lang="ko-KR" altLang="en-US" sz="1400" spc="-15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4589" y="1387651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15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</a:t>
            </a:r>
            <a:r>
              <a:rPr lang="ko-KR" altLang="en-US" sz="1400" spc="-15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세기 중반에 제작</a:t>
            </a:r>
            <a:endParaRPr lang="ko-KR" altLang="en-US" sz="1400" spc="-15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06797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도자기의 역사</a:t>
            </a:r>
          </a:p>
        </p:txBody>
      </p:sp>
      <p:cxnSp>
        <p:nvCxnSpPr>
          <p:cNvPr id="39" name="직선 연결선 38"/>
          <p:cNvCxnSpPr>
            <a:cxnSpLocks/>
          </p:cNvCxnSpPr>
          <p:nvPr/>
        </p:nvCxnSpPr>
        <p:spPr>
          <a:xfrm>
            <a:off x="-85725" y="1097180"/>
            <a:ext cx="8696424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B0313D8-1A8B-4D3B-8D15-818E1CD33E6B}"/>
              </a:ext>
            </a:extLst>
          </p:cNvPr>
          <p:cNvSpPr/>
          <p:nvPr/>
        </p:nvSpPr>
        <p:spPr>
          <a:xfrm>
            <a:off x="-36931" y="5074311"/>
            <a:ext cx="12164143" cy="1052186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88CA634-3389-4E2E-922C-3B8B38A13A71}"/>
              </a:ext>
            </a:extLst>
          </p:cNvPr>
          <p:cNvGrpSpPr/>
          <p:nvPr/>
        </p:nvGrpSpPr>
        <p:grpSpPr>
          <a:xfrm>
            <a:off x="6438554" y="5158317"/>
            <a:ext cx="954107" cy="884174"/>
            <a:chOff x="5145438" y="3175348"/>
            <a:chExt cx="986724" cy="914400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A62C07B-619A-4771-8EB6-57E3D20A8FD1}"/>
                </a:ext>
              </a:extLst>
            </p:cNvPr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56B21B-F6CA-4B3E-AD2A-5B5C0BC117E4}"/>
                </a:ext>
              </a:extLst>
            </p:cNvPr>
            <p:cNvSpPr txBox="1"/>
            <p:nvPr/>
          </p:nvSpPr>
          <p:spPr>
            <a:xfrm>
              <a:off x="5145438" y="3444504"/>
              <a:ext cx="986724" cy="286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err="1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아리타야키</a:t>
              </a:r>
              <a:endParaRPr lang="ko-KR" altLang="en-US" sz="12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F375854-3725-4745-84CB-B6DBCF0D10AE}"/>
              </a:ext>
            </a:extLst>
          </p:cNvPr>
          <p:cNvGrpSpPr/>
          <p:nvPr/>
        </p:nvGrpSpPr>
        <p:grpSpPr>
          <a:xfrm>
            <a:off x="9271590" y="5144583"/>
            <a:ext cx="884174" cy="884174"/>
            <a:chOff x="5181600" y="3175348"/>
            <a:chExt cx="914400" cy="914400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D2236713-55B4-4F0A-B5A7-82B108216647}"/>
                </a:ext>
              </a:extLst>
            </p:cNvPr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5292F7-A6F2-404C-B4DD-BF22CAC2F6EC}"/>
                </a:ext>
              </a:extLst>
            </p:cNvPr>
            <p:cNvSpPr txBox="1"/>
            <p:nvPr/>
          </p:nvSpPr>
          <p:spPr>
            <a:xfrm>
              <a:off x="5225012" y="3431290"/>
              <a:ext cx="827575" cy="3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세라믹</a:t>
              </a: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605517" y="5144583"/>
            <a:ext cx="954107" cy="884174"/>
            <a:chOff x="5145437" y="3175348"/>
            <a:chExt cx="986725" cy="914400"/>
          </a:xfrm>
        </p:grpSpPr>
        <p:sp>
          <p:nvSpPr>
            <p:cNvPr id="16" name="타원 15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5437" y="3445422"/>
              <a:ext cx="986725" cy="286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err="1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가라쓰야키</a:t>
              </a:r>
              <a:endParaRPr lang="ko-KR" altLang="en-US" sz="12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68062" y="5144583"/>
            <a:ext cx="902811" cy="884174"/>
            <a:chOff x="5171962" y="3175348"/>
            <a:chExt cx="933674" cy="914400"/>
          </a:xfrm>
        </p:grpSpPr>
        <p:sp>
          <p:nvSpPr>
            <p:cNvPr id="13" name="타원 12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1962" y="3451821"/>
              <a:ext cx="933674" cy="318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나라삼채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6718B96-F518-4EFA-B709-6FD09812A1D1}"/>
              </a:ext>
            </a:extLst>
          </p:cNvPr>
          <p:cNvSpPr txBox="1"/>
          <p:nvPr/>
        </p:nvSpPr>
        <p:spPr>
          <a:xfrm>
            <a:off x="3567844" y="4391961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15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16</a:t>
            </a:r>
            <a:r>
              <a:rPr lang="ko-KR" altLang="en-US" sz="1400" spc="-15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세기 후반</a:t>
            </a:r>
            <a:endParaRPr lang="ko-KR" altLang="en-US" sz="1400" spc="-15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121AB0-BE6A-49CF-A16F-FCE60A587EFF}"/>
              </a:ext>
            </a:extLst>
          </p:cNvPr>
          <p:cNvSpPr txBox="1"/>
          <p:nvPr/>
        </p:nvSpPr>
        <p:spPr>
          <a:xfrm>
            <a:off x="6488843" y="4391959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15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17</a:t>
            </a:r>
            <a:r>
              <a:rPr lang="ko-KR" altLang="en-US" sz="1400" spc="-15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세기 초반</a:t>
            </a:r>
            <a:endParaRPr lang="ko-KR" altLang="en-US" sz="1400" spc="-15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61F2D6-F2C6-4F04-AC1F-D3F93224378C}"/>
              </a:ext>
            </a:extLst>
          </p:cNvPr>
          <p:cNvSpPr txBox="1"/>
          <p:nvPr/>
        </p:nvSpPr>
        <p:spPr>
          <a:xfrm>
            <a:off x="9271590" y="439196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dirty="0">
                <a:latin typeface="KoPub돋움체 Medium" panose="02020603020101020101" pitchFamily="18" charset="-127"/>
                <a:ea typeface="KoPub돋움체 Bold" panose="02020603020101020101" pitchFamily="18" charset="-127"/>
              </a:rPr>
              <a:t>현대시대</a:t>
            </a:r>
            <a:endParaRPr lang="ko-KR" altLang="en-US" sz="1400" spc="-15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03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6" grpId="0"/>
      <p:bldP spid="37" grpId="0"/>
      <p:bldP spid="38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6550" y="506797"/>
            <a:ext cx="48729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크리스탈M"/>
                <a:ea typeface="HY크리스탈M"/>
              </a:rPr>
              <a:t>아리타 도자기 시장 </a:t>
            </a:r>
            <a:r>
              <a:rPr lang="en-US" altLang="ko-KR" sz="20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크리스탈M"/>
                <a:ea typeface="HY크리스탈M"/>
              </a:rPr>
              <a:t>&amp; </a:t>
            </a:r>
            <a:r>
              <a:rPr lang="ko-KR" altLang="en-US" sz="20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크리스탈M"/>
                <a:ea typeface="HY크리스탈M"/>
              </a:rPr>
              <a:t>가라쓰 도자기 소개 영상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2790825" y="1097180"/>
            <a:ext cx="3438525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 l="31110" r="40930"/>
          <a:stretch>
            <a:fillRect/>
          </a:stretch>
        </p:blipFill>
        <p:spPr>
          <a:xfrm>
            <a:off x="0" y="0"/>
            <a:ext cx="2876550" cy="6858000"/>
          </a:xfrm>
          <a:prstGeom prst="rect">
            <a:avLst/>
          </a:prstGeom>
          <a:noFill/>
        </p:spPr>
      </p:pic>
      <p:pic>
        <p:nvPicPr>
          <p:cNvPr id="5123" name="그림 512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32666" y="1563485"/>
            <a:ext cx="3400586" cy="2557241"/>
          </a:xfrm>
          <a:prstGeom prst="rect">
            <a:avLst/>
          </a:prstGeom>
        </p:spPr>
      </p:pic>
      <p:pic>
        <p:nvPicPr>
          <p:cNvPr id="5124" name="그림 512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689244" y="3597371"/>
            <a:ext cx="5283752" cy="2645182"/>
          </a:xfrm>
          <a:prstGeom prst="rect">
            <a:avLst/>
          </a:prstGeom>
        </p:spPr>
      </p:pic>
      <p:sp>
        <p:nvSpPr>
          <p:cNvPr id="5125" name="TextBox 5124"/>
          <p:cNvSpPr txBox="1"/>
          <p:nvPr/>
        </p:nvSpPr>
        <p:spPr>
          <a:xfrm>
            <a:off x="7298650" y="1447030"/>
            <a:ext cx="3742652" cy="36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/>
              <a:t>&lt;---</a:t>
            </a:r>
            <a:r>
              <a:rPr lang="ko-KR" altLang="en-US"/>
              <a:t> 아리타 도자기 시장 영상</a:t>
            </a:r>
          </a:p>
        </p:txBody>
      </p:sp>
      <p:sp>
        <p:nvSpPr>
          <p:cNvPr id="5126" name="TextBox 5125"/>
          <p:cNvSpPr txBox="1"/>
          <p:nvPr/>
        </p:nvSpPr>
        <p:spPr>
          <a:xfrm>
            <a:off x="3036456" y="4910666"/>
            <a:ext cx="3617575" cy="36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가라쓰 도자기 제작 영상 </a:t>
            </a:r>
            <a:r>
              <a:rPr lang="en-US" altLang="ko-KR"/>
              <a:t>--&gt;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5" grpId="1" animBg="1"/>
      <p:bldP spid="512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5057CF1-783B-4D6B-8B71-5B371CF0AB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23" y="239951"/>
            <a:ext cx="2640609" cy="26717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D818C50-452F-45CD-91D6-95AA697F76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12" y="3396947"/>
            <a:ext cx="3569485" cy="26771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E5AFC91-F763-44C5-BB9E-432FD24AC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55" y="1973039"/>
            <a:ext cx="4129548" cy="4129548"/>
          </a:xfrm>
          <a:prstGeom prst="rect">
            <a:avLst/>
          </a:prstGeom>
        </p:spPr>
      </p:pic>
      <p:pic>
        <p:nvPicPr>
          <p:cNvPr id="12" name="Picture 2" descr="cherry blossom png에 대한 이미지 검색결과">
            <a:extLst>
              <a:ext uri="{FF2B5EF4-FFF2-40B4-BE49-F238E27FC236}">
                <a16:creationId xmlns:a16="http://schemas.microsoft.com/office/drawing/2014/main" id="{801C3434-5B2B-4495-B275-140229BD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" y="506797"/>
            <a:ext cx="2329340" cy="17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35356AA-D1B9-4885-B608-CEF7C59781A1}"/>
              </a:ext>
            </a:extLst>
          </p:cNvPr>
          <p:cNvCxnSpPr>
            <a:cxnSpLocks/>
          </p:cNvCxnSpPr>
          <p:nvPr/>
        </p:nvCxnSpPr>
        <p:spPr>
          <a:xfrm>
            <a:off x="2681283" y="347242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5D0B8F-58C0-4220-8AA1-6A43EF2A6659}"/>
              </a:ext>
            </a:extLst>
          </p:cNvPr>
          <p:cNvSpPr txBox="1"/>
          <p:nvPr/>
        </p:nvSpPr>
        <p:spPr>
          <a:xfrm>
            <a:off x="-276605" y="3083706"/>
            <a:ext cx="2980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 도자기의</a:t>
            </a:r>
            <a:endParaRPr lang="en-US" altLang="ko-KR" sz="28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ko-KR" altLang="en-US" sz="28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미의식</a:t>
            </a:r>
          </a:p>
        </p:txBody>
      </p:sp>
    </p:spTree>
    <p:extLst>
      <p:ext uri="{BB962C8B-B14F-4D97-AF65-F5344CB8AC3E}">
        <p14:creationId xmlns:p14="http://schemas.microsoft.com/office/powerpoint/2010/main" val="13199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6470822"/>
            <a:ext cx="12192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374" y="2721114"/>
            <a:ext cx="3913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“</a:t>
            </a:r>
            <a:r>
              <a:rPr lang="en-US" altLang="ko-KR" sz="48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48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감사합니다</a:t>
            </a:r>
            <a:r>
              <a:rPr lang="en-US" altLang="ko-KR" sz="48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r>
              <a:rPr lang="ko-KR" altLang="en-US" sz="48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en-US" altLang="ko-KR" sz="48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”</a:t>
            </a:r>
            <a:endParaRPr lang="ko-KR" altLang="en-US" sz="480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14" y="5163193"/>
            <a:ext cx="2324673" cy="13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34" y="4533258"/>
            <a:ext cx="3444558" cy="19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5" y="5487910"/>
            <a:ext cx="1747399" cy="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Office PowerPoint</Application>
  <PresentationFormat>와이드스크린</PresentationFormat>
  <Paragraphs>34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HY크리스탈M</vt:lpstr>
      <vt:lpstr>Arial</vt:lpstr>
      <vt:lpstr>KoPub돋움체 Bold</vt:lpstr>
      <vt:lpstr>맑은 고딕</vt:lpstr>
      <vt:lpstr>Wingdings</vt:lpstr>
      <vt:lpstr>KoPub돋움체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ICCT</dc:creator>
  <cp:lastModifiedBy>손민정</cp:lastModifiedBy>
  <cp:revision>51</cp:revision>
  <dcterms:created xsi:type="dcterms:W3CDTF">2017-05-10T00:29:21Z</dcterms:created>
  <dcterms:modified xsi:type="dcterms:W3CDTF">2019-05-24T05:12:15Z</dcterms:modified>
  <cp:version>1000.0000.01</cp:version>
</cp:coreProperties>
</file>