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85"/>
  </p:notesMasterIdLst>
  <p:sldIdLst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22" r:id="rId83"/>
    <p:sldId id="323" r:id="rId8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76" Type="http://schemas.openxmlformats.org/officeDocument/2006/relationships/slide" Target="slides/slide59.xml"/><Relationship Id="rId84" Type="http://schemas.openxmlformats.org/officeDocument/2006/relationships/slide" Target="slides/slide67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62CEC-6C87-4D9A-86C3-367E956582C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A9B4B63-D8A5-47CE-A2E6-108C368490CB}">
      <dgm:prSet phldrT="[텍스트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latinLnBrk="1"/>
          <a:endParaRPr lang="ko-KR" altLang="en-US" dirty="0"/>
        </a:p>
      </dgm:t>
    </dgm:pt>
    <dgm:pt modelId="{DDDEBB95-EED2-4874-85D6-75524B14FC19}" type="parTrans" cxnId="{59C95461-0001-4729-8373-571447365D28}">
      <dgm:prSet/>
      <dgm:spPr/>
      <dgm:t>
        <a:bodyPr/>
        <a:lstStyle/>
        <a:p>
          <a:pPr latinLnBrk="1"/>
          <a:endParaRPr lang="ko-KR" altLang="en-US"/>
        </a:p>
      </dgm:t>
    </dgm:pt>
    <dgm:pt modelId="{74E75187-499B-427A-A166-BED7A3ACCB07}" type="sibTrans" cxnId="{59C95461-0001-4729-8373-571447365D28}">
      <dgm:prSet/>
      <dgm:spPr/>
      <dgm:t>
        <a:bodyPr/>
        <a:lstStyle/>
        <a:p>
          <a:pPr latinLnBrk="1"/>
          <a:endParaRPr lang="ko-KR" altLang="en-US"/>
        </a:p>
      </dgm:t>
    </dgm:pt>
    <dgm:pt modelId="{C8F73780-155E-4779-ADA7-078E9D8BD0B8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itchFamily="18" charset="-127"/>
              <a:ea typeface="HY견고딕" pitchFamily="18" charset="-127"/>
            </a:rPr>
            <a:t>농촌의 기계화</a:t>
          </a:r>
          <a:endParaRPr lang="ko-KR" altLang="en-US" dirty="0">
            <a:latin typeface="HY견고딕" pitchFamily="18" charset="-127"/>
            <a:ea typeface="HY견고딕" pitchFamily="18" charset="-127"/>
          </a:endParaRPr>
        </a:p>
      </dgm:t>
    </dgm:pt>
    <dgm:pt modelId="{277A498C-A03C-442F-BDF9-45C06A515126}" type="parTrans" cxnId="{103C43E0-4170-4F4F-ADEB-0D17E4BB7595}">
      <dgm:prSet/>
      <dgm:spPr/>
      <dgm:t>
        <a:bodyPr/>
        <a:lstStyle/>
        <a:p>
          <a:pPr latinLnBrk="1"/>
          <a:endParaRPr lang="ko-KR" altLang="en-US"/>
        </a:p>
      </dgm:t>
    </dgm:pt>
    <dgm:pt modelId="{40A386C5-144E-48D0-A5B9-F9E1CC5FD3BE}" type="sibTrans" cxnId="{103C43E0-4170-4F4F-ADEB-0D17E4BB7595}">
      <dgm:prSet/>
      <dgm:spPr/>
      <dgm:t>
        <a:bodyPr/>
        <a:lstStyle/>
        <a:p>
          <a:pPr latinLnBrk="1"/>
          <a:endParaRPr lang="ko-KR" altLang="en-US"/>
        </a:p>
      </dgm:t>
    </dgm:pt>
    <dgm:pt modelId="{2FE3A23D-DD9E-43FB-8C8B-51403979F46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itchFamily="18" charset="-127"/>
              <a:ea typeface="HY견고딕" pitchFamily="18" charset="-127"/>
            </a:rPr>
            <a:t>생산대대의 공동소유</a:t>
          </a:r>
          <a:endParaRPr lang="ko-KR" altLang="en-US" dirty="0">
            <a:latin typeface="HY견고딕" pitchFamily="18" charset="-127"/>
            <a:ea typeface="HY견고딕" pitchFamily="18" charset="-127"/>
          </a:endParaRPr>
        </a:p>
      </dgm:t>
    </dgm:pt>
    <dgm:pt modelId="{5B62649B-28F6-4309-9B8A-A40EFE7D7998}" type="parTrans" cxnId="{090C864A-0E73-4E4E-9435-470F15C42A26}">
      <dgm:prSet/>
      <dgm:spPr/>
      <dgm:t>
        <a:bodyPr/>
        <a:lstStyle/>
        <a:p>
          <a:pPr latinLnBrk="1"/>
          <a:endParaRPr lang="ko-KR" altLang="en-US"/>
        </a:p>
      </dgm:t>
    </dgm:pt>
    <dgm:pt modelId="{79CF778D-AF7F-41E6-9AA3-2C2599E6D432}" type="sibTrans" cxnId="{090C864A-0E73-4E4E-9435-470F15C42A26}">
      <dgm:prSet/>
      <dgm:spPr/>
      <dgm:t>
        <a:bodyPr/>
        <a:lstStyle/>
        <a:p>
          <a:pPr latinLnBrk="1"/>
          <a:endParaRPr lang="ko-KR" altLang="en-US"/>
        </a:p>
      </dgm:t>
    </dgm:pt>
    <dgm:pt modelId="{A08D5A7F-3C36-4FC3-B193-8FE507BAEEDF}">
      <dgm:prSet phldrT="[텍스트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D60B9FF6-B712-4246-8974-B27AAD212128}" type="parTrans" cxnId="{8742462E-1758-48FB-BCB3-F7538957AE8B}">
      <dgm:prSet/>
      <dgm:spPr/>
      <dgm:t>
        <a:bodyPr/>
        <a:lstStyle/>
        <a:p>
          <a:pPr latinLnBrk="1"/>
          <a:endParaRPr lang="ko-KR" altLang="en-US"/>
        </a:p>
      </dgm:t>
    </dgm:pt>
    <dgm:pt modelId="{A35EBAF3-EB53-472C-8F7E-3A9BB916AB36}" type="sibTrans" cxnId="{8742462E-1758-48FB-BCB3-F7538957AE8B}">
      <dgm:prSet/>
      <dgm:spPr/>
      <dgm:t>
        <a:bodyPr/>
        <a:lstStyle/>
        <a:p>
          <a:pPr latinLnBrk="1"/>
          <a:endParaRPr lang="ko-KR" altLang="en-US"/>
        </a:p>
      </dgm:t>
    </dgm:pt>
    <dgm:pt modelId="{77D3204B-D12C-48A8-8945-37EC04B987CC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견고딕" pitchFamily="18" charset="-127"/>
              <a:ea typeface="HY견고딕" pitchFamily="18" charset="-127"/>
            </a:rPr>
            <a:t>연산승포제</a:t>
          </a:r>
          <a:r>
            <a:rPr lang="en-US" altLang="ko-KR" dirty="0" smtClean="0">
              <a:latin typeface="HY견고딕" pitchFamily="18" charset="-127"/>
              <a:ea typeface="HY견고딕" pitchFamily="18" charset="-127"/>
            </a:rPr>
            <a:t>(</a:t>
          </a:r>
          <a:r>
            <a:rPr lang="ko-KR" altLang="ko-KR" dirty="0" err="1" smtClean="0">
              <a:latin typeface="HY견고딕" pitchFamily="18" charset="-127"/>
              <a:ea typeface="HY견고딕" pitchFamily="18" charset="-127"/>
            </a:rPr>
            <a:t>聯産承包制</a:t>
          </a:r>
          <a:r>
            <a:rPr lang="en-US" altLang="ko-KR" dirty="0" smtClean="0">
              <a:latin typeface="HY견고딕" pitchFamily="18" charset="-127"/>
              <a:ea typeface="HY견고딕" pitchFamily="18" charset="-127"/>
            </a:rPr>
            <a:t>) </a:t>
          </a:r>
          <a:r>
            <a:rPr lang="ko-KR" altLang="en-US" dirty="0" smtClean="0">
              <a:latin typeface="HY견고딕" pitchFamily="18" charset="-127"/>
              <a:ea typeface="HY견고딕" pitchFamily="18" charset="-127"/>
            </a:rPr>
            <a:t>공동보급 </a:t>
          </a:r>
          <a:r>
            <a:rPr lang="ko-KR" altLang="en-US" dirty="0" err="1" smtClean="0">
              <a:latin typeface="HY견고딕" pitchFamily="18" charset="-127"/>
              <a:ea typeface="HY견고딕" pitchFamily="18" charset="-127"/>
            </a:rPr>
            <a:t>생산제</a:t>
          </a:r>
          <a:endParaRPr lang="ko-KR" altLang="en-US" dirty="0">
            <a:latin typeface="HY견고딕" pitchFamily="18" charset="-127"/>
            <a:ea typeface="HY견고딕" pitchFamily="18" charset="-127"/>
          </a:endParaRPr>
        </a:p>
      </dgm:t>
    </dgm:pt>
    <dgm:pt modelId="{A478D371-4129-46BF-9A78-CE7CAB87B07E}" type="parTrans" cxnId="{5D4E49BB-D185-44C3-8D42-2E732BE1AD9D}">
      <dgm:prSet/>
      <dgm:spPr/>
      <dgm:t>
        <a:bodyPr/>
        <a:lstStyle/>
        <a:p>
          <a:pPr latinLnBrk="1"/>
          <a:endParaRPr lang="ko-KR" altLang="en-US"/>
        </a:p>
      </dgm:t>
    </dgm:pt>
    <dgm:pt modelId="{44591D87-BD0C-43F8-9934-77C001C5A58B}" type="sibTrans" cxnId="{5D4E49BB-D185-44C3-8D42-2E732BE1AD9D}">
      <dgm:prSet/>
      <dgm:spPr/>
      <dgm:t>
        <a:bodyPr/>
        <a:lstStyle/>
        <a:p>
          <a:pPr latinLnBrk="1"/>
          <a:endParaRPr lang="ko-KR" altLang="en-US"/>
        </a:p>
      </dgm:t>
    </dgm:pt>
    <dgm:pt modelId="{99EAE60F-3618-411C-8109-0C3B79A7E47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itchFamily="18" charset="-127"/>
              <a:ea typeface="HY견고딕" pitchFamily="18" charset="-127"/>
            </a:rPr>
            <a:t>개인소유형태의 영농방식</a:t>
          </a:r>
          <a:endParaRPr lang="ko-KR" altLang="en-US" dirty="0">
            <a:latin typeface="HY견고딕" pitchFamily="18" charset="-127"/>
            <a:ea typeface="HY견고딕" pitchFamily="18" charset="-127"/>
          </a:endParaRPr>
        </a:p>
      </dgm:t>
    </dgm:pt>
    <dgm:pt modelId="{2A0C1508-8F4A-457E-807C-B9E4FFEE11AB}" type="parTrans" cxnId="{732CD6ED-DB59-45FD-91ED-E43D84DC9E40}">
      <dgm:prSet/>
      <dgm:spPr/>
      <dgm:t>
        <a:bodyPr/>
        <a:lstStyle/>
        <a:p>
          <a:pPr latinLnBrk="1"/>
          <a:endParaRPr lang="ko-KR" altLang="en-US"/>
        </a:p>
      </dgm:t>
    </dgm:pt>
    <dgm:pt modelId="{EFCE05E7-CD6A-4F7E-938C-3DD75C359C5E}" type="sibTrans" cxnId="{732CD6ED-DB59-45FD-91ED-E43D84DC9E40}">
      <dgm:prSet/>
      <dgm:spPr/>
      <dgm:t>
        <a:bodyPr/>
        <a:lstStyle/>
        <a:p>
          <a:pPr latinLnBrk="1"/>
          <a:endParaRPr lang="ko-KR" altLang="en-US"/>
        </a:p>
      </dgm:t>
    </dgm:pt>
    <dgm:pt modelId="{141529B1-05C3-4CD4-A862-F623C3554475}">
      <dgm:prSet phldrT="[텍스트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9DACFB07-8BB0-4467-B692-59E61F29B120}" type="parTrans" cxnId="{D62F024A-0B2F-4695-83BE-92EA0F1DECF9}">
      <dgm:prSet/>
      <dgm:spPr/>
      <dgm:t>
        <a:bodyPr/>
        <a:lstStyle/>
        <a:p>
          <a:pPr latinLnBrk="1"/>
          <a:endParaRPr lang="ko-KR" altLang="en-US"/>
        </a:p>
      </dgm:t>
    </dgm:pt>
    <dgm:pt modelId="{D1006C99-B0F0-45B3-BBDE-864E4351400D}" type="sibTrans" cxnId="{D62F024A-0B2F-4695-83BE-92EA0F1DECF9}">
      <dgm:prSet/>
      <dgm:spPr/>
      <dgm:t>
        <a:bodyPr/>
        <a:lstStyle/>
        <a:p>
          <a:pPr latinLnBrk="1"/>
          <a:endParaRPr lang="ko-KR" altLang="en-US"/>
        </a:p>
      </dgm:t>
    </dgm:pt>
    <dgm:pt modelId="{321D0DAC-9E12-42CD-9E5B-1B014EF0903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itchFamily="18" charset="-127"/>
              <a:ea typeface="HY견고딕" pitchFamily="18" charset="-127"/>
            </a:rPr>
            <a:t>농업 기구들의 개인소유화</a:t>
          </a:r>
          <a:endParaRPr lang="ko-KR" altLang="en-US" dirty="0">
            <a:latin typeface="HY견고딕" pitchFamily="18" charset="-127"/>
            <a:ea typeface="HY견고딕" pitchFamily="18" charset="-127"/>
          </a:endParaRPr>
        </a:p>
      </dgm:t>
    </dgm:pt>
    <dgm:pt modelId="{990ABADC-70A6-4150-8812-B4FFA4279A6D}" type="parTrans" cxnId="{7FC86606-E495-4FE9-AF6E-4F9F406C9579}">
      <dgm:prSet/>
      <dgm:spPr/>
      <dgm:t>
        <a:bodyPr/>
        <a:lstStyle/>
        <a:p>
          <a:pPr latinLnBrk="1"/>
          <a:endParaRPr lang="ko-KR" altLang="en-US"/>
        </a:p>
      </dgm:t>
    </dgm:pt>
    <dgm:pt modelId="{C95479CC-1B4E-4453-86F4-BD7AA7F7D86F}" type="sibTrans" cxnId="{7FC86606-E495-4FE9-AF6E-4F9F406C9579}">
      <dgm:prSet/>
      <dgm:spPr/>
      <dgm:t>
        <a:bodyPr/>
        <a:lstStyle/>
        <a:p>
          <a:pPr latinLnBrk="1"/>
          <a:endParaRPr lang="ko-KR" altLang="en-US"/>
        </a:p>
      </dgm:t>
    </dgm:pt>
    <dgm:pt modelId="{D785ACD3-7637-450C-8F01-F3AC20330CE0}" type="pres">
      <dgm:prSet presAssocID="{75D62CEC-6C87-4D9A-86C3-367E956582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59F18C-04D9-42BD-886D-BB99148C2F43}" type="pres">
      <dgm:prSet presAssocID="{CA9B4B63-D8A5-47CE-A2E6-108C368490CB}" presName="composite" presStyleCnt="0"/>
      <dgm:spPr/>
    </dgm:pt>
    <dgm:pt modelId="{737A51A7-17A7-45B2-9335-01C94F37A2C6}" type="pres">
      <dgm:prSet presAssocID="{CA9B4B63-D8A5-47CE-A2E6-108C368490C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D62616-CBC6-43E7-992C-86005F33BB61}" type="pres">
      <dgm:prSet presAssocID="{CA9B4B63-D8A5-47CE-A2E6-108C368490C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E7BA69-D075-4404-821D-38E6B2368480}" type="pres">
      <dgm:prSet presAssocID="{74E75187-499B-427A-A166-BED7A3ACCB07}" presName="sp" presStyleCnt="0"/>
      <dgm:spPr/>
    </dgm:pt>
    <dgm:pt modelId="{F27F1D53-F74F-424B-991B-9A0C79671BDE}" type="pres">
      <dgm:prSet presAssocID="{A08D5A7F-3C36-4FC3-B193-8FE507BAEEDF}" presName="composite" presStyleCnt="0"/>
      <dgm:spPr/>
    </dgm:pt>
    <dgm:pt modelId="{1B299C73-005E-4747-87D0-795099BE0E35}" type="pres">
      <dgm:prSet presAssocID="{A08D5A7F-3C36-4FC3-B193-8FE507BAEED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878812-73CF-4310-BDFE-DDB0899919AF}" type="pres">
      <dgm:prSet presAssocID="{A08D5A7F-3C36-4FC3-B193-8FE507BAEED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5AD5A5-72E5-4F30-A022-7D1C27D19B70}" type="pres">
      <dgm:prSet presAssocID="{A35EBAF3-EB53-472C-8F7E-3A9BB916AB36}" presName="sp" presStyleCnt="0"/>
      <dgm:spPr/>
    </dgm:pt>
    <dgm:pt modelId="{2E3377D9-97F7-44B7-9EDA-DCB9059BEC1C}" type="pres">
      <dgm:prSet presAssocID="{141529B1-05C3-4CD4-A862-F623C3554475}" presName="composite" presStyleCnt="0"/>
      <dgm:spPr/>
    </dgm:pt>
    <dgm:pt modelId="{20F538BB-4C09-4409-B3AF-0FD5CAE2E19D}" type="pres">
      <dgm:prSet presAssocID="{141529B1-05C3-4CD4-A862-F623C355447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6A29F8-4AEF-4ED4-B947-2F5AB82FA829}" type="pres">
      <dgm:prSet presAssocID="{141529B1-05C3-4CD4-A862-F623C3554475}" presName="descendantText" presStyleLbl="alignAcc1" presStyleIdx="2" presStyleCnt="3" custLinFactNeighborX="184" custLinFactNeighborY="-12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41DFCA2-5564-4E03-ABBE-7E594E54EA6C}" type="presOf" srcId="{A08D5A7F-3C36-4FC3-B193-8FE507BAEEDF}" destId="{1B299C73-005E-4747-87D0-795099BE0E35}" srcOrd="0" destOrd="0" presId="urn:microsoft.com/office/officeart/2005/8/layout/chevron2"/>
    <dgm:cxn modelId="{D62F024A-0B2F-4695-83BE-92EA0F1DECF9}" srcId="{75D62CEC-6C87-4D9A-86C3-367E956582C4}" destId="{141529B1-05C3-4CD4-A862-F623C3554475}" srcOrd="2" destOrd="0" parTransId="{9DACFB07-8BB0-4467-B692-59E61F29B120}" sibTransId="{D1006C99-B0F0-45B3-BBDE-864E4351400D}"/>
    <dgm:cxn modelId="{414A06CA-756F-478A-BEDB-E4299FA4708C}" type="presOf" srcId="{141529B1-05C3-4CD4-A862-F623C3554475}" destId="{20F538BB-4C09-4409-B3AF-0FD5CAE2E19D}" srcOrd="0" destOrd="0" presId="urn:microsoft.com/office/officeart/2005/8/layout/chevron2"/>
    <dgm:cxn modelId="{5550BAB6-D856-49D7-B687-6A9F11836AD3}" type="presOf" srcId="{77D3204B-D12C-48A8-8945-37EC04B987CC}" destId="{55878812-73CF-4310-BDFE-DDB0899919AF}" srcOrd="0" destOrd="0" presId="urn:microsoft.com/office/officeart/2005/8/layout/chevron2"/>
    <dgm:cxn modelId="{732CD6ED-DB59-45FD-91ED-E43D84DC9E40}" srcId="{A08D5A7F-3C36-4FC3-B193-8FE507BAEEDF}" destId="{99EAE60F-3618-411C-8109-0C3B79A7E470}" srcOrd="1" destOrd="0" parTransId="{2A0C1508-8F4A-457E-807C-B9E4FFEE11AB}" sibTransId="{EFCE05E7-CD6A-4F7E-938C-3DD75C359C5E}"/>
    <dgm:cxn modelId="{981E3C18-B6D5-43CA-8503-0BEF09CE07B0}" type="presOf" srcId="{2FE3A23D-DD9E-43FB-8C8B-51403979F46B}" destId="{C3D62616-CBC6-43E7-992C-86005F33BB61}" srcOrd="0" destOrd="1" presId="urn:microsoft.com/office/officeart/2005/8/layout/chevron2"/>
    <dgm:cxn modelId="{7FC86606-E495-4FE9-AF6E-4F9F406C9579}" srcId="{141529B1-05C3-4CD4-A862-F623C3554475}" destId="{321D0DAC-9E12-42CD-9E5B-1B014EF09030}" srcOrd="0" destOrd="0" parTransId="{990ABADC-70A6-4150-8812-B4FFA4279A6D}" sibTransId="{C95479CC-1B4E-4453-86F4-BD7AA7F7D86F}"/>
    <dgm:cxn modelId="{A6A8A208-8B36-41B8-A941-F8197AB6034A}" type="presOf" srcId="{99EAE60F-3618-411C-8109-0C3B79A7E470}" destId="{55878812-73CF-4310-BDFE-DDB0899919AF}" srcOrd="0" destOrd="1" presId="urn:microsoft.com/office/officeart/2005/8/layout/chevron2"/>
    <dgm:cxn modelId="{59C95461-0001-4729-8373-571447365D28}" srcId="{75D62CEC-6C87-4D9A-86C3-367E956582C4}" destId="{CA9B4B63-D8A5-47CE-A2E6-108C368490CB}" srcOrd="0" destOrd="0" parTransId="{DDDEBB95-EED2-4874-85D6-75524B14FC19}" sibTransId="{74E75187-499B-427A-A166-BED7A3ACCB07}"/>
    <dgm:cxn modelId="{15C8DC33-503B-47CC-89FE-8F62BD059A1D}" type="presOf" srcId="{CA9B4B63-D8A5-47CE-A2E6-108C368490CB}" destId="{737A51A7-17A7-45B2-9335-01C94F37A2C6}" srcOrd="0" destOrd="0" presId="urn:microsoft.com/office/officeart/2005/8/layout/chevron2"/>
    <dgm:cxn modelId="{A36A2FE6-1FB3-4846-A5BF-F6FC1C15D12B}" type="presOf" srcId="{C8F73780-155E-4779-ADA7-078E9D8BD0B8}" destId="{C3D62616-CBC6-43E7-992C-86005F33BB61}" srcOrd="0" destOrd="0" presId="urn:microsoft.com/office/officeart/2005/8/layout/chevron2"/>
    <dgm:cxn modelId="{103C43E0-4170-4F4F-ADEB-0D17E4BB7595}" srcId="{CA9B4B63-D8A5-47CE-A2E6-108C368490CB}" destId="{C8F73780-155E-4779-ADA7-078E9D8BD0B8}" srcOrd="0" destOrd="0" parTransId="{277A498C-A03C-442F-BDF9-45C06A515126}" sibTransId="{40A386C5-144E-48D0-A5B9-F9E1CC5FD3BE}"/>
    <dgm:cxn modelId="{57ED9476-4B46-4066-9BFD-E715758C3988}" type="presOf" srcId="{321D0DAC-9E12-42CD-9E5B-1B014EF09030}" destId="{836A29F8-4AEF-4ED4-B947-2F5AB82FA829}" srcOrd="0" destOrd="0" presId="urn:microsoft.com/office/officeart/2005/8/layout/chevron2"/>
    <dgm:cxn modelId="{8742462E-1758-48FB-BCB3-F7538957AE8B}" srcId="{75D62CEC-6C87-4D9A-86C3-367E956582C4}" destId="{A08D5A7F-3C36-4FC3-B193-8FE507BAEEDF}" srcOrd="1" destOrd="0" parTransId="{D60B9FF6-B712-4246-8974-B27AAD212128}" sibTransId="{A35EBAF3-EB53-472C-8F7E-3A9BB916AB36}"/>
    <dgm:cxn modelId="{5D4E49BB-D185-44C3-8D42-2E732BE1AD9D}" srcId="{A08D5A7F-3C36-4FC3-B193-8FE507BAEEDF}" destId="{77D3204B-D12C-48A8-8945-37EC04B987CC}" srcOrd="0" destOrd="0" parTransId="{A478D371-4129-46BF-9A78-CE7CAB87B07E}" sibTransId="{44591D87-BD0C-43F8-9934-77C001C5A58B}"/>
    <dgm:cxn modelId="{090C864A-0E73-4E4E-9435-470F15C42A26}" srcId="{CA9B4B63-D8A5-47CE-A2E6-108C368490CB}" destId="{2FE3A23D-DD9E-43FB-8C8B-51403979F46B}" srcOrd="1" destOrd="0" parTransId="{5B62649B-28F6-4309-9B8A-A40EFE7D7998}" sibTransId="{79CF778D-AF7F-41E6-9AA3-2C2599E6D432}"/>
    <dgm:cxn modelId="{C59B9F6E-7F7A-4660-9ABD-18E46795FD52}" type="presOf" srcId="{75D62CEC-6C87-4D9A-86C3-367E956582C4}" destId="{D785ACD3-7637-450C-8F01-F3AC20330CE0}" srcOrd="0" destOrd="0" presId="urn:microsoft.com/office/officeart/2005/8/layout/chevron2"/>
    <dgm:cxn modelId="{4B1466B7-422B-4EB6-9550-CA1C1E92B9F7}" type="presParOf" srcId="{D785ACD3-7637-450C-8F01-F3AC20330CE0}" destId="{D459F18C-04D9-42BD-886D-BB99148C2F43}" srcOrd="0" destOrd="0" presId="urn:microsoft.com/office/officeart/2005/8/layout/chevron2"/>
    <dgm:cxn modelId="{4460595B-597F-4EFA-A6E4-DF41BB063166}" type="presParOf" srcId="{D459F18C-04D9-42BD-886D-BB99148C2F43}" destId="{737A51A7-17A7-45B2-9335-01C94F37A2C6}" srcOrd="0" destOrd="0" presId="urn:microsoft.com/office/officeart/2005/8/layout/chevron2"/>
    <dgm:cxn modelId="{C7FA009E-395A-4A0A-A578-7029374D244A}" type="presParOf" srcId="{D459F18C-04D9-42BD-886D-BB99148C2F43}" destId="{C3D62616-CBC6-43E7-992C-86005F33BB61}" srcOrd="1" destOrd="0" presId="urn:microsoft.com/office/officeart/2005/8/layout/chevron2"/>
    <dgm:cxn modelId="{D9FC4841-32EB-47BF-B384-4CB9A97C2E61}" type="presParOf" srcId="{D785ACD3-7637-450C-8F01-F3AC20330CE0}" destId="{9EE7BA69-D075-4404-821D-38E6B2368480}" srcOrd="1" destOrd="0" presId="urn:microsoft.com/office/officeart/2005/8/layout/chevron2"/>
    <dgm:cxn modelId="{CD0615FB-E856-45DC-BD26-4E1566994336}" type="presParOf" srcId="{D785ACD3-7637-450C-8F01-F3AC20330CE0}" destId="{F27F1D53-F74F-424B-991B-9A0C79671BDE}" srcOrd="2" destOrd="0" presId="urn:microsoft.com/office/officeart/2005/8/layout/chevron2"/>
    <dgm:cxn modelId="{EF39819F-A3BD-433D-9428-50AEF81A0159}" type="presParOf" srcId="{F27F1D53-F74F-424B-991B-9A0C79671BDE}" destId="{1B299C73-005E-4747-87D0-795099BE0E35}" srcOrd="0" destOrd="0" presId="urn:microsoft.com/office/officeart/2005/8/layout/chevron2"/>
    <dgm:cxn modelId="{EA6700A3-93DE-4B75-B2B7-B8E0E98E2221}" type="presParOf" srcId="{F27F1D53-F74F-424B-991B-9A0C79671BDE}" destId="{55878812-73CF-4310-BDFE-DDB0899919AF}" srcOrd="1" destOrd="0" presId="urn:microsoft.com/office/officeart/2005/8/layout/chevron2"/>
    <dgm:cxn modelId="{79101ED9-2628-443A-91C6-102D469B231A}" type="presParOf" srcId="{D785ACD3-7637-450C-8F01-F3AC20330CE0}" destId="{875AD5A5-72E5-4F30-A022-7D1C27D19B70}" srcOrd="3" destOrd="0" presId="urn:microsoft.com/office/officeart/2005/8/layout/chevron2"/>
    <dgm:cxn modelId="{CFB1F6A1-E21D-4561-8957-F69AE8800671}" type="presParOf" srcId="{D785ACD3-7637-450C-8F01-F3AC20330CE0}" destId="{2E3377D9-97F7-44B7-9EDA-DCB9059BEC1C}" srcOrd="4" destOrd="0" presId="urn:microsoft.com/office/officeart/2005/8/layout/chevron2"/>
    <dgm:cxn modelId="{452DCB57-1A97-4318-B4CE-DD81B243D2BE}" type="presParOf" srcId="{2E3377D9-97F7-44B7-9EDA-DCB9059BEC1C}" destId="{20F538BB-4C09-4409-B3AF-0FD5CAE2E19D}" srcOrd="0" destOrd="0" presId="urn:microsoft.com/office/officeart/2005/8/layout/chevron2"/>
    <dgm:cxn modelId="{8303EC85-7BF2-4590-80F4-882E372187F0}" type="presParOf" srcId="{2E3377D9-97F7-44B7-9EDA-DCB9059BEC1C}" destId="{836A29F8-4AEF-4ED4-B947-2F5AB82FA8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E2178-9C2B-412D-A471-6FB465A5429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309AE06-9E58-4DBC-ABE3-29EE03E43F30}">
      <dgm:prSet phldrT="[텍스트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latin typeface="HY견고딕" pitchFamily="18" charset="-127"/>
              <a:ea typeface="HY견고딕" pitchFamily="18" charset="-127"/>
            </a:rPr>
            <a:t>도시화가 진행되지 않음</a:t>
          </a:r>
          <a:endParaRPr lang="ko-KR" altLang="en-US" sz="2800" dirty="0">
            <a:latin typeface="HY견고딕" pitchFamily="18" charset="-127"/>
            <a:ea typeface="HY견고딕" pitchFamily="18" charset="-127"/>
          </a:endParaRPr>
        </a:p>
      </dgm:t>
    </dgm:pt>
    <dgm:pt modelId="{3DB40ADE-A7D4-48D7-8025-7D43621DFE89}" type="parTrans" cxnId="{E188DC83-4CFE-4FD7-9533-5D240C30CEF2}">
      <dgm:prSet/>
      <dgm:spPr/>
      <dgm:t>
        <a:bodyPr/>
        <a:lstStyle/>
        <a:p>
          <a:pPr latinLnBrk="1"/>
          <a:endParaRPr lang="ko-KR" altLang="en-US"/>
        </a:p>
      </dgm:t>
    </dgm:pt>
    <dgm:pt modelId="{FE3F8BF2-E39A-4CF9-A7A9-FBAAE34C2AE3}" type="sibTrans" cxnId="{E188DC83-4CFE-4FD7-9533-5D240C30CEF2}">
      <dgm:prSet/>
      <dgm:spPr/>
      <dgm:t>
        <a:bodyPr/>
        <a:lstStyle/>
        <a:p>
          <a:pPr latinLnBrk="1"/>
          <a:endParaRPr lang="ko-KR" altLang="en-US"/>
        </a:p>
      </dgm:t>
    </dgm:pt>
    <dgm:pt modelId="{E8FED664-7CA3-4D41-A0E8-18BB9308E514}">
      <dgm:prSet phldrT="[텍스트]" custT="1"/>
      <dgm:spPr/>
      <dgm:t>
        <a:bodyPr/>
        <a:lstStyle/>
        <a:p>
          <a:pPr latinLnBrk="1"/>
          <a:endParaRPr lang="ko-KR" altLang="en-US" sz="2800" dirty="0">
            <a:latin typeface="HY견고딕" pitchFamily="18" charset="-127"/>
            <a:ea typeface="HY견고딕" pitchFamily="18" charset="-127"/>
          </a:endParaRPr>
        </a:p>
      </dgm:t>
    </dgm:pt>
    <dgm:pt modelId="{0BA38D91-C5A7-4F21-9E8E-1E62AC24E7E8}" type="parTrans" cxnId="{877285C6-7AD2-424F-8B6C-C84C0A4F2B23}">
      <dgm:prSet/>
      <dgm:spPr/>
      <dgm:t>
        <a:bodyPr/>
        <a:lstStyle/>
        <a:p>
          <a:pPr latinLnBrk="1"/>
          <a:endParaRPr lang="ko-KR" altLang="en-US"/>
        </a:p>
      </dgm:t>
    </dgm:pt>
    <dgm:pt modelId="{D6ECB5F9-CAFF-48CC-8740-782BEEF46063}" type="sibTrans" cxnId="{877285C6-7AD2-424F-8B6C-C84C0A4F2B23}">
      <dgm:prSet/>
      <dgm:spPr/>
      <dgm:t>
        <a:bodyPr/>
        <a:lstStyle/>
        <a:p>
          <a:pPr latinLnBrk="1"/>
          <a:endParaRPr lang="ko-KR" altLang="en-US"/>
        </a:p>
      </dgm:t>
    </dgm:pt>
    <dgm:pt modelId="{EA8A896D-8854-471B-89C3-0C16D56F95FB}">
      <dgm:prSet phldrT="[텍스트]" custT="1"/>
      <dgm:spPr/>
      <dgm:t>
        <a:bodyPr/>
        <a:lstStyle/>
        <a:p>
          <a:pPr latinLnBrk="1"/>
          <a:r>
            <a:rPr lang="ko-KR" altLang="en-US" sz="2800" dirty="0" smtClean="0">
              <a:latin typeface="HY견고딕" pitchFamily="18" charset="-127"/>
              <a:ea typeface="HY견고딕" pitchFamily="18" charset="-127"/>
            </a:rPr>
            <a:t>중국정부의 제정적    지원 필요</a:t>
          </a:r>
          <a:endParaRPr lang="ko-KR" altLang="en-US" sz="2800" dirty="0">
            <a:latin typeface="HY견고딕" pitchFamily="18" charset="-127"/>
            <a:ea typeface="HY견고딕" pitchFamily="18" charset="-127"/>
          </a:endParaRPr>
        </a:p>
      </dgm:t>
    </dgm:pt>
    <dgm:pt modelId="{0DA4E667-9E53-4282-B490-2F3FD1389811}" type="parTrans" cxnId="{BE57CFAD-2DE8-4262-8695-EE43D421D08B}">
      <dgm:prSet/>
      <dgm:spPr/>
      <dgm:t>
        <a:bodyPr/>
        <a:lstStyle/>
        <a:p>
          <a:pPr latinLnBrk="1"/>
          <a:endParaRPr lang="ko-KR" altLang="en-US"/>
        </a:p>
      </dgm:t>
    </dgm:pt>
    <dgm:pt modelId="{EC378359-E370-41AF-9B9F-454DC91A84CD}" type="sibTrans" cxnId="{BE57CFAD-2DE8-4262-8695-EE43D421D08B}">
      <dgm:prSet/>
      <dgm:spPr/>
      <dgm:t>
        <a:bodyPr/>
        <a:lstStyle/>
        <a:p>
          <a:pPr latinLnBrk="1"/>
          <a:endParaRPr lang="ko-KR" altLang="en-US"/>
        </a:p>
      </dgm:t>
    </dgm:pt>
    <dgm:pt modelId="{4F0FE986-DA31-49DC-AB39-6833F37FBD69}" type="pres">
      <dgm:prSet presAssocID="{791E2178-9C2B-412D-A471-6FB465A5429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D5CD4A-B70D-4C21-B675-2075E8CE1391}" type="pres">
      <dgm:prSet presAssocID="{F309AE06-9E58-4DBC-ABE3-29EE03E43F30}" presName="linNode" presStyleCnt="0"/>
      <dgm:spPr/>
    </dgm:pt>
    <dgm:pt modelId="{900C8C86-9DEC-4B5E-A34B-C3D925D923AC}" type="pres">
      <dgm:prSet presAssocID="{F309AE06-9E58-4DBC-ABE3-29EE03E43F3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14F6D2-C86D-4849-B197-8AABDA99C033}" type="pres">
      <dgm:prSet presAssocID="{F309AE06-9E58-4DBC-ABE3-29EE03E43F30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E57CFAD-2DE8-4262-8695-EE43D421D08B}" srcId="{F309AE06-9E58-4DBC-ABE3-29EE03E43F30}" destId="{EA8A896D-8854-471B-89C3-0C16D56F95FB}" srcOrd="1" destOrd="0" parTransId="{0DA4E667-9E53-4282-B490-2F3FD1389811}" sibTransId="{EC378359-E370-41AF-9B9F-454DC91A84CD}"/>
    <dgm:cxn modelId="{886C27C0-BF16-48BE-855F-A1382827DC51}" type="presOf" srcId="{EA8A896D-8854-471B-89C3-0C16D56F95FB}" destId="{5414F6D2-C86D-4849-B197-8AABDA99C033}" srcOrd="0" destOrd="1" presId="urn:microsoft.com/office/officeart/2005/8/layout/vList6"/>
    <dgm:cxn modelId="{877285C6-7AD2-424F-8B6C-C84C0A4F2B23}" srcId="{F309AE06-9E58-4DBC-ABE3-29EE03E43F30}" destId="{E8FED664-7CA3-4D41-A0E8-18BB9308E514}" srcOrd="0" destOrd="0" parTransId="{0BA38D91-C5A7-4F21-9E8E-1E62AC24E7E8}" sibTransId="{D6ECB5F9-CAFF-48CC-8740-782BEEF46063}"/>
    <dgm:cxn modelId="{EE11124D-EDD6-4A69-95F2-F37D4553C036}" type="presOf" srcId="{F309AE06-9E58-4DBC-ABE3-29EE03E43F30}" destId="{900C8C86-9DEC-4B5E-A34B-C3D925D923AC}" srcOrd="0" destOrd="0" presId="urn:microsoft.com/office/officeart/2005/8/layout/vList6"/>
    <dgm:cxn modelId="{7432FE63-E54D-4A02-9D3C-FDD05AC2E977}" type="presOf" srcId="{791E2178-9C2B-412D-A471-6FB465A5429C}" destId="{4F0FE986-DA31-49DC-AB39-6833F37FBD69}" srcOrd="0" destOrd="0" presId="urn:microsoft.com/office/officeart/2005/8/layout/vList6"/>
    <dgm:cxn modelId="{E188DC83-4CFE-4FD7-9533-5D240C30CEF2}" srcId="{791E2178-9C2B-412D-A471-6FB465A5429C}" destId="{F309AE06-9E58-4DBC-ABE3-29EE03E43F30}" srcOrd="0" destOrd="0" parTransId="{3DB40ADE-A7D4-48D7-8025-7D43621DFE89}" sibTransId="{FE3F8BF2-E39A-4CF9-A7A9-FBAAE34C2AE3}"/>
    <dgm:cxn modelId="{541B2D63-D3E0-46A8-BB06-9BDEEE024F2E}" type="presOf" srcId="{E8FED664-7CA3-4D41-A0E8-18BB9308E514}" destId="{5414F6D2-C86D-4849-B197-8AABDA99C033}" srcOrd="0" destOrd="0" presId="urn:microsoft.com/office/officeart/2005/8/layout/vList6"/>
    <dgm:cxn modelId="{BD5D70BC-0C6D-4731-A55E-07AD0BBB9728}" type="presParOf" srcId="{4F0FE986-DA31-49DC-AB39-6833F37FBD69}" destId="{C9D5CD4A-B70D-4C21-B675-2075E8CE1391}" srcOrd="0" destOrd="0" presId="urn:microsoft.com/office/officeart/2005/8/layout/vList6"/>
    <dgm:cxn modelId="{0C8FA4C7-C380-4DB6-A1A2-E08F0D6E9401}" type="presParOf" srcId="{C9D5CD4A-B70D-4C21-B675-2075E8CE1391}" destId="{900C8C86-9DEC-4B5E-A34B-C3D925D923AC}" srcOrd="0" destOrd="0" presId="urn:microsoft.com/office/officeart/2005/8/layout/vList6"/>
    <dgm:cxn modelId="{1DABB879-D63D-4F4C-BEB0-2CC3ABCD33FE}" type="presParOf" srcId="{C9D5CD4A-B70D-4C21-B675-2075E8CE1391}" destId="{5414F6D2-C86D-4849-B197-8AABDA99C0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A51A7-17A7-45B2-9335-01C94F37A2C6}">
      <dsp:nvSpPr>
        <dsp:cNvPr id="0" name=""/>
        <dsp:cNvSpPr/>
      </dsp:nvSpPr>
      <dsp:spPr>
        <a:xfrm rot="5400000">
          <a:off x="-321188" y="323276"/>
          <a:ext cx="2141253" cy="149887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900" kern="1200" dirty="0"/>
        </a:p>
      </dsp:txBody>
      <dsp:txXfrm rot="-5400000">
        <a:off x="1" y="751527"/>
        <a:ext cx="1498877" cy="642376"/>
      </dsp:txXfrm>
    </dsp:sp>
    <dsp:sp modelId="{C3D62616-CBC6-43E7-992C-86005F33BB61}">
      <dsp:nvSpPr>
        <dsp:cNvPr id="0" name=""/>
        <dsp:cNvSpPr/>
      </dsp:nvSpPr>
      <dsp:spPr>
        <a:xfrm rot="5400000">
          <a:off x="4410015" y="-2909049"/>
          <a:ext cx="1391814" cy="7214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kern="1200" dirty="0" smtClean="0">
              <a:latin typeface="HY견고딕" pitchFamily="18" charset="-127"/>
              <a:ea typeface="HY견고딕" pitchFamily="18" charset="-127"/>
            </a:rPr>
            <a:t>농촌의 기계화</a:t>
          </a:r>
          <a:endParaRPr lang="ko-KR" altLang="en-US" sz="2800" kern="1200" dirty="0">
            <a:latin typeface="HY견고딕" pitchFamily="18" charset="-127"/>
            <a:ea typeface="HY견고딕" pitchFamily="18" charset="-127"/>
          </a:endParaRPr>
        </a:p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kern="1200" dirty="0" smtClean="0">
              <a:latin typeface="HY견고딕" pitchFamily="18" charset="-127"/>
              <a:ea typeface="HY견고딕" pitchFamily="18" charset="-127"/>
            </a:rPr>
            <a:t>생산대대의 공동소유</a:t>
          </a:r>
          <a:endParaRPr lang="ko-KR" altLang="en-US" sz="2800" kern="1200" dirty="0">
            <a:latin typeface="HY견고딕" pitchFamily="18" charset="-127"/>
            <a:ea typeface="HY견고딕" pitchFamily="18" charset="-127"/>
          </a:endParaRPr>
        </a:p>
      </dsp:txBody>
      <dsp:txXfrm rot="-5400000">
        <a:off x="1498878" y="70031"/>
        <a:ext cx="7146147" cy="1255928"/>
      </dsp:txXfrm>
    </dsp:sp>
    <dsp:sp modelId="{1B299C73-005E-4747-87D0-795099BE0E35}">
      <dsp:nvSpPr>
        <dsp:cNvPr id="0" name=""/>
        <dsp:cNvSpPr/>
      </dsp:nvSpPr>
      <dsp:spPr>
        <a:xfrm rot="5400000">
          <a:off x="-321188" y="2274897"/>
          <a:ext cx="2141253" cy="149887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900" kern="1200"/>
        </a:p>
      </dsp:txBody>
      <dsp:txXfrm rot="-5400000">
        <a:off x="1" y="2703148"/>
        <a:ext cx="1498877" cy="642376"/>
      </dsp:txXfrm>
    </dsp:sp>
    <dsp:sp modelId="{55878812-73CF-4310-BDFE-DDB0899919AF}">
      <dsp:nvSpPr>
        <dsp:cNvPr id="0" name=""/>
        <dsp:cNvSpPr/>
      </dsp:nvSpPr>
      <dsp:spPr>
        <a:xfrm rot="5400000">
          <a:off x="4410015" y="-957428"/>
          <a:ext cx="1391814" cy="7214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kern="1200" dirty="0" err="1" smtClean="0">
              <a:latin typeface="HY견고딕" pitchFamily="18" charset="-127"/>
              <a:ea typeface="HY견고딕" pitchFamily="18" charset="-127"/>
            </a:rPr>
            <a:t>연산승포제</a:t>
          </a:r>
          <a:r>
            <a:rPr lang="en-US" altLang="ko-KR" sz="2800" kern="1200" dirty="0" smtClean="0">
              <a:latin typeface="HY견고딕" pitchFamily="18" charset="-127"/>
              <a:ea typeface="HY견고딕" pitchFamily="18" charset="-127"/>
            </a:rPr>
            <a:t>(</a:t>
          </a:r>
          <a:r>
            <a:rPr lang="ko-KR" altLang="ko-KR" sz="2800" kern="1200" dirty="0" err="1" smtClean="0">
              <a:latin typeface="HY견고딕" pitchFamily="18" charset="-127"/>
              <a:ea typeface="HY견고딕" pitchFamily="18" charset="-127"/>
            </a:rPr>
            <a:t>聯産承包制</a:t>
          </a:r>
          <a:r>
            <a:rPr lang="en-US" altLang="ko-KR" sz="2800" kern="1200" dirty="0" smtClean="0">
              <a:latin typeface="HY견고딕" pitchFamily="18" charset="-127"/>
              <a:ea typeface="HY견고딕" pitchFamily="18" charset="-127"/>
            </a:rPr>
            <a:t>) </a:t>
          </a:r>
          <a:r>
            <a:rPr lang="ko-KR" altLang="en-US" sz="2800" kern="1200" dirty="0" smtClean="0">
              <a:latin typeface="HY견고딕" pitchFamily="18" charset="-127"/>
              <a:ea typeface="HY견고딕" pitchFamily="18" charset="-127"/>
            </a:rPr>
            <a:t>공동보급 </a:t>
          </a:r>
          <a:r>
            <a:rPr lang="ko-KR" altLang="en-US" sz="2800" kern="1200" dirty="0" err="1" smtClean="0">
              <a:latin typeface="HY견고딕" pitchFamily="18" charset="-127"/>
              <a:ea typeface="HY견고딕" pitchFamily="18" charset="-127"/>
            </a:rPr>
            <a:t>생산제</a:t>
          </a:r>
          <a:endParaRPr lang="ko-KR" altLang="en-US" sz="2800" kern="1200" dirty="0">
            <a:latin typeface="HY견고딕" pitchFamily="18" charset="-127"/>
            <a:ea typeface="HY견고딕" pitchFamily="18" charset="-127"/>
          </a:endParaRPr>
        </a:p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kern="1200" dirty="0" smtClean="0">
              <a:latin typeface="HY견고딕" pitchFamily="18" charset="-127"/>
              <a:ea typeface="HY견고딕" pitchFamily="18" charset="-127"/>
            </a:rPr>
            <a:t>개인소유형태의 영농방식</a:t>
          </a:r>
          <a:endParaRPr lang="ko-KR" altLang="en-US" sz="2800" kern="1200" dirty="0">
            <a:latin typeface="HY견고딕" pitchFamily="18" charset="-127"/>
            <a:ea typeface="HY견고딕" pitchFamily="18" charset="-127"/>
          </a:endParaRPr>
        </a:p>
      </dsp:txBody>
      <dsp:txXfrm rot="-5400000">
        <a:off x="1498878" y="2021652"/>
        <a:ext cx="7146147" cy="1255928"/>
      </dsp:txXfrm>
    </dsp:sp>
    <dsp:sp modelId="{20F538BB-4C09-4409-B3AF-0FD5CAE2E19D}">
      <dsp:nvSpPr>
        <dsp:cNvPr id="0" name=""/>
        <dsp:cNvSpPr/>
      </dsp:nvSpPr>
      <dsp:spPr>
        <a:xfrm rot="5400000">
          <a:off x="-321188" y="4226517"/>
          <a:ext cx="2141253" cy="149887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900" kern="1200"/>
        </a:p>
      </dsp:txBody>
      <dsp:txXfrm rot="-5400000">
        <a:off x="1" y="4654768"/>
        <a:ext cx="1498877" cy="642376"/>
      </dsp:txXfrm>
    </dsp:sp>
    <dsp:sp modelId="{836A29F8-4AEF-4ED4-B947-2F5AB82FA829}">
      <dsp:nvSpPr>
        <dsp:cNvPr id="0" name=""/>
        <dsp:cNvSpPr/>
      </dsp:nvSpPr>
      <dsp:spPr>
        <a:xfrm rot="5400000">
          <a:off x="4410015" y="977295"/>
          <a:ext cx="1391814" cy="7214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kern="1200" dirty="0" smtClean="0">
              <a:latin typeface="HY견고딕" pitchFamily="18" charset="-127"/>
              <a:ea typeface="HY견고딕" pitchFamily="18" charset="-127"/>
            </a:rPr>
            <a:t>농업 기구들의 개인소유화</a:t>
          </a:r>
          <a:endParaRPr lang="ko-KR" altLang="en-US" sz="2800" kern="1200" dirty="0">
            <a:latin typeface="HY견고딕" pitchFamily="18" charset="-127"/>
            <a:ea typeface="HY견고딕" pitchFamily="18" charset="-127"/>
          </a:endParaRPr>
        </a:p>
      </dsp:txBody>
      <dsp:txXfrm rot="-5400000">
        <a:off x="1498878" y="3956376"/>
        <a:ext cx="7146147" cy="1255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4F6D2-C86D-4849-B197-8AABDA99C033}">
      <dsp:nvSpPr>
        <dsp:cNvPr id="0" name=""/>
        <dsp:cNvSpPr/>
      </dsp:nvSpPr>
      <dsp:spPr>
        <a:xfrm>
          <a:off x="3571596" y="0"/>
          <a:ext cx="5357395" cy="3328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800" kern="1200" dirty="0">
            <a:latin typeface="HY견고딕" pitchFamily="18" charset="-127"/>
            <a:ea typeface="HY견고딕" pitchFamily="18" charset="-127"/>
          </a:endParaRPr>
        </a:p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kern="1200" dirty="0" smtClean="0">
              <a:latin typeface="HY견고딕" pitchFamily="18" charset="-127"/>
              <a:ea typeface="HY견고딕" pitchFamily="18" charset="-127"/>
            </a:rPr>
            <a:t>중국정부의 제정적    지원 필요</a:t>
          </a:r>
          <a:endParaRPr lang="ko-KR" altLang="en-US" sz="2800" kern="1200" dirty="0">
            <a:latin typeface="HY견고딕" pitchFamily="18" charset="-127"/>
            <a:ea typeface="HY견고딕" pitchFamily="18" charset="-127"/>
          </a:endParaRPr>
        </a:p>
      </dsp:txBody>
      <dsp:txXfrm>
        <a:off x="3571596" y="416018"/>
        <a:ext cx="4109341" cy="2496108"/>
      </dsp:txXfrm>
    </dsp:sp>
    <dsp:sp modelId="{900C8C86-9DEC-4B5E-A34B-C3D925D923AC}">
      <dsp:nvSpPr>
        <dsp:cNvPr id="0" name=""/>
        <dsp:cNvSpPr/>
      </dsp:nvSpPr>
      <dsp:spPr>
        <a:xfrm>
          <a:off x="0" y="0"/>
          <a:ext cx="3571596" cy="332814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HY견고딕" pitchFamily="18" charset="-127"/>
              <a:ea typeface="HY견고딕" pitchFamily="18" charset="-127"/>
            </a:rPr>
            <a:t>도시화가 진행되지 않음</a:t>
          </a:r>
          <a:endParaRPr lang="ko-KR" altLang="en-US" sz="2800" kern="1200" dirty="0">
            <a:latin typeface="HY견고딕" pitchFamily="18" charset="-127"/>
            <a:ea typeface="HY견고딕" pitchFamily="18" charset="-127"/>
          </a:endParaRPr>
        </a:p>
      </dsp:txBody>
      <dsp:txXfrm>
        <a:off x="162467" y="162467"/>
        <a:ext cx="3246662" cy="3003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DF24B-D1BD-4823-863D-1020F719ECD0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67780-5EC9-474D-A34E-2BCFB3DA0D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28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6289E-2759-4A62-A050-C64F188809B0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65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1615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2417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776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274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792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3911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772936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708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6302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34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623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67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3073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6548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35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77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61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91212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427681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164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8309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93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1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636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3429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7607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7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50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116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66424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5508598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536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5711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08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825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188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064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5323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6016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502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901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39229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529639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336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474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11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6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890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0144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2189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979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998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348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88378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0065870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44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79053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227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70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628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1847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8132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105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740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7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403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715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0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1487350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574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781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203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1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405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8" y="365129"/>
            <a:ext cx="5800725" cy="581183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99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55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2527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133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6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71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6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6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6756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561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033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568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957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544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6" y="365129"/>
            <a:ext cx="5800725" cy="581183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121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6671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454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45665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845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0232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1938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54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6452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8838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6793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59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1107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4D4E0-389E-484C-8A9A-BC4E16FEFA0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22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38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47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78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509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406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208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47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257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6040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59729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90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69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354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32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67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63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34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635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28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142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2514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80732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9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8273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892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69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84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307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92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08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65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864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312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7666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6234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62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194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9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32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7440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089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1900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38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15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010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31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097470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825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1664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2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8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648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501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090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435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516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461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86415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781567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904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3591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4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884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4698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8916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02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0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01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801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02728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695640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237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3986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5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558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0366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5673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1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656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153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336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3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FFF39D"/>
                </a:solidFill>
              </a:rPr>
              <a:pPr/>
              <a:t>2019-09-29</a:t>
            </a:fld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>
              <a:solidFill>
                <a:srgbClr val="FFF39D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974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21864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757685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861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8600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72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043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9773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99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06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6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12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89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71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68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8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D0FE-905E-44A1-9E73-4B547B5548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E181-3FAA-4C49-A057-D0E5C548A7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EBFC-AD5F-452A-A8ED-CAA36FFC90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A410-B2BF-4343-8411-96C492DEA6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6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7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683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87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4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38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45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05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4694C0-5D42-4BA0-A776-0233567E624D}" type="datetimeFigureOut">
              <a:rPr lang="ko-KR" altLang="en-US" smtClean="0">
                <a:solidFill>
                  <a:srgbClr val="575F6D"/>
                </a:solidFill>
              </a:rPr>
              <a:pPr/>
              <a:t>2019-09-29</a:t>
            </a:fld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760695-F451-4115-B461-926BCBA45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3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09-XCQa4V0" TargetMode="External"/><Relationship Id="rId1" Type="http://schemas.openxmlformats.org/officeDocument/2006/relationships/slideLayout" Target="../slideLayouts/slideLayout1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ndo.or.k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9ijw3bKng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_bnKXZH_0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-iImzarRwhk" TargetMode="External"/><Relationship Id="rId1" Type="http://schemas.openxmlformats.org/officeDocument/2006/relationships/slideLayout" Target="../slideLayouts/slideLayout18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7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4iHlRtRDKY" TargetMode="External"/><Relationship Id="rId1" Type="http://schemas.openxmlformats.org/officeDocument/2006/relationships/slideLayout" Target="../slideLayouts/slideLayout17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간도 문재의 해결 방안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o-KR" altLang="en-US" dirty="0" smtClean="0">
                <a:latin typeface="+mn-ea"/>
              </a:rPr>
              <a:t>중국과 우리나라의 합의점을 찾아보기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92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19</a:t>
            </a:r>
            <a:r>
              <a:rPr lang="ko-KR" altLang="en-US" sz="2000" dirty="0" smtClean="0"/>
              <a:t>세기 영유권 분쟁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latin typeface="+mn-ea"/>
              </a:rPr>
              <a:t>1860</a:t>
            </a:r>
            <a:r>
              <a:rPr lang="ko-KR" altLang="en-US" sz="2000" dirty="0" smtClean="0">
                <a:latin typeface="+mn-ea"/>
              </a:rPr>
              <a:t>년 베이징 조약으로 러시아에 연해주를 빼앗긴 청나라는 만주 개발을 위해 </a:t>
            </a:r>
            <a:r>
              <a:rPr lang="en-US" altLang="ko-KR" sz="2000" dirty="0" smtClean="0">
                <a:latin typeface="+mn-ea"/>
              </a:rPr>
              <a:t>1881</a:t>
            </a:r>
            <a:r>
              <a:rPr lang="ko-KR" altLang="en-US" sz="2000" dirty="0" smtClean="0">
                <a:latin typeface="+mn-ea"/>
              </a:rPr>
              <a:t>년 </a:t>
            </a:r>
            <a:r>
              <a:rPr lang="en-US" altLang="ko-KR" sz="2000" dirty="0" smtClean="0">
                <a:latin typeface="+mn-ea"/>
              </a:rPr>
              <a:t>'</a:t>
            </a:r>
            <a:r>
              <a:rPr lang="ko-KR" altLang="en-US" sz="2000" dirty="0" err="1" smtClean="0">
                <a:latin typeface="+mn-ea"/>
              </a:rPr>
              <a:t>봉금령</a:t>
            </a:r>
            <a:r>
              <a:rPr lang="en-US" altLang="ko-KR" sz="2000" dirty="0" smtClean="0">
                <a:latin typeface="+mn-ea"/>
              </a:rPr>
              <a:t>'</a:t>
            </a:r>
            <a:r>
              <a:rPr lang="ko-KR" altLang="en-US" sz="2000" dirty="0" smtClean="0">
                <a:latin typeface="+mn-ea"/>
              </a:rPr>
              <a:t>을 폐지 </a:t>
            </a:r>
            <a:endParaRPr lang="en-US" altLang="ko-KR" sz="2000" dirty="0" smtClean="0">
              <a:latin typeface="+mn-ea"/>
            </a:endParaRPr>
          </a:p>
          <a:p>
            <a:pPr>
              <a:buNone/>
            </a:pPr>
            <a:r>
              <a:rPr lang="en-US" altLang="ko-KR" sz="2000" dirty="0" smtClean="0">
                <a:latin typeface="+mn-ea"/>
              </a:rPr>
              <a:t>               ---</a:t>
            </a:r>
            <a:r>
              <a:rPr lang="en-US" altLang="ko-KR" sz="2000" dirty="0" smtClean="0">
                <a:latin typeface="+mn-ea"/>
                <a:sym typeface="Wingdings" pitchFamily="2" charset="2"/>
              </a:rPr>
              <a:t></a:t>
            </a:r>
            <a:r>
              <a:rPr lang="ko-KR" altLang="en-US" sz="2000" dirty="0" smtClean="0"/>
              <a:t> 간도에 있던 조선인과 청인 사이에 마찰이 생기면서 조선과 청나라 사이에 간도에 대한 영유권 문제가 본격적으로 대두되었다고 볼 수 있음</a:t>
            </a:r>
          </a:p>
          <a:p>
            <a:endParaRPr lang="en-US" altLang="ko-KR" dirty="0" smtClean="0"/>
          </a:p>
          <a:p>
            <a:r>
              <a:rPr lang="ko-KR" altLang="en-US" sz="2000" dirty="0" smtClean="0">
                <a:latin typeface="+mn-ea"/>
              </a:rPr>
              <a:t>조선은 </a:t>
            </a:r>
            <a:r>
              <a:rPr lang="en-US" altLang="ko-KR" sz="2000" dirty="0" smtClean="0">
                <a:latin typeface="+mn-ea"/>
              </a:rPr>
              <a:t>1883</a:t>
            </a:r>
            <a:r>
              <a:rPr lang="ko-KR" altLang="en-US" sz="2000" dirty="0" smtClean="0">
                <a:latin typeface="+mn-ea"/>
              </a:rPr>
              <a:t>년에 </a:t>
            </a:r>
            <a:r>
              <a:rPr lang="en-US" sz="2000" dirty="0" err="1" smtClean="0">
                <a:latin typeface="+mn-ea"/>
              </a:rPr>
              <a:t>간도가</a:t>
            </a:r>
            <a:r>
              <a:rPr lang="en-US" sz="2000" dirty="0" smtClean="0">
                <a:latin typeface="+mn-ea"/>
              </a:rPr>
              <a:t> </a:t>
            </a:r>
            <a:r>
              <a:rPr lang="en-US" sz="2000" dirty="0" err="1" smtClean="0">
                <a:latin typeface="+mn-ea"/>
              </a:rPr>
              <a:t>조선의</a:t>
            </a:r>
            <a:r>
              <a:rPr lang="en-US" sz="2000" dirty="0" smtClean="0">
                <a:latin typeface="+mn-ea"/>
              </a:rPr>
              <a:t> </a:t>
            </a:r>
            <a:r>
              <a:rPr lang="en-US" sz="2000" dirty="0" err="1" smtClean="0">
                <a:latin typeface="+mn-ea"/>
              </a:rPr>
              <a:t>영토임을</a:t>
            </a:r>
            <a:r>
              <a:rPr lang="en-US" sz="2000" dirty="0" smtClean="0">
                <a:latin typeface="+mn-ea"/>
              </a:rPr>
              <a:t> </a:t>
            </a:r>
            <a:r>
              <a:rPr lang="en-US" sz="2000" dirty="0" err="1" smtClean="0">
                <a:latin typeface="+mn-ea"/>
              </a:rPr>
              <a:t>주장</a:t>
            </a:r>
            <a:endParaRPr lang="en-US" sz="2000" dirty="0" smtClean="0">
              <a:latin typeface="+mn-ea"/>
            </a:endParaRPr>
          </a:p>
          <a:p>
            <a:endParaRPr lang="en-US" sz="2000" dirty="0" smtClean="0">
              <a:latin typeface="+mn-ea"/>
            </a:endParaRPr>
          </a:p>
          <a:p>
            <a:r>
              <a:rPr lang="ko-KR" altLang="en-US" sz="2000" dirty="0" smtClean="0"/>
              <a:t>청나라는 </a:t>
            </a:r>
            <a:r>
              <a:rPr lang="en-US" altLang="ko-KR" sz="2000" dirty="0" smtClean="0"/>
              <a:t>'</a:t>
            </a:r>
            <a:r>
              <a:rPr lang="ko-KR" altLang="en-US" sz="2000" dirty="0" err="1" smtClean="0"/>
              <a:t>토문은</a:t>
            </a:r>
            <a:r>
              <a:rPr lang="ko-KR" altLang="en-US" sz="2000" dirty="0" smtClean="0"/>
              <a:t> 곧 두만강을 지칭한다</a:t>
            </a:r>
            <a:r>
              <a:rPr lang="en-US" altLang="ko-KR" sz="2000" dirty="0" smtClean="0"/>
              <a:t>'</a:t>
            </a:r>
            <a:r>
              <a:rPr lang="ko-KR" altLang="en-US" sz="2000" dirty="0" smtClean="0"/>
              <a:t>고 주장</a:t>
            </a:r>
          </a:p>
          <a:p>
            <a:endParaRPr lang="en-US" sz="2000" dirty="0" smtClean="0">
              <a:latin typeface="+mn-ea"/>
            </a:endParaRPr>
          </a:p>
          <a:p>
            <a:pPr>
              <a:buNone/>
            </a:pPr>
            <a:r>
              <a:rPr lang="ko-KR" altLang="en-US" sz="2000" dirty="0" smtClean="0">
                <a:latin typeface="+mn-ea"/>
              </a:rPr>
              <a:t>조선과 청나라는 </a:t>
            </a:r>
            <a:r>
              <a:rPr lang="en-US" altLang="ko-KR" sz="2000" dirty="0" smtClean="0">
                <a:latin typeface="+mn-ea"/>
              </a:rPr>
              <a:t>1885</a:t>
            </a:r>
            <a:r>
              <a:rPr lang="ko-KR" altLang="en-US" sz="2000" dirty="0" smtClean="0">
                <a:latin typeface="+mn-ea"/>
              </a:rPr>
              <a:t>년과 </a:t>
            </a:r>
            <a:r>
              <a:rPr lang="en-US" altLang="ko-KR" sz="2000" dirty="0" smtClean="0">
                <a:latin typeface="+mn-ea"/>
              </a:rPr>
              <a:t>1887</a:t>
            </a:r>
            <a:r>
              <a:rPr lang="ko-KR" altLang="en-US" sz="2000" dirty="0" smtClean="0">
                <a:latin typeface="+mn-ea"/>
              </a:rPr>
              <a:t>년에 백두산과 그 동쪽의 국경</a:t>
            </a:r>
            <a:endParaRPr lang="en-US" altLang="ko-KR" sz="2000" dirty="0" smtClean="0">
              <a:latin typeface="+mn-ea"/>
            </a:endParaRPr>
          </a:p>
          <a:p>
            <a:pPr>
              <a:buNone/>
            </a:pPr>
            <a:r>
              <a:rPr lang="ko-KR" altLang="en-US" sz="2000" dirty="0" smtClean="0">
                <a:latin typeface="+mn-ea"/>
              </a:rPr>
              <a:t>명확히 획정하기 위한 </a:t>
            </a:r>
            <a:r>
              <a:rPr lang="ko-KR" altLang="en-US" sz="2000" dirty="0" err="1" smtClean="0">
                <a:latin typeface="+mn-ea"/>
              </a:rPr>
              <a:t>감계</a:t>
            </a:r>
            <a:r>
              <a:rPr lang="ko-KR" altLang="en-US" sz="2000" dirty="0" smtClean="0">
                <a:latin typeface="+mn-ea"/>
              </a:rPr>
              <a:t> 회담을 가졌으나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서로의 주장이 </a:t>
            </a:r>
            <a:r>
              <a:rPr lang="ko-KR" altLang="en-US" sz="2000" dirty="0" err="1" smtClean="0">
                <a:latin typeface="+mn-ea"/>
              </a:rPr>
              <a:t>려</a:t>
            </a:r>
            <a:endParaRPr lang="en-US" altLang="ko-KR" sz="2000" dirty="0" smtClean="0">
              <a:latin typeface="+mn-ea"/>
            </a:endParaRPr>
          </a:p>
          <a:p>
            <a:pPr>
              <a:buNone/>
            </a:pPr>
            <a:r>
              <a:rPr lang="ko-KR" altLang="en-US" sz="2000" dirty="0" smtClean="0">
                <a:latin typeface="+mn-ea"/>
              </a:rPr>
              <a:t>모두 결렬되었음</a:t>
            </a:r>
          </a:p>
          <a:p>
            <a:pPr>
              <a:buNone/>
            </a:pPr>
            <a:endParaRPr lang="en-US" sz="2000" dirty="0" smtClean="0">
              <a:latin typeface="+mn-ea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48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20</a:t>
            </a:r>
            <a:r>
              <a:rPr lang="ko-KR" altLang="en-US" sz="2000" dirty="0" smtClean="0"/>
              <a:t>세기 이후 영유권 분쟁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+mn-ea"/>
              </a:rPr>
              <a:t>간도관리사 </a:t>
            </a:r>
            <a:r>
              <a:rPr lang="ko-KR" altLang="en-US" sz="2000" dirty="0" err="1" smtClean="0">
                <a:latin typeface="+mn-ea"/>
              </a:rPr>
              <a:t>이범윤을</a:t>
            </a:r>
            <a:r>
              <a:rPr lang="ko-KR" altLang="en-US" sz="2000" dirty="0" smtClean="0">
                <a:latin typeface="+mn-ea"/>
              </a:rPr>
              <a:t> 간도에 파견 </a:t>
            </a:r>
          </a:p>
          <a:p>
            <a:endParaRPr lang="en-US" altLang="ko-KR" dirty="0" smtClean="0"/>
          </a:p>
          <a:p>
            <a:r>
              <a:rPr lang="ko-KR" altLang="en-US" sz="2000" dirty="0" smtClean="0"/>
              <a:t>청나라는 의화단 사건의 여파로 만주 일대를 러시아 제국에 점령당하다시피 한 상태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sz="2000" dirty="0" smtClean="0">
                <a:latin typeface="+mn-ea"/>
              </a:rPr>
              <a:t>이러한 러시아 제국의 남진은 </a:t>
            </a:r>
            <a:r>
              <a:rPr lang="en-US" altLang="ko-KR" sz="2000" dirty="0" smtClean="0">
                <a:latin typeface="+mn-ea"/>
              </a:rPr>
              <a:t>1904</a:t>
            </a:r>
            <a:r>
              <a:rPr lang="ko-KR" altLang="en-US" sz="2000" dirty="0" smtClean="0">
                <a:latin typeface="+mn-ea"/>
              </a:rPr>
              <a:t>년에 발발한 </a:t>
            </a:r>
            <a:r>
              <a:rPr lang="ko-KR" altLang="en-US" sz="2000" dirty="0" err="1" smtClean="0">
                <a:latin typeface="+mn-ea"/>
              </a:rPr>
              <a:t>러일</a:t>
            </a:r>
            <a:r>
              <a:rPr lang="ko-KR" altLang="en-US" sz="2000" dirty="0" smtClean="0">
                <a:latin typeface="+mn-ea"/>
              </a:rPr>
              <a:t> 전쟁의 불</a:t>
            </a:r>
            <a:endParaRPr lang="en-US" altLang="ko-KR" sz="2000" dirty="0" smtClean="0">
              <a:latin typeface="+mn-ea"/>
            </a:endParaRPr>
          </a:p>
          <a:p>
            <a:pPr>
              <a:buNone/>
            </a:pPr>
            <a:r>
              <a:rPr lang="ko-KR" altLang="en-US" sz="2000" dirty="0" smtClean="0">
                <a:latin typeface="+mn-ea"/>
              </a:rPr>
              <a:t>씨가 됨</a:t>
            </a:r>
            <a:r>
              <a:rPr lang="en-US" altLang="ko-KR" sz="2000" dirty="0" smtClean="0">
                <a:latin typeface="+mn-ea"/>
              </a:rPr>
              <a:t>. </a:t>
            </a:r>
            <a:endParaRPr lang="ko-KR" altLang="en-US" sz="2000" dirty="0" smtClean="0">
              <a:latin typeface="+mn-ea"/>
            </a:endParaRPr>
          </a:p>
          <a:p>
            <a:pPr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340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중국이 생각하는 간도와 그 간도를 위해 한 일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467600" cy="4873752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중국은 간도문제가 확실하게 역사적으로 분쟁여지가 있는 한국과 중국의 국경문제라고 인정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중국은 변경지역을 효과적으로 통제하기 위해 다변적인 대외관계</a:t>
            </a:r>
            <a:endParaRPr lang="en-US" altLang="ko-KR" sz="2000" dirty="0" smtClean="0"/>
          </a:p>
          <a:p>
            <a:endParaRPr lang="ko-KR" altLang="en-US" sz="2000" dirty="0" smtClean="0"/>
          </a:p>
          <a:p>
            <a:r>
              <a:rPr lang="ko-KR" altLang="en-US" sz="2000" dirty="0" smtClean="0"/>
              <a:t>문화와 교육 사업을 발전시킴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전방위적으로</a:t>
            </a:r>
            <a:r>
              <a:rPr lang="ko-KR" altLang="en-US" sz="2000" dirty="0" smtClean="0"/>
              <a:t> 간도를 개발하고 준비하여 국가 권익 수호를 위한 법적 교섭을 진행한다는 방향을 제시</a:t>
            </a:r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서부대개발</a:t>
            </a:r>
            <a:r>
              <a:rPr lang="ko-KR" altLang="en-US" sz="2000" dirty="0" smtClean="0"/>
              <a:t> 버금가는 </a:t>
            </a:r>
            <a:r>
              <a:rPr lang="ko-KR" altLang="en-US" sz="2000" dirty="0" err="1" smtClean="0"/>
              <a:t>동북대개발을</a:t>
            </a:r>
            <a:r>
              <a:rPr lang="ko-KR" altLang="en-US" sz="2000" dirty="0" smtClean="0"/>
              <a:t> 위해 </a:t>
            </a:r>
            <a:r>
              <a:rPr lang="en-US" altLang="ko-KR" sz="2000" dirty="0" smtClean="0">
                <a:latin typeface="+mn-ea"/>
              </a:rPr>
              <a:t>2003</a:t>
            </a:r>
            <a:r>
              <a:rPr lang="ko-KR" altLang="en-US" sz="2000" dirty="0" smtClean="0">
                <a:latin typeface="+mn-ea"/>
              </a:rPr>
              <a:t>년 말부터 약 </a:t>
            </a:r>
            <a:r>
              <a:rPr lang="en-US" altLang="ko-KR" sz="2000" dirty="0" smtClean="0">
                <a:latin typeface="+mn-ea"/>
              </a:rPr>
              <a:t>74</a:t>
            </a:r>
            <a:r>
              <a:rPr lang="ko-KR" altLang="en-US" sz="2000" dirty="0" smtClean="0"/>
              <a:t>억 달러의 투자를 공언하여 적극적인 개발에 힘쓰고 있음</a:t>
            </a:r>
          </a:p>
          <a:p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5719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한국이 간도를 위해 한 일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국제법상 특별한 대안은 없어 아무것도 하지 못함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 증빙자료나 국력이 뒷받침 하지 못함</a:t>
            </a:r>
          </a:p>
          <a:p>
            <a:endParaRPr lang="en-US" altLang="ko-KR" dirty="0" smtClean="0"/>
          </a:p>
          <a:p>
            <a:r>
              <a:rPr lang="en-US" sz="2000" dirty="0" err="1" smtClean="0"/>
              <a:t>일부</a:t>
            </a:r>
            <a:r>
              <a:rPr lang="en-US" sz="2000" dirty="0" smtClean="0"/>
              <a:t> </a:t>
            </a:r>
            <a:r>
              <a:rPr lang="ko-KR" altLang="en-US" sz="2000" dirty="0" smtClean="0"/>
              <a:t>사람들은</a:t>
            </a:r>
            <a:r>
              <a:rPr lang="en-US" sz="2000" dirty="0" smtClean="0"/>
              <a:t> </a:t>
            </a:r>
            <a:r>
              <a:rPr lang="en-US" sz="2000" dirty="0" err="1" smtClean="0"/>
              <a:t>중국의</a:t>
            </a:r>
            <a:r>
              <a:rPr lang="en-US" sz="2000" dirty="0" smtClean="0"/>
              <a:t> </a:t>
            </a:r>
            <a:r>
              <a:rPr lang="en-US" sz="2000" dirty="0" err="1" smtClean="0"/>
              <a:t>땅이</a:t>
            </a:r>
            <a:r>
              <a:rPr lang="ko-KR" altLang="en-US" sz="2000" dirty="0" smtClean="0"/>
              <a:t>라는</a:t>
            </a:r>
            <a:r>
              <a:rPr lang="en-US" sz="2000" dirty="0" smtClean="0"/>
              <a:t> </a:t>
            </a:r>
            <a:r>
              <a:rPr lang="ko-KR" altLang="en-US" sz="2000" dirty="0" smtClean="0"/>
              <a:t>주장을 인정</a:t>
            </a:r>
            <a:endParaRPr lang="en-US" sz="2000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3620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910" y="1643051"/>
            <a:ext cx="7467600" cy="1143000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간도문제를 해결하기 위한 내 생각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5" y="2857496"/>
            <a:ext cx="7615262" cy="1543048"/>
          </a:xfrm>
        </p:spPr>
        <p:txBody>
          <a:bodyPr/>
          <a:lstStyle/>
          <a:p>
            <a:r>
              <a:rPr lang="ko-KR" altLang="en-US" sz="2000" dirty="0" smtClean="0"/>
              <a:t>한국과 중국이 해결점을 찾으려고 </a:t>
            </a:r>
            <a:r>
              <a:rPr lang="ko-KR" altLang="en-US" sz="2000" dirty="0" err="1" smtClean="0"/>
              <a:t>하기전에</a:t>
            </a:r>
            <a:r>
              <a:rPr lang="ko-KR" altLang="en-US" sz="2000" dirty="0" smtClean="0"/>
              <a:t> 우리 스스로가 먼저 간도가 무엇인지 관심을 갖고 간도문제가 무엇이고 어떻게 해결해야 할 것인가를 절실하게 고민하고 대처해야 하는지 생각해보아야 한다고 생각합니다</a:t>
            </a:r>
            <a:r>
              <a:rPr lang="en-US" altLang="ko-KR" sz="2000" dirty="0" smtClean="0"/>
              <a:t>. </a:t>
            </a:r>
            <a:endParaRPr lang="ko-KR" altLang="en-US" sz="20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86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7224" y="2357431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 smtClean="0"/>
              <a:t>감사합니다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2384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821906" cy="69246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199" y="0"/>
            <a:ext cx="337081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독도영토학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영어영문학과 </a:t>
            </a:r>
            <a:r>
              <a:rPr lang="en-US" altLang="ko-KR" dirty="0" smtClean="0"/>
              <a:t>21944238 </a:t>
            </a:r>
            <a:r>
              <a:rPr lang="ko-KR" altLang="en-US" dirty="0" err="1" smtClean="0"/>
              <a:t>김도효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42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역사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18" y="2172780"/>
            <a:ext cx="5021466" cy="446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2000" b="1" dirty="0" smtClean="0"/>
              <a:t>목차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1490" y="1690689"/>
            <a:ext cx="7886700" cy="435133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ko-KR" altLang="en-US" sz="2000" dirty="0" smtClean="0"/>
              <a:t>간도의 간략한 정보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위치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역사와 문제 원인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2. </a:t>
            </a:r>
            <a:r>
              <a:rPr lang="ko-KR" altLang="en-US" sz="2000" dirty="0" smtClean="0"/>
              <a:t>간도 문제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간도의 장점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간도의 문제점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3. </a:t>
            </a:r>
            <a:r>
              <a:rPr lang="ko-KR" altLang="en-US" sz="2000" dirty="0" smtClean="0"/>
              <a:t>해결방안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각종 해결방안들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현실적인 해결방안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양국의 입장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4. </a:t>
            </a:r>
            <a:r>
              <a:rPr lang="ko-KR" altLang="en-US" sz="2000" dirty="0" smtClean="0"/>
              <a:t>해결방안에 대한 나의 최후 결론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4973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094" y="1"/>
            <a:ext cx="3821906" cy="69246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74570" y="412469"/>
            <a:ext cx="7886700" cy="1325563"/>
          </a:xfrm>
        </p:spPr>
        <p:txBody>
          <a:bodyPr>
            <a:normAutofit/>
          </a:bodyPr>
          <a:lstStyle/>
          <a:p>
            <a:r>
              <a:rPr lang="ko-KR" altLang="en-US" sz="2000" b="1" dirty="0" smtClean="0"/>
              <a:t>지리적 위치 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두만강 북쪽과 </a:t>
            </a:r>
            <a:r>
              <a:rPr lang="ko-KR" altLang="en-US" sz="2000" dirty="0" err="1" smtClean="0"/>
              <a:t>압롭강</a:t>
            </a:r>
            <a:r>
              <a:rPr lang="ko-KR" altLang="en-US" sz="2000" dirty="0" smtClean="0"/>
              <a:t> 너머 북쪽 일대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백두산 중심으로 </a:t>
            </a:r>
            <a:r>
              <a:rPr lang="ko-KR" altLang="en-US" sz="2000" dirty="0" err="1" smtClean="0"/>
              <a:t>동간도와</a:t>
            </a:r>
            <a:r>
              <a:rPr lang="ko-KR" altLang="en-US" sz="2000" dirty="0" smtClean="0"/>
              <a:t> 북간도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현재 중국의 동북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성에 걸침</a:t>
            </a:r>
            <a:endParaRPr lang="en-US" altLang="ko-KR" sz="2000" dirty="0" smtClean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702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역사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29" y="1027908"/>
            <a:ext cx="5707087" cy="53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b="1" dirty="0" smtClean="0"/>
              <a:t>역사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3229" y="1808449"/>
            <a:ext cx="7886700" cy="4351339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 smtClean="0"/>
              <a:t>고구려의 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멸망 이후 발해 </a:t>
            </a:r>
            <a:r>
              <a:rPr lang="en-US" altLang="ko-KR" sz="2000" dirty="0" smtClean="0"/>
              <a:t>5</a:t>
            </a:r>
            <a:r>
              <a:rPr lang="ko-KR" altLang="en-US" sz="2000" dirty="0" smtClean="0"/>
              <a:t>경을 두었던 곳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1710</a:t>
            </a:r>
            <a:r>
              <a:rPr lang="ko-KR" altLang="en-US" sz="2000" dirty="0" smtClean="0"/>
              <a:t>년 조선인이 청나라 사람 살해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조사를 위해 청나라에서 파견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조선과 회담 이후 백두산 산정에 정계비 세움</a:t>
            </a:r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19C </a:t>
            </a:r>
            <a:r>
              <a:rPr lang="ko-KR" altLang="en-US" sz="2000" dirty="0" smtClean="0"/>
              <a:t>청과 간도 영토에 대해 다툼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을사조약 체결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간도협약 체결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54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2000" dirty="0" smtClean="0"/>
              <a:t>간도란</a:t>
            </a:r>
            <a:r>
              <a:rPr lang="en-US" altLang="ko-KR" sz="2000" dirty="0" smtClean="0"/>
              <a:t>?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000" dirty="0" smtClean="0"/>
              <a:t>압록강 상류와 두만강 북쪽의 조선인 거주 지역을 일컫는 말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/>
              <a:t>두만강 북쪽인 </a:t>
            </a:r>
            <a:r>
              <a:rPr lang="ko-KR" altLang="en-US" sz="2000" dirty="0" smtClean="0"/>
              <a:t>연변 지역을 </a:t>
            </a:r>
            <a:r>
              <a:rPr lang="ko-KR" altLang="en-US" sz="2000" dirty="0"/>
              <a:t>북간도</a:t>
            </a:r>
            <a:r>
              <a:rPr lang="en-US" altLang="ko-KR" sz="2000" dirty="0"/>
              <a:t>, </a:t>
            </a:r>
            <a:r>
              <a:rPr lang="ko-KR" altLang="en-US" sz="2000" dirty="0"/>
              <a:t>그 서쪽인 </a:t>
            </a:r>
            <a:r>
              <a:rPr lang="ko-KR" altLang="en-US" sz="2000" dirty="0" smtClean="0"/>
              <a:t>압록강 북쪽 </a:t>
            </a:r>
            <a:r>
              <a:rPr lang="ko-KR" altLang="en-US" sz="2000" dirty="0"/>
              <a:t>지역을 </a:t>
            </a:r>
            <a:r>
              <a:rPr lang="en-US" altLang="ko-KR" sz="2000" dirty="0"/>
              <a:t>'</a:t>
            </a:r>
            <a:r>
              <a:rPr lang="ko-KR" altLang="en-US" sz="2000" dirty="0"/>
              <a:t>서간도</a:t>
            </a:r>
            <a:r>
              <a:rPr lang="en-US" altLang="ko-KR" sz="2000" dirty="0"/>
              <a:t>'</a:t>
            </a:r>
            <a:r>
              <a:rPr lang="ko-KR" altLang="en-US" sz="2000" dirty="0"/>
              <a:t>라 </a:t>
            </a:r>
            <a:r>
              <a:rPr lang="ko-KR" altLang="en-US" sz="2000" dirty="0" smtClean="0"/>
              <a:t>부르기도 함</a:t>
            </a:r>
            <a:endParaRPr lang="en-US" altLang="ko-KR" sz="2000" dirty="0" smtClean="0"/>
          </a:p>
          <a:p>
            <a:endParaRPr lang="ko-KR" altLang="en-US" dirty="0"/>
          </a:p>
        </p:txBody>
      </p:sp>
      <p:pic>
        <p:nvPicPr>
          <p:cNvPr id="7170" name="Picture 2" descr="만주(滿洲) 예언 3 - 고조선[古朝鮮] 창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2" y="3143251"/>
            <a:ext cx="3452755" cy="3500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3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b="1" dirty="0" smtClean="0"/>
              <a:t>간도의 장점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넓은 국경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많은 자원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유적이나 역사를 조사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r>
              <a:rPr lang="ko-KR" altLang="en-US" sz="2000" dirty="0" smtClean="0"/>
              <a:t>민족의 동질성 회복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우리의 조상들의 피와 땀</a:t>
            </a:r>
            <a:endParaRPr lang="ko-KR" altLang="en-US" sz="2000" dirty="0"/>
          </a:p>
        </p:txBody>
      </p:sp>
      <p:pic>
        <p:nvPicPr>
          <p:cNvPr id="4098" name="Picture 2" descr="고구려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25" y="1839698"/>
            <a:ext cx="5143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8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b="1" dirty="0" smtClean="0"/>
              <a:t>간도의 문제점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간도협약은 자의로 이루어진 것이 아님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오랜 시간 동안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우리 조상이 다스려온 땅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현재 국민이 간도에 대한 인식 낮음</a:t>
            </a:r>
            <a:endParaRPr lang="ko-KR" altLang="en-US" sz="2000" dirty="0"/>
          </a:p>
        </p:txBody>
      </p:sp>
      <p:pic>
        <p:nvPicPr>
          <p:cNvPr id="3074" name="Picture 2" descr="간도협약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0629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b="1" dirty="0" smtClean="0"/>
              <a:t>각종 해결 방안들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국제사법재판소에 소를 제기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중국의 분열에 의한 어부지리 효과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국제법상 한국 영토임을 공인 받기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정부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언론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국민들 관심 높이기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경제력을 바탕으로 부동산 투자하기</a:t>
            </a:r>
            <a:endParaRPr lang="en-US" altLang="ko-KR" sz="2000" dirty="0" smtClean="0"/>
          </a:p>
        </p:txBody>
      </p:sp>
      <p:pic>
        <p:nvPicPr>
          <p:cNvPr id="5122" name="Picture 2" descr="재판에 대한 이미지 검색결과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21" y="1517237"/>
            <a:ext cx="3929063" cy="36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5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686345" y="266653"/>
            <a:ext cx="3145259" cy="64928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b="1" dirty="0" smtClean="0"/>
              <a:t>현실적인 해결방안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1" y="1825625"/>
            <a:ext cx="4942157" cy="4351339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당사국간 재교섭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양국의 입장과 시각을 이해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일본과 다르게 우기지 말고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합리적인 사고를 배경으로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합의점 찾기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056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71767"/>
              </p:ext>
            </p:extLst>
          </p:nvPr>
        </p:nvGraphicFramePr>
        <p:xfrm>
          <a:off x="0" y="-2"/>
          <a:ext cx="9144000" cy="68580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338504532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495880041"/>
                    </a:ext>
                  </a:extLst>
                </a:gridCol>
              </a:tblGrid>
              <a:tr h="6274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/>
                        <a:t>중국의 입장</a:t>
                      </a:r>
                      <a:endParaRPr lang="ko-KR" alt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/>
                        <a:t>한국의 입장</a:t>
                      </a:r>
                      <a:endParaRPr lang="ko-KR" altLang="en-US" sz="20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014003700"/>
                  </a:ext>
                </a:extLst>
              </a:tr>
              <a:tr h="2076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9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9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dirty="0" smtClean="0"/>
                        <a:t>중국 땅에 있는 사람들과 역사는 중국의 것</a:t>
                      </a:r>
                      <a:endParaRPr lang="en-US" altLang="ko-KR" sz="1900" dirty="0" smtClean="0"/>
                    </a:p>
                    <a:p>
                      <a:pPr latinLnBrk="1"/>
                      <a:endParaRPr lang="ko-KR" altLang="en-US" sz="19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9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9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dirty="0" smtClean="0"/>
                        <a:t>고구려는 우리의 역사</a:t>
                      </a:r>
                      <a:r>
                        <a:rPr lang="en-US" altLang="ko-KR" sz="1900" dirty="0" smtClean="0"/>
                        <a:t>, </a:t>
                      </a:r>
                      <a:r>
                        <a:rPr lang="ko-KR" altLang="en-US" sz="1900" dirty="0" smtClean="0"/>
                        <a:t>고구려</a:t>
                      </a:r>
                      <a:r>
                        <a:rPr lang="en-US" altLang="ko-KR" sz="1900" dirty="0" smtClean="0"/>
                        <a:t>=</a:t>
                      </a:r>
                      <a:r>
                        <a:rPr lang="ko-KR" altLang="en-US" sz="1900" dirty="0" smtClean="0"/>
                        <a:t>간도</a:t>
                      </a:r>
                      <a:endParaRPr lang="en-US" altLang="ko-KR" sz="1900" dirty="0" smtClean="0"/>
                    </a:p>
                    <a:p>
                      <a:pPr latinLnBrk="1"/>
                      <a:endParaRPr lang="ko-KR" altLang="en-US" sz="19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62855397"/>
                  </a:ext>
                </a:extLst>
              </a:tr>
              <a:tr h="2076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9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9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dirty="0" smtClean="0"/>
                        <a:t>간도 협약을 통한 간도의 합법적인 소유권</a:t>
                      </a:r>
                      <a:endParaRPr lang="en-US" altLang="ko-KR" sz="1900" dirty="0" smtClean="0"/>
                    </a:p>
                    <a:p>
                      <a:pPr latinLnBrk="1"/>
                      <a:endParaRPr lang="ko-KR" altLang="en-US" sz="19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900" dirty="0" smtClean="0"/>
                    </a:p>
                    <a:p>
                      <a:pPr latinLnBrk="1"/>
                      <a:endParaRPr lang="en-US" altLang="ko-KR" sz="1900" dirty="0" smtClean="0"/>
                    </a:p>
                    <a:p>
                      <a:pPr latinLnBrk="1"/>
                      <a:r>
                        <a:rPr lang="ko-KR" altLang="en-US" sz="1900" dirty="0" smtClean="0"/>
                        <a:t>간도 협약은 을사조약 이후 외교권을</a:t>
                      </a:r>
                      <a:r>
                        <a:rPr lang="ko-KR" altLang="en-US" sz="1900" baseline="0" dirty="0" smtClean="0"/>
                        <a:t> 잃어 강제로 체결</a:t>
                      </a:r>
                      <a:r>
                        <a:rPr lang="en-US" altLang="ko-KR" sz="1900" baseline="0" dirty="0" smtClean="0"/>
                        <a:t>, </a:t>
                      </a:r>
                      <a:r>
                        <a:rPr lang="ko-KR" altLang="en-US" sz="1900" baseline="0" dirty="0" smtClean="0"/>
                        <a:t>무효</a:t>
                      </a:r>
                      <a:endParaRPr lang="ko-KR" altLang="en-US" sz="19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35379332"/>
                  </a:ext>
                </a:extLst>
              </a:tr>
              <a:tr h="2076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9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9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9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dirty="0" smtClean="0"/>
                        <a:t>백두산 정계비의 경계선 </a:t>
                      </a:r>
                      <a:r>
                        <a:rPr lang="en-US" altLang="ko-KR" sz="1900" dirty="0" smtClean="0"/>
                        <a:t>‘</a:t>
                      </a:r>
                      <a:r>
                        <a:rPr lang="ko-KR" altLang="en-US" sz="1900" dirty="0" err="1" smtClean="0"/>
                        <a:t>토문강</a:t>
                      </a:r>
                      <a:r>
                        <a:rPr lang="en-US" altLang="ko-KR" sz="1900" dirty="0" smtClean="0"/>
                        <a:t>’=</a:t>
                      </a:r>
                      <a:r>
                        <a:rPr lang="ko-KR" altLang="en-US" sz="1900" dirty="0" smtClean="0"/>
                        <a:t>두만강</a:t>
                      </a:r>
                    </a:p>
                    <a:p>
                      <a:pPr latinLnBrk="1"/>
                      <a:endParaRPr lang="ko-KR" altLang="en-US" sz="19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900" dirty="0" smtClean="0"/>
                    </a:p>
                    <a:p>
                      <a:pPr latinLnBrk="1"/>
                      <a:endParaRPr lang="en-US" altLang="ko-KR" sz="1900" dirty="0" smtClean="0"/>
                    </a:p>
                    <a:p>
                      <a:pPr latinLnBrk="1"/>
                      <a:endParaRPr lang="en-US" altLang="ko-KR" sz="1900" dirty="0" smtClean="0"/>
                    </a:p>
                    <a:p>
                      <a:pPr latinLnBrk="1"/>
                      <a:r>
                        <a:rPr lang="ko-KR" altLang="en-US" sz="1900" dirty="0" smtClean="0"/>
                        <a:t>백두산 정계비의 경계선 </a:t>
                      </a:r>
                      <a:r>
                        <a:rPr lang="en-US" altLang="ko-KR" sz="1900" dirty="0" smtClean="0"/>
                        <a:t>‘</a:t>
                      </a:r>
                      <a:r>
                        <a:rPr lang="ko-KR" altLang="en-US" sz="1900" dirty="0" err="1" smtClean="0"/>
                        <a:t>토문강</a:t>
                      </a:r>
                      <a:r>
                        <a:rPr lang="en-US" altLang="ko-KR" sz="1900" dirty="0" smtClean="0"/>
                        <a:t>‘= </a:t>
                      </a:r>
                      <a:r>
                        <a:rPr lang="ko-KR" altLang="en-US" sz="1900" dirty="0" err="1" smtClean="0"/>
                        <a:t>쑹화강의</a:t>
                      </a:r>
                      <a:r>
                        <a:rPr lang="ko-KR" altLang="en-US" sz="1900" dirty="0" smtClean="0"/>
                        <a:t> 일부</a:t>
                      </a:r>
                      <a:endParaRPr lang="ko-KR" altLang="en-US" sz="19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125851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3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b="1" dirty="0" smtClean="0"/>
              <a:t>한국의 입장에 대한 영상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https://www.youtube.com/watch?v=j09-XCQa4V0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35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결론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b="8689"/>
          <a:stretch/>
        </p:blipFill>
        <p:spPr bwMode="auto">
          <a:xfrm>
            <a:off x="5963856" y="3008055"/>
            <a:ext cx="3180144" cy="38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b="1" dirty="0" smtClean="0"/>
              <a:t>해결방안에 대한 최후 결론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일본과는 다르게 우기지 말고 재교섭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간도에서의 경제적 이윤과 같은 것들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양국에 분배와 같은 구체적 해결방안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정부들이 합의점 찾기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국민들이 간도에 대해 더 큰 관심 갖기</a:t>
            </a:r>
            <a:endParaRPr lang="en-US" altLang="ko-KR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359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55" y="1825628"/>
            <a:ext cx="3973075" cy="477828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b="1" dirty="0" smtClean="0"/>
              <a:t>우리가 실천 할 수 있는 해결 방안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관심 갖고 더 공부하기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해결 방안들 고민 해보기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>
                <a:hlinkClick r:id="rId3"/>
              </a:rPr>
              <a:t>http://www.gando.or.kr</a:t>
            </a:r>
            <a:r>
              <a:rPr lang="en-US" altLang="ko-KR" sz="2000" dirty="0" smtClean="0">
                <a:hlinkClick r:id="rId3"/>
              </a:rPr>
              <a:t>/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간도에 대한 공부하기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261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b="1" dirty="0" smtClean="0"/>
              <a:t>간도에 대해 공부하며 느낀 점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많은 사람들이 무관심하다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되찾기가 정말 어렵다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더 많은 노력과 관심이 필요하다</a:t>
            </a:r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106" y="2343832"/>
            <a:ext cx="4209278" cy="42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59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72711" y="491737"/>
            <a:ext cx="7886700" cy="1325563"/>
          </a:xfrm>
        </p:spPr>
        <p:txBody>
          <a:bodyPr>
            <a:normAutofit/>
          </a:bodyPr>
          <a:lstStyle/>
          <a:p>
            <a:r>
              <a:rPr lang="ko-KR" altLang="en-US" sz="2000" b="1" dirty="0" smtClean="0">
                <a:latin typeface="+mn-ea"/>
                <a:ea typeface="+mn-ea"/>
              </a:rPr>
              <a:t>질문</a:t>
            </a:r>
            <a:r>
              <a:rPr lang="en-US" altLang="ko-KR" sz="2000" b="1" dirty="0" smtClean="0">
                <a:latin typeface="+mn-ea"/>
                <a:ea typeface="+mn-ea"/>
              </a:rPr>
              <a:t>?</a:t>
            </a:r>
            <a:endParaRPr lang="ko-KR" altLang="en-US" sz="2000" b="1" dirty="0">
              <a:latin typeface="+mn-ea"/>
              <a:ea typeface="+mn-ea"/>
            </a:endParaRPr>
          </a:p>
        </p:txBody>
      </p:sp>
      <p:pic>
        <p:nvPicPr>
          <p:cNvPr id="7170" name="Picture 2" descr="question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28" y="280721"/>
            <a:ext cx="3571875" cy="625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hlinkClick r:id="rId2"/>
              </a:rPr>
              <a:t>간도의 역사 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간도는 발해의 영토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ko-KR" altLang="en-US" sz="2000" dirty="0" smtClean="0"/>
              <a:t>여진족은 농경보다 유목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수렵에 종사하였기 때문에 이 비옥한 지역이 오랫동안 개척되지 못함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 </a:t>
            </a:r>
            <a:r>
              <a:rPr lang="ko-KR" altLang="en-US" sz="2000" dirty="0" smtClean="0"/>
              <a:t>조선 후기 한국인 유민이 들어가 미개지를 개척하기 시작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15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2000" b="1" dirty="0" smtClean="0"/>
              <a:t>감사합니다</a:t>
            </a:r>
            <a:endParaRPr lang="ko-KR" altLang="en-US" sz="2000" b="1" dirty="0"/>
          </a:p>
        </p:txBody>
      </p:sp>
      <p:pic>
        <p:nvPicPr>
          <p:cNvPr id="8194" name="Picture 2" descr="thanks for watching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9" y="1463675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352469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latin typeface="HY나무B" pitchFamily="18" charset="-127"/>
                <a:ea typeface="HY나무B" pitchFamily="18" charset="-127"/>
              </a:rPr>
              <a:t>간도의 문제점</a:t>
            </a:r>
            <a:endParaRPr lang="ko-KR" altLang="en-US" sz="54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864096"/>
          </a:xfrm>
        </p:spPr>
        <p:txBody>
          <a:bodyPr>
            <a:normAutofit/>
          </a:bodyPr>
          <a:lstStyle/>
          <a:p>
            <a:r>
              <a:rPr lang="ko-KR" altLang="en-US" sz="2700" b="1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중국과 국경을 맞대고 있는 북한의 입장</a:t>
            </a:r>
            <a:endParaRPr lang="en-US" altLang="ko-KR" sz="2700" b="1" dirty="0" smtClean="0">
              <a:solidFill>
                <a:schemeClr val="tx1"/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400" dirty="0"/>
          </a:p>
          <a:p>
            <a:endParaRPr lang="en-US" altLang="ko-KR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40152" y="59492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불어불문과 </a:t>
            </a:r>
            <a:r>
              <a:rPr lang="en-US" altLang="ko-KR" dirty="0"/>
              <a:t>19</a:t>
            </a:r>
            <a:r>
              <a:rPr lang="ko-KR" altLang="en-US" dirty="0"/>
              <a:t> 김보미</a:t>
            </a:r>
          </a:p>
        </p:txBody>
      </p:sp>
    </p:spTree>
    <p:extLst>
      <p:ext uri="{BB962C8B-B14F-4D97-AF65-F5344CB8AC3E}">
        <p14:creationId xmlns:p14="http://schemas.microsoft.com/office/powerpoint/2010/main" val="13676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간도란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?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ko-KR" altLang="en-US" b="1" dirty="0" smtClean="0"/>
              <a:t>토지가 비옥</a:t>
            </a:r>
            <a:endParaRPr lang="en-US" altLang="ko-KR" b="1" dirty="0" smtClean="0"/>
          </a:p>
          <a:p>
            <a:r>
              <a:rPr lang="ko-KR" altLang="en-US" b="1" dirty="0" smtClean="0"/>
              <a:t>한민족이 최초로 벼를 이삭</a:t>
            </a:r>
            <a:endParaRPr lang="en-US" altLang="ko-KR" b="1" dirty="0" smtClean="0"/>
          </a:p>
          <a:p>
            <a:r>
              <a:rPr lang="ko-KR" altLang="en-US" b="1" dirty="0" smtClean="0"/>
              <a:t>콩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옥수수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보리 등도 재배</a:t>
            </a:r>
            <a:endParaRPr lang="en-US" altLang="ko-KR" b="1" dirty="0" smtClean="0"/>
          </a:p>
          <a:p>
            <a:r>
              <a:rPr lang="ko-KR" altLang="en-US" b="1" dirty="0" smtClean="0"/>
              <a:t>석탄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구리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납 등 광물자원 풍부</a:t>
            </a:r>
            <a:endParaRPr lang="en-US" altLang="ko-KR" b="1" dirty="0" smtClean="0"/>
          </a:p>
          <a:p>
            <a:r>
              <a:rPr lang="ko-KR" altLang="en-US" b="1" dirty="0" smtClean="0"/>
              <a:t>옥저</a:t>
            </a:r>
            <a:r>
              <a:rPr lang="en-US" altLang="ko-KR" b="1" dirty="0" smtClean="0"/>
              <a:t>&gt;</a:t>
            </a:r>
            <a:r>
              <a:rPr lang="ko-KR" altLang="en-US" b="1" dirty="0" smtClean="0"/>
              <a:t>고구려</a:t>
            </a:r>
            <a:r>
              <a:rPr lang="en-US" altLang="ko-KR" b="1" dirty="0" smtClean="0"/>
              <a:t>&gt;</a:t>
            </a:r>
            <a:r>
              <a:rPr lang="ko-KR" altLang="en-US" b="1" dirty="0" smtClean="0"/>
              <a:t>발해</a:t>
            </a:r>
            <a:r>
              <a:rPr lang="en-US" altLang="ko-KR" b="1" dirty="0" smtClean="0"/>
              <a:t>&gt;</a:t>
            </a:r>
            <a:r>
              <a:rPr lang="ko-KR" altLang="en-US" b="1" dirty="0" smtClean="0"/>
              <a:t>조선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여진족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의 영토</a:t>
            </a:r>
            <a:endParaRPr lang="en-US" altLang="ko-KR" b="1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5656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65129"/>
            <a:ext cx="8047806" cy="1325563"/>
          </a:xfrm>
        </p:spPr>
        <p:txBody>
          <a:bodyPr/>
          <a:lstStyle/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간도에 이주한 우리나라 사람들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간도에 우리나라 사람이 이주한 것은 철종   말에서 고종 초</a:t>
            </a:r>
            <a:endParaRPr lang="en-US" altLang="ko-KR" b="1" dirty="0" smtClean="0"/>
          </a:p>
          <a:p>
            <a:r>
              <a:rPr lang="ko-KR" altLang="en-US" b="1" dirty="0" smtClean="0"/>
              <a:t>세도정치의 학정과 수탈에 못 견딘 농민들이 두만강 너머로 이주</a:t>
            </a:r>
            <a:endParaRPr lang="en-US" altLang="ko-KR" b="1" dirty="0" smtClean="0"/>
          </a:p>
          <a:p>
            <a:r>
              <a:rPr lang="ko-KR" altLang="en-US" b="1" dirty="0" smtClean="0"/>
              <a:t>일제가 토지조사사업을 강행했을 탈취를      </a:t>
            </a:r>
            <a:r>
              <a:rPr lang="ko-KR" altLang="en-US" b="1" dirty="0" err="1" smtClean="0"/>
              <a:t>피하기위해</a:t>
            </a:r>
            <a:r>
              <a:rPr lang="ko-KR" altLang="en-US" b="1" dirty="0" smtClean="0"/>
              <a:t> 간도 이주가 계속됨</a:t>
            </a:r>
            <a:endParaRPr lang="en-US" altLang="ko-KR" b="1" dirty="0" smtClean="0"/>
          </a:p>
          <a:p>
            <a:r>
              <a:rPr lang="ko-KR" altLang="en-US" b="1" dirty="0" smtClean="0"/>
              <a:t>우리나라 사람의 호수가 중국보다 월등히     많았고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농토는 전체의 </a:t>
            </a:r>
            <a:r>
              <a:rPr lang="en-US" altLang="ko-KR" b="1" dirty="0" smtClean="0"/>
              <a:t>52%</a:t>
            </a:r>
            <a:r>
              <a:rPr lang="ko-KR" altLang="en-US" b="1" dirty="0" smtClean="0"/>
              <a:t>를 소</a:t>
            </a:r>
            <a:r>
              <a:rPr lang="ko-KR" altLang="en-US" b="1" dirty="0"/>
              <a:t>유</a:t>
            </a:r>
          </a:p>
        </p:txBody>
      </p:sp>
    </p:spTree>
    <p:extLst>
      <p:ext uri="{BB962C8B-B14F-4D97-AF65-F5344CB8AC3E}">
        <p14:creationId xmlns:p14="http://schemas.microsoft.com/office/powerpoint/2010/main" val="37166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간도로 이주한 이유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3672408"/>
          </a:xfrm>
        </p:spPr>
        <p:txBody>
          <a:bodyPr/>
          <a:lstStyle/>
          <a:p>
            <a:r>
              <a:rPr lang="ko-KR" altLang="en-US" b="1" dirty="0" err="1" smtClean="0"/>
              <a:t>반제국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반봉건 투쟁을 하기 위함</a:t>
            </a:r>
            <a:r>
              <a:rPr lang="en-US" altLang="ko-KR" b="1" dirty="0" smtClean="0"/>
              <a:t>.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b="1" dirty="0" smtClean="0"/>
              <a:t>→인적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물적 자원 공급에 의해 항일 투쟁이 활발 할 수 있었음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11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간도를 빼앗아간 청나라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220486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ko-KR" altLang="en-US" b="1" dirty="0" smtClean="0"/>
              <a:t>광복 직후 </a:t>
            </a:r>
            <a:r>
              <a:rPr lang="en-US" altLang="ko-KR" b="1" dirty="0" smtClean="0"/>
              <a:t>1985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8</a:t>
            </a:r>
            <a:r>
              <a:rPr lang="ko-KR" altLang="en-US" b="1" dirty="0" smtClean="0"/>
              <a:t>월 </a:t>
            </a:r>
            <a:r>
              <a:rPr lang="en-US" altLang="ko-KR" b="1" dirty="0" smtClean="0"/>
              <a:t>18</a:t>
            </a:r>
            <a:r>
              <a:rPr lang="ko-KR" altLang="en-US" b="1" dirty="0" smtClean="0"/>
              <a:t>일 중공군에 의해 점령됨</a:t>
            </a:r>
            <a:endParaRPr lang="en-US" altLang="ko-KR" b="1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b="1" dirty="0" smtClean="0"/>
              <a:t>연변의 여러 민족 계층 인민대표회의에서 연변조선민족자치구 임시정부가 성립</a:t>
            </a:r>
            <a:endParaRPr lang="en-US" altLang="ko-KR" b="1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b="1" dirty="0" smtClean="0"/>
              <a:t>점차 간도가 청에게 </a:t>
            </a:r>
            <a:r>
              <a:rPr lang="ko-KR" altLang="en-US" b="1" dirty="0" err="1" smtClean="0"/>
              <a:t>빼앗기게됨</a:t>
            </a:r>
            <a:endParaRPr lang="en-US" altLang="ko-KR" b="1" dirty="0"/>
          </a:p>
          <a:p>
            <a:pPr marL="0" indent="0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9154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간도를 찾아오는 방법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o-KR" altLang="en-US" b="1" dirty="0" smtClean="0"/>
              <a:t>국제 사법 </a:t>
            </a:r>
            <a:r>
              <a:rPr lang="ko-KR" altLang="en-US" b="1" dirty="0" err="1" smtClean="0"/>
              <a:t>제판소에</a:t>
            </a:r>
            <a:r>
              <a:rPr lang="ko-KR" altLang="en-US" b="1" dirty="0" smtClean="0"/>
              <a:t> 제소</a:t>
            </a:r>
            <a:endParaRPr lang="en-US" altLang="ko-KR" b="1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b="1" dirty="0" smtClean="0"/>
              <a:t>불법적 조약이 유효가 될 수 있는 경우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가지</a:t>
            </a:r>
            <a:endParaRPr lang="en-US" altLang="ko-KR" b="1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b="1" dirty="0" smtClean="0"/>
              <a:t>주체자가 </a:t>
            </a:r>
            <a:r>
              <a:rPr lang="ko-KR" altLang="en-US" b="1" dirty="0" err="1" smtClean="0"/>
              <a:t>오랜시간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(100</a:t>
            </a:r>
            <a:r>
              <a:rPr lang="ko-KR" altLang="en-US" b="1" dirty="0" smtClean="0"/>
              <a:t>년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그 조약에 대해 아무 의사 표현 </a:t>
            </a:r>
            <a:r>
              <a:rPr lang="ko-KR" altLang="en-US" b="1" dirty="0" err="1" smtClean="0"/>
              <a:t>하지않는것</a:t>
            </a:r>
            <a:endParaRPr lang="en-US" altLang="ko-KR" b="1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b="1" dirty="0" err="1" smtClean="0"/>
              <a:t>을사늑약이</a:t>
            </a:r>
            <a:r>
              <a:rPr lang="ko-KR" altLang="en-US" b="1" dirty="0" smtClean="0"/>
              <a:t> 불법이기 때문</a:t>
            </a:r>
            <a:endParaRPr lang="en-US" altLang="ko-KR" b="1" dirty="0" smtClean="0"/>
          </a:p>
          <a:p>
            <a:pPr marL="514350" indent="-514350">
              <a:buFont typeface="+mj-lt"/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을사늑약이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불법인 이유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b="1" dirty="0" err="1" smtClean="0"/>
              <a:t>을사늑약은</a:t>
            </a:r>
            <a:r>
              <a:rPr lang="ko-KR" altLang="en-US" b="1" dirty="0" smtClean="0"/>
              <a:t> 비준서가 없음</a:t>
            </a:r>
            <a:endParaRPr lang="en-US" altLang="ko-KR" b="1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b="1" dirty="0" smtClean="0"/>
              <a:t>을사오적은 </a:t>
            </a:r>
            <a:r>
              <a:rPr lang="ko-KR" altLang="en-US" b="1" dirty="0" err="1" smtClean="0"/>
              <a:t>을사늑약을</a:t>
            </a:r>
            <a:r>
              <a:rPr lang="ko-KR" altLang="en-US" b="1" dirty="0" smtClean="0"/>
              <a:t> 맺을 수 있는 대리권이 없음</a:t>
            </a:r>
            <a:endParaRPr lang="en-US" altLang="ko-KR" b="1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b="1" dirty="0" err="1" smtClean="0"/>
              <a:t>을사늑약은</a:t>
            </a:r>
            <a:r>
              <a:rPr lang="ko-KR" altLang="en-US" b="1" dirty="0" smtClean="0"/>
              <a:t> 조약의 각종 구비서류를 갖추지 못함</a:t>
            </a:r>
            <a:endParaRPr lang="en-US" altLang="ko-KR" b="1" dirty="0" smtClean="0"/>
          </a:p>
          <a:p>
            <a:pPr marL="514350" indent="-514350">
              <a:buFont typeface="+mj-lt"/>
              <a:buAutoNum type="arabicPeriod"/>
            </a:pPr>
            <a:endParaRPr lang="en-US" altLang="ko-KR" b="1" dirty="0"/>
          </a:p>
          <a:p>
            <a:pPr>
              <a:buFont typeface="Wingdings" pitchFamily="2" charset="2"/>
              <a:buChar char="ü"/>
            </a:pPr>
            <a:r>
              <a:rPr lang="ko-KR" altLang="en-US" b="1" dirty="0" smtClean="0"/>
              <a:t>외교권은 당연히 불법적으로 빼앗아 간 것</a:t>
            </a:r>
            <a:endParaRPr lang="en-US" altLang="ko-KR" b="1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b="1" dirty="0" smtClean="0"/>
              <a:t>일본과 청 사이에 맺은 간도협약은 불법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8286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4800" dirty="0" smtClean="0">
                <a:hlinkClick r:id="rId3"/>
              </a:rPr>
              <a:t>https://www.youtube.com/watch?v=3_bnKXZH_0U</a:t>
            </a: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한반도의 통일을 원치 않는 중국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영유권 분쟁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5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3600" b="1" dirty="0" smtClean="0"/>
              <a:t>우리 땅을 찾지 못하고 중국과 영유권 </a:t>
            </a:r>
            <a:r>
              <a:rPr lang="ko-KR" altLang="en-US" sz="3600" b="1" dirty="0" err="1" smtClean="0"/>
              <a:t>분쟁중</a:t>
            </a:r>
            <a:endParaRPr lang="en-US" altLang="ko-KR" sz="3600" b="1" dirty="0" smtClean="0"/>
          </a:p>
          <a:p>
            <a:r>
              <a:rPr lang="ko-KR" altLang="en-US" sz="3600" b="1" dirty="0" smtClean="0"/>
              <a:t>간도를 찾기 위해 중국과 국경을 맞대고 있는 북한의 입장 고려</a:t>
            </a:r>
            <a:endParaRPr lang="en-US" altLang="ko-KR" sz="3600" b="1" dirty="0" smtClean="0"/>
          </a:p>
          <a:p>
            <a:r>
              <a:rPr lang="ko-KR" altLang="en-US" sz="3600" b="1" dirty="0" smtClean="0"/>
              <a:t>간도는 남북이 통일되어 동북아 중심 부각지로 </a:t>
            </a:r>
            <a:r>
              <a:rPr lang="ko-KR" altLang="en-US" sz="3600" b="1" dirty="0" err="1" smtClean="0"/>
              <a:t>부각시켜야함</a:t>
            </a:r>
            <a:endParaRPr lang="en-US" altLang="ko-K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221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간도의 위치적 장점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000" dirty="0"/>
              <a:t>간도는 국방상 중요한 가치가 있는 곳</a:t>
            </a:r>
          </a:p>
          <a:p>
            <a:endParaRPr lang="en-US" altLang="ko-KR" sz="2000" dirty="0" smtClean="0"/>
          </a:p>
          <a:p>
            <a:r>
              <a:rPr lang="ko-KR" altLang="en-US" sz="2000" dirty="0"/>
              <a:t>간도는 중요한 교통의 요충지</a:t>
            </a:r>
          </a:p>
          <a:p>
            <a:endParaRPr lang="en-US" altLang="ko-KR" sz="2000" dirty="0" smtClean="0"/>
          </a:p>
          <a:p>
            <a:r>
              <a:rPr lang="ko-KR" altLang="en-US" sz="2000" dirty="0"/>
              <a:t>간도는 전략적 요새로서 동아시아를 제압할 수 있는 지역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11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남북 통일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4000" b="1" dirty="0" smtClean="0"/>
              <a:t>북한이 간도와 맞대고 있는 것으로 보아</a:t>
            </a:r>
            <a:r>
              <a:rPr lang="en-US" altLang="ko-KR" sz="4000" b="1" dirty="0" smtClean="0"/>
              <a:t>, </a:t>
            </a:r>
            <a:r>
              <a:rPr lang="ko-KR" altLang="en-US" sz="4000" b="1" dirty="0" smtClean="0"/>
              <a:t>힘을 합쳐 찾아야 함</a:t>
            </a:r>
            <a:endParaRPr lang="en-US" altLang="ko-KR" sz="4000" b="1" dirty="0" smtClean="0"/>
          </a:p>
          <a:p>
            <a:pPr marL="0" indent="0">
              <a:buNone/>
            </a:pPr>
            <a:endParaRPr lang="en-US" altLang="ko-KR" sz="4000" b="1" dirty="0" smtClean="0"/>
          </a:p>
          <a:p>
            <a:pPr marL="0" indent="0">
              <a:buNone/>
            </a:pPr>
            <a:r>
              <a:rPr lang="ko-KR" altLang="en-US" sz="4000" b="1" dirty="0" smtClean="0"/>
              <a:t>통일이 되지 않은 상황에서 되찾아온다면 간도는 북한땅</a:t>
            </a:r>
            <a:endParaRPr lang="en-US" altLang="ko-KR" sz="4000" b="1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80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b="1" dirty="0" smtClean="0"/>
              <a:t>국제 사법 </a:t>
            </a:r>
            <a:r>
              <a:rPr lang="ko-KR" altLang="en-US" b="1" dirty="0" err="1" smtClean="0"/>
              <a:t>제판소에</a:t>
            </a:r>
            <a:r>
              <a:rPr lang="ko-KR" altLang="en-US" b="1" dirty="0" smtClean="0"/>
              <a:t> 간도협약이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불법적 조약임을 </a:t>
            </a:r>
            <a:r>
              <a:rPr lang="ko-KR" altLang="en-US" b="1" dirty="0" err="1" smtClean="0"/>
              <a:t>제소해야함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※ </a:t>
            </a:r>
            <a:r>
              <a:rPr lang="ko-KR" altLang="en-US" b="1" dirty="0" smtClean="0"/>
              <a:t>국제 사법 </a:t>
            </a:r>
            <a:r>
              <a:rPr lang="ko-KR" altLang="en-US" b="1" dirty="0" err="1" smtClean="0"/>
              <a:t>제판소는</a:t>
            </a:r>
            <a:r>
              <a:rPr lang="ko-KR" altLang="en-US" b="1" dirty="0" smtClean="0"/>
              <a:t> 강제성이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결여됨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→어떻게 판결이 나던 지킬 의무</a:t>
            </a:r>
            <a:r>
              <a:rPr lang="en-US" altLang="ko-KR" b="1" dirty="0" smtClean="0"/>
              <a:t>X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91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최선의 방법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3600" b="1" dirty="0" smtClean="0"/>
              <a:t>형식적으로나마 제소를 한 후 통일이 가장 좋은 방법</a:t>
            </a:r>
            <a:endParaRPr lang="en-US" altLang="ko-KR" sz="3600" b="1" dirty="0" smtClean="0"/>
          </a:p>
          <a:p>
            <a:r>
              <a:rPr lang="ko-KR" altLang="en-US" sz="3600" b="1" dirty="0" smtClean="0"/>
              <a:t>우리나라가 강대국이 </a:t>
            </a:r>
            <a:r>
              <a:rPr lang="ko-KR" altLang="en-US" sz="3600" b="1" dirty="0" err="1" smtClean="0"/>
              <a:t>되어야함</a:t>
            </a:r>
            <a:endParaRPr lang="en-US" altLang="ko-KR" sz="3600" b="1" dirty="0"/>
          </a:p>
          <a:p>
            <a:pPr marL="0" indent="0">
              <a:buNone/>
            </a:pPr>
            <a:r>
              <a:rPr lang="ko-KR" altLang="en-US" sz="3600" b="1" dirty="0" smtClean="0"/>
              <a:t>  후에 간도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독도 이러한 영토 문제들     </a:t>
            </a:r>
            <a:endParaRPr lang="en-US" altLang="ko-KR" sz="3600" b="1" dirty="0" smtClean="0"/>
          </a:p>
          <a:p>
            <a:pPr marL="0" indent="0">
              <a:buNone/>
            </a:pPr>
            <a:r>
              <a:rPr lang="ko-KR" altLang="en-US" sz="3600" b="1" dirty="0" smtClean="0"/>
              <a:t>  을 </a:t>
            </a:r>
            <a:r>
              <a:rPr lang="ko-KR" altLang="en-US" sz="3600" b="1" dirty="0" err="1" smtClean="0"/>
              <a:t>해결해야함</a:t>
            </a:r>
            <a:endParaRPr lang="en-US" altLang="ko-K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8585500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북한이 가져야 할 태도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4525963"/>
          </a:xfrm>
        </p:spPr>
        <p:txBody>
          <a:bodyPr/>
          <a:lstStyle/>
          <a:p>
            <a:r>
              <a:rPr lang="ko-KR" altLang="en-US" b="1" dirty="0" smtClean="0"/>
              <a:t>간도를 되찾는다면 동북아 중심 부각지가 될 수 있음</a:t>
            </a:r>
            <a:endParaRPr lang="en-US" altLang="ko-KR" b="1" dirty="0" smtClean="0"/>
          </a:p>
          <a:p>
            <a:r>
              <a:rPr lang="ko-KR" altLang="en-US" b="1" dirty="0" smtClean="0"/>
              <a:t>북한의 경제력 성장에 큰 도움이 됨</a:t>
            </a:r>
            <a:endParaRPr lang="en-US" altLang="ko-KR" b="1" dirty="0" smtClean="0"/>
          </a:p>
          <a:p>
            <a:pPr marL="0" indent="0">
              <a:buNone/>
            </a:pPr>
            <a:r>
              <a:rPr lang="ko-KR" altLang="en-US" b="1" dirty="0" smtClean="0"/>
              <a:t>→북한이 중국에게 빼앗긴 간도의 영유권 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분쟁에 조금 더 관심을 갖고 적극적 태도 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를 </a:t>
            </a:r>
            <a:r>
              <a:rPr lang="ko-KR" altLang="en-US" b="1" dirty="0" err="1" smtClean="0"/>
              <a:t>가져야함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4353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0624" y="273742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b="1" dirty="0" smtClean="0"/>
              <a:t>북한과 중국이 혈맹관계를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전전하며 한국과 미국을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견제하는 교두보적인 관계를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지향하지만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국제</a:t>
            </a:r>
            <a:r>
              <a:rPr lang="en-US" altLang="ko-KR" b="1" dirty="0"/>
              <a:t> </a:t>
            </a:r>
            <a:r>
              <a:rPr lang="ko-KR" altLang="en-US" b="1" dirty="0" smtClean="0"/>
              <a:t>관계보다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앞서</a:t>
            </a:r>
            <a:r>
              <a:rPr lang="en-US" altLang="ko-KR" b="1" dirty="0"/>
              <a:t> </a:t>
            </a:r>
            <a:r>
              <a:rPr lang="ko-KR" altLang="en-US" b="1" dirty="0" smtClean="0"/>
              <a:t>간도를 찾아오려는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북한의 입장이</a:t>
            </a:r>
            <a:r>
              <a:rPr lang="en-US" altLang="ko-KR" b="1" dirty="0"/>
              <a:t> </a:t>
            </a:r>
            <a:r>
              <a:rPr lang="ko-KR" altLang="en-US" b="1" dirty="0" smtClean="0"/>
              <a:t>중요함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73460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pPr algn="ctr"/>
            <a:r>
              <a:rPr lang="ko-KR" altLang="en-US" b="1" dirty="0" smtClean="0">
                <a:latin typeface="HY나무B" pitchFamily="18" charset="-127"/>
                <a:ea typeface="HY나무B" pitchFamily="18" charset="-127"/>
              </a:rPr>
              <a:t>감사합니다</a:t>
            </a:r>
            <a:endParaRPr lang="ko-KR" altLang="en-US" b="1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3181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404667"/>
            <a:ext cx="7772400" cy="650503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1.</a:t>
            </a:r>
            <a:r>
              <a:rPr lang="ko-KR" altLang="en-US" sz="3200" dirty="0"/>
              <a:t>북한과 </a:t>
            </a:r>
            <a:r>
              <a:rPr lang="ko-KR" altLang="en-US" sz="3200" dirty="0">
                <a:latin typeface="나눔"/>
              </a:rPr>
              <a:t>체결한</a:t>
            </a:r>
            <a:r>
              <a:rPr lang="ko-KR" altLang="en-US" sz="3200" dirty="0"/>
              <a:t> 국경조약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65289" y="1400091"/>
            <a:ext cx="4100450" cy="5113575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(</a:t>
            </a:r>
            <a:r>
              <a:rPr lang="ko-KR" altLang="en-US" sz="1800" dirty="0">
                <a:solidFill>
                  <a:schemeClr val="tx1"/>
                </a:solidFill>
              </a:rPr>
              <a:t>배경</a:t>
            </a:r>
            <a:r>
              <a:rPr lang="en-US" altLang="ko-KR" sz="1800" dirty="0">
                <a:solidFill>
                  <a:schemeClr val="tx1"/>
                </a:solidFill>
              </a:rPr>
              <a:t>)</a:t>
            </a: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b="1" dirty="0">
                <a:solidFill>
                  <a:schemeClr val="tx1"/>
                </a:solidFill>
              </a:rPr>
              <a:t>간도협약</a:t>
            </a:r>
            <a:r>
              <a:rPr lang="ko-KR" altLang="en-US" sz="1800" dirty="0">
                <a:solidFill>
                  <a:schemeClr val="tx1"/>
                </a:solidFill>
              </a:rPr>
              <a:t> 체결</a:t>
            </a:r>
            <a:r>
              <a:rPr lang="en-US" altLang="ko-KR" sz="1800" dirty="0">
                <a:solidFill>
                  <a:schemeClr val="tx1"/>
                </a:solidFill>
              </a:rPr>
              <a:t>(1909)</a:t>
            </a: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dirty="0">
                <a:solidFill>
                  <a:schemeClr val="tx1"/>
                </a:solidFill>
              </a:rPr>
              <a:t>일본의 패망</a:t>
            </a:r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dirty="0">
                <a:solidFill>
                  <a:schemeClr val="tx1"/>
                </a:solidFill>
              </a:rPr>
              <a:t>간도협약의 무효</a:t>
            </a:r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dirty="0">
                <a:solidFill>
                  <a:schemeClr val="tx1"/>
                </a:solidFill>
              </a:rPr>
              <a:t>북한과 중국이 국경을 정하기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ko-KR" altLang="en-US" sz="1800" dirty="0">
                <a:solidFill>
                  <a:schemeClr val="tx1"/>
                </a:solidFill>
              </a:rPr>
              <a:t>위해</a:t>
            </a:r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b="1" dirty="0" err="1">
                <a:solidFill>
                  <a:schemeClr val="tx1"/>
                </a:solidFill>
              </a:rPr>
              <a:t>조중변계조약</a:t>
            </a:r>
            <a:r>
              <a:rPr lang="ko-KR" altLang="en-US" sz="1800" dirty="0" err="1">
                <a:solidFill>
                  <a:schemeClr val="tx1"/>
                </a:solidFill>
              </a:rPr>
              <a:t>을</a:t>
            </a:r>
            <a:r>
              <a:rPr lang="ko-KR" altLang="en-US" sz="1800" dirty="0">
                <a:solidFill>
                  <a:schemeClr val="tx1"/>
                </a:solidFill>
              </a:rPr>
              <a:t> 체결</a:t>
            </a:r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en-US" altLang="ko-KR" sz="1800" dirty="0">
                <a:solidFill>
                  <a:schemeClr val="tx1"/>
                </a:solidFill>
              </a:rPr>
              <a:t>(1962)</a:t>
            </a: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10" name="아래쪽 화살표 9"/>
          <p:cNvSpPr/>
          <p:nvPr/>
        </p:nvSpPr>
        <p:spPr>
          <a:xfrm>
            <a:off x="2555776" y="2545027"/>
            <a:ext cx="216024" cy="3600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2555776" y="3596836"/>
            <a:ext cx="216024" cy="3600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2555776" y="4598897"/>
            <a:ext cx="216024" cy="3600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031" name="Picture 7" descr="C:\Users\USE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12879"/>
            <a:ext cx="509199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84851"/>
            <a:ext cx="2895600" cy="408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8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432048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내용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9552" y="2363049"/>
            <a:ext cx="4040188" cy="3024336"/>
          </a:xfrm>
        </p:spPr>
        <p:txBody>
          <a:bodyPr>
            <a:normAutofit fontScale="92500"/>
          </a:bodyPr>
          <a:lstStyle/>
          <a:p>
            <a:r>
              <a:rPr lang="en-US" altLang="ko-KR" dirty="0"/>
              <a:t> </a:t>
            </a:r>
            <a:r>
              <a:rPr lang="ko-KR" altLang="en-US" b="1" dirty="0"/>
              <a:t>백두산 천지</a:t>
            </a:r>
            <a:r>
              <a:rPr lang="ko-KR" altLang="en-US" dirty="0"/>
              <a:t>를 나눔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(</a:t>
            </a:r>
            <a:r>
              <a:rPr lang="ko-KR" altLang="en-US" dirty="0"/>
              <a:t>북한</a:t>
            </a:r>
            <a:r>
              <a:rPr lang="en-US" altLang="ko-KR" dirty="0"/>
              <a:t>54.5%, </a:t>
            </a:r>
            <a:r>
              <a:rPr lang="ko-KR" altLang="en-US" dirty="0"/>
              <a:t>중국 </a:t>
            </a:r>
            <a:r>
              <a:rPr lang="en-US" altLang="ko-KR" dirty="0"/>
              <a:t>45.5%)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섬과 사주</a:t>
            </a:r>
            <a:r>
              <a:rPr lang="en-US" altLang="ko-KR" dirty="0"/>
              <a:t>:</a:t>
            </a:r>
            <a:r>
              <a:rPr lang="ko-KR" altLang="en-US" dirty="0"/>
              <a:t> 북한영유 </a:t>
            </a:r>
            <a:r>
              <a:rPr lang="en-US" altLang="ko-KR" dirty="0"/>
              <a:t>264</a:t>
            </a:r>
            <a:r>
              <a:rPr lang="ko-KR" altLang="en-US" dirty="0"/>
              <a:t>개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          </a:t>
            </a:r>
            <a:r>
              <a:rPr lang="ko-KR" altLang="en-US" dirty="0"/>
              <a:t>        중국영유 </a:t>
            </a:r>
            <a:r>
              <a:rPr lang="en-US" altLang="ko-KR" dirty="0"/>
              <a:t>187</a:t>
            </a:r>
            <a:r>
              <a:rPr lang="ko-KR" altLang="en-US" dirty="0"/>
              <a:t>개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→면적은 북한이 중국의</a:t>
            </a:r>
            <a:r>
              <a:rPr lang="en-US" altLang="ko-KR" dirty="0"/>
              <a:t> </a:t>
            </a:r>
            <a:r>
              <a:rPr lang="en-US" altLang="ko-KR" b="1" dirty="0"/>
              <a:t>6</a:t>
            </a:r>
            <a:r>
              <a:rPr lang="ko-KR" altLang="en-US" b="1" dirty="0"/>
              <a:t>배</a:t>
            </a:r>
            <a:endParaRPr lang="en-US" altLang="ko-KR" b="1" dirty="0"/>
          </a:p>
          <a:p>
            <a:pPr marL="0" indent="0">
              <a:buNone/>
            </a:pPr>
            <a:endParaRPr lang="ko-KR" altLang="en-US" b="1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35410" y="1484784"/>
            <a:ext cx="4041775" cy="432048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한계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34683" y="2348880"/>
            <a:ext cx="4545831" cy="3168352"/>
          </a:xfrm>
        </p:spPr>
        <p:txBody>
          <a:bodyPr>
            <a:normAutofit/>
          </a:bodyPr>
          <a:lstStyle/>
          <a:p>
            <a:r>
              <a:rPr lang="ko-KR" altLang="en-US" sz="2200" b="1" dirty="0"/>
              <a:t>비밀리에 체결한 조약</a:t>
            </a:r>
            <a:endParaRPr lang="en-US" altLang="ko-KR" sz="2200" b="1" dirty="0"/>
          </a:p>
          <a:p>
            <a:pPr marL="0" indent="0">
              <a:buNone/>
            </a:pPr>
            <a:r>
              <a:rPr lang="en-US" altLang="ko-KR" sz="2200" dirty="0"/>
              <a:t>  →</a:t>
            </a:r>
            <a:r>
              <a:rPr lang="ko-KR" altLang="en-US" sz="2200" dirty="0"/>
              <a:t>한반도 통일 이후 국경분쟁의     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   </a:t>
            </a:r>
            <a:r>
              <a:rPr lang="ko-KR" altLang="en-US" sz="2200" dirty="0"/>
              <a:t> 불씨가 될 가능성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</a:t>
            </a:r>
            <a:r>
              <a:rPr lang="ko-KR" altLang="en-US" sz="2200" dirty="0"/>
              <a:t> 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 </a:t>
            </a:r>
            <a:r>
              <a:rPr lang="ko-KR" altLang="en-US" sz="2200" dirty="0"/>
              <a:t>→북측이 중국에게 할양했다는   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    </a:t>
            </a:r>
            <a:r>
              <a:rPr lang="ko-KR" altLang="en-US" sz="2200" dirty="0"/>
              <a:t>주장</a:t>
            </a:r>
            <a:r>
              <a:rPr lang="en-US" altLang="ko-KR" sz="2200" dirty="0"/>
              <a:t>(</a:t>
            </a:r>
            <a:r>
              <a:rPr lang="ko-KR" altLang="en-US" sz="2200" dirty="0"/>
              <a:t>대북불신감 확대</a:t>
            </a:r>
            <a:r>
              <a:rPr lang="en-US" altLang="ko-KR" sz="2200" dirty="0"/>
              <a:t>)</a:t>
            </a:r>
          </a:p>
          <a:p>
            <a:pPr marL="0" indent="0">
              <a:buNone/>
            </a:pPr>
            <a:r>
              <a:rPr lang="en-US" altLang="ko-KR" sz="2200" dirty="0"/>
              <a:t>        </a:t>
            </a:r>
          </a:p>
          <a:p>
            <a:pPr marL="0" indent="0" algn="ctr"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3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2</a:t>
            </a:r>
            <a:r>
              <a:rPr lang="en-US" altLang="ko-KR" sz="3200" dirty="0" smtClean="0"/>
              <a:t>.</a:t>
            </a:r>
            <a:r>
              <a:rPr lang="ko-KR" altLang="en-US" sz="3200" dirty="0"/>
              <a:t>북한과 </a:t>
            </a:r>
            <a:r>
              <a:rPr lang="ko-KR" altLang="en-US" sz="3200" dirty="0">
                <a:latin typeface="나눔"/>
              </a:rPr>
              <a:t>체결한</a:t>
            </a:r>
            <a:r>
              <a:rPr lang="ko-KR" altLang="en-US" sz="3200" dirty="0"/>
              <a:t> 국경조약</a:t>
            </a:r>
          </a:p>
        </p:txBody>
      </p:sp>
    </p:spTree>
    <p:extLst>
      <p:ext uri="{BB962C8B-B14F-4D97-AF65-F5344CB8AC3E}">
        <p14:creationId xmlns:p14="http://schemas.microsoft.com/office/powerpoint/2010/main" val="17987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3.</a:t>
            </a:r>
            <a:r>
              <a:rPr lang="ko-KR" altLang="en-US" sz="3200" dirty="0"/>
              <a:t>북한과 체결한 국경조약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431" y="4773149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→</a:t>
            </a:r>
            <a:r>
              <a:rPr lang="en-US" altLang="ko-KR" dirty="0">
                <a:hlinkClick r:id="rId2"/>
              </a:rPr>
              <a:t> https://www.youtube.com/watch?v=-iImzarRwhk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414908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←참고영상</a:t>
            </a:r>
          </a:p>
        </p:txBody>
      </p:sp>
      <p:pic>
        <p:nvPicPr>
          <p:cNvPr id="1026" name="Picture 2" descr="C:\Users\USER\Desktop\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3" y="1400387"/>
            <a:ext cx="5510984" cy="33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1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4.</a:t>
            </a:r>
            <a:r>
              <a:rPr lang="ko-KR" altLang="en-US" sz="3200" dirty="0"/>
              <a:t>중국에 비해 적극적이지 못한 정부정책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851920" y="2276872"/>
            <a:ext cx="4536504" cy="4248472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1800" dirty="0"/>
              <a:t>꾸준한 </a:t>
            </a:r>
            <a:r>
              <a:rPr lang="en-US" altLang="ko-KR" sz="1800" dirty="0"/>
              <a:t>’</a:t>
            </a:r>
            <a:r>
              <a:rPr lang="ko-KR" altLang="en-US" sz="1800" dirty="0"/>
              <a:t>북한</a:t>
            </a:r>
            <a:r>
              <a:rPr lang="en-US" altLang="ko-KR" sz="1800" dirty="0"/>
              <a:t>-</a:t>
            </a:r>
            <a:r>
              <a:rPr lang="ko-KR" altLang="en-US" sz="1800" dirty="0"/>
              <a:t>중국</a:t>
            </a:r>
            <a:r>
              <a:rPr lang="en-US" altLang="ko-KR" sz="1800" dirty="0"/>
              <a:t>’ </a:t>
            </a:r>
            <a:r>
              <a:rPr lang="ko-KR" altLang="en-US" sz="1800" dirty="0"/>
              <a:t>국경조약인정 주장 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 </a:t>
            </a:r>
            <a:r>
              <a:rPr lang="ko-KR" altLang="en-US" sz="1800" dirty="0"/>
              <a:t>중국측 전문가들에게 의뢰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→</a:t>
            </a:r>
            <a:r>
              <a:rPr lang="ko-KR" altLang="en-US" sz="1800" dirty="0"/>
              <a:t> </a:t>
            </a:r>
            <a:r>
              <a:rPr lang="en-US" altLang="ko-KR" sz="1800" dirty="0"/>
              <a:t>‘</a:t>
            </a:r>
            <a:r>
              <a:rPr lang="ko-KR" altLang="en-US" sz="1800" dirty="0" err="1"/>
              <a:t>중조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변계사</a:t>
            </a:r>
            <a:r>
              <a:rPr lang="en-US" altLang="ko-KR" sz="1800" dirty="0"/>
              <a:t>’ </a:t>
            </a:r>
            <a:r>
              <a:rPr lang="ko-KR" altLang="en-US" sz="1800" dirty="0"/>
              <a:t>를 폄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장래에 있을 영유권 분쟁 대비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→ </a:t>
            </a:r>
            <a:r>
              <a:rPr lang="ko-KR" altLang="en-US" sz="1800" dirty="0"/>
              <a:t>비공식적인 간도 </a:t>
            </a:r>
            <a:r>
              <a:rPr lang="ko-KR" altLang="en-US" sz="1800" dirty="0" err="1"/>
              <a:t>전담자를</a:t>
            </a:r>
            <a:r>
              <a:rPr lang="ko-KR" altLang="en-US" sz="1800" dirty="0"/>
              <a:t> 배치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 </a:t>
            </a:r>
            <a:r>
              <a:rPr lang="ko-KR" altLang="en-US" sz="1800" dirty="0"/>
              <a:t>중국의 </a:t>
            </a:r>
            <a:r>
              <a:rPr lang="en-US" altLang="ko-KR" sz="1800" dirty="0"/>
              <a:t>‘</a:t>
            </a:r>
            <a:r>
              <a:rPr lang="ko-KR" altLang="en-US" sz="1800" dirty="0"/>
              <a:t>한글공정</a:t>
            </a:r>
            <a:r>
              <a:rPr lang="en-US" altLang="ko-KR" sz="1800" dirty="0"/>
              <a:t>’ </a:t>
            </a:r>
            <a:r>
              <a:rPr lang="ko-KR" altLang="en-US" sz="1800" dirty="0"/>
              <a:t>추진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 </a:t>
            </a:r>
            <a:r>
              <a:rPr lang="ko-KR" altLang="en-US" sz="1800" dirty="0"/>
              <a:t>예</a:t>
            </a:r>
            <a:r>
              <a:rPr lang="en-US" altLang="ko-KR" sz="1800" dirty="0"/>
              <a:t>) </a:t>
            </a:r>
            <a:r>
              <a:rPr lang="ko-KR" altLang="en-US" sz="1800" dirty="0"/>
              <a:t>아리랑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     (</a:t>
            </a:r>
            <a:r>
              <a:rPr lang="ko-KR" altLang="en-US" sz="1800" dirty="0"/>
              <a:t>유네스코 등정을 추진 ⇒ 실패</a:t>
            </a:r>
            <a:r>
              <a:rPr lang="en-US" altLang="ko-KR" sz="1800" dirty="0"/>
              <a:t>)</a:t>
            </a:r>
          </a:p>
          <a:p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           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</a:t>
            </a:r>
          </a:p>
          <a:p>
            <a:endParaRPr lang="en-US" altLang="ko-KR" sz="1800" dirty="0"/>
          </a:p>
          <a:p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ko-KR" altLang="en-US" sz="18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619672" y="1556792"/>
            <a:ext cx="1296144" cy="50405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중국정부</a:t>
            </a:r>
          </a:p>
        </p:txBody>
      </p:sp>
      <p:sp>
        <p:nvSpPr>
          <p:cNvPr id="12" name="오른쪽 화살표 11"/>
          <p:cNvSpPr/>
          <p:nvPr/>
        </p:nvSpPr>
        <p:spPr>
          <a:xfrm>
            <a:off x="3131840" y="1682807"/>
            <a:ext cx="432048" cy="25202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대체 처리 13"/>
          <p:cNvSpPr/>
          <p:nvPr/>
        </p:nvSpPr>
        <p:spPr>
          <a:xfrm>
            <a:off x="3779912" y="1556792"/>
            <a:ext cx="3602174" cy="504056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간도의 통치권을 위한 물밑작업</a:t>
            </a:r>
          </a:p>
        </p:txBody>
      </p:sp>
    </p:spTree>
    <p:extLst>
      <p:ext uri="{BB962C8B-B14F-4D97-AF65-F5344CB8AC3E}">
        <p14:creationId xmlns:p14="http://schemas.microsoft.com/office/powerpoint/2010/main" val="18923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간도는 국방상 중요한 가치</a:t>
            </a:r>
            <a:r>
              <a:rPr lang="ko-KR" altLang="en-US" sz="3200" dirty="0" smtClean="0"/>
              <a:t/>
            </a:r>
            <a:br>
              <a:rPr lang="ko-KR" altLang="en-US" sz="3200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000" dirty="0" smtClean="0"/>
              <a:t>간도는 강을 끼고 산으로 둘러싸인 사방이 견고한 지역이므로 형세가 전투시의 천연적인 곳</a:t>
            </a:r>
          </a:p>
          <a:p>
            <a:endParaRPr lang="en-US" altLang="ko-KR" dirty="0" smtClean="0"/>
          </a:p>
          <a:p>
            <a:r>
              <a:rPr lang="ko-KR" altLang="en-US" sz="2000" dirty="0" smtClean="0"/>
              <a:t>간도는 각종 광산물과 삼림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농업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수렵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어업 등이 풍부한 곳으로 경제적인 보고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92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1619862" y="4389107"/>
            <a:ext cx="6002522" cy="2125480"/>
          </a:xfrm>
          <a:prstGeom prst="roundRect">
            <a:avLst/>
          </a:prstGeom>
          <a:solidFill>
            <a:srgbClr val="F9F9F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3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4.</a:t>
            </a:r>
            <a:r>
              <a:rPr lang="ko-KR" altLang="en-US" sz="3200" dirty="0"/>
              <a:t>중국에 비해 적극적이지 못한 정부정책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1619672" y="1604455"/>
            <a:ext cx="1298575" cy="50641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한국정부</a:t>
            </a:r>
          </a:p>
        </p:txBody>
      </p:sp>
      <p:sp>
        <p:nvSpPr>
          <p:cNvPr id="10" name="오른쪽 화살표 9"/>
          <p:cNvSpPr/>
          <p:nvPr/>
        </p:nvSpPr>
        <p:spPr>
          <a:xfrm>
            <a:off x="3213653" y="1723691"/>
            <a:ext cx="504056" cy="26794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67856" y="1607436"/>
            <a:ext cx="4248472" cy="50641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중국정부에 비해 미미한 반응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3695" y="2468908"/>
            <a:ext cx="370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동북공정에 대항</a:t>
            </a:r>
            <a:endParaRPr lang="en-US" altLang="ko-KR" dirty="0"/>
          </a:p>
          <a:p>
            <a:r>
              <a:rPr lang="en-US" altLang="ko-KR" dirty="0"/>
              <a:t>   →</a:t>
            </a:r>
            <a:r>
              <a:rPr lang="ko-KR" altLang="en-US" dirty="0"/>
              <a:t> 중국정부와 비교되는 지원</a:t>
            </a:r>
            <a:endParaRPr lang="en-US" altLang="ko-KR" dirty="0"/>
          </a:p>
          <a:p>
            <a:r>
              <a:rPr lang="en-US" altLang="ko-K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독도와 비교되는 관심도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10526" y="4466961"/>
            <a:ext cx="4372195" cy="147732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/>
              <a:t>                     </a:t>
            </a:r>
            <a:r>
              <a:rPr lang="ko-KR" altLang="en-US" b="1" dirty="0"/>
              <a:t>해결방안</a:t>
            </a:r>
            <a:endParaRPr lang="en-US" altLang="ko-KR" b="1" dirty="0"/>
          </a:p>
          <a:p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⇒간도동포들에 대한 관심</a:t>
            </a:r>
            <a:endParaRPr lang="en-US" altLang="ko-KR" dirty="0"/>
          </a:p>
          <a:p>
            <a:r>
              <a:rPr lang="ko-KR" altLang="en-US" dirty="0"/>
              <a:t>  ⇒간도에 대한 국민들의 영토의식 함양</a:t>
            </a:r>
            <a:endParaRPr lang="en-US" altLang="ko-KR" dirty="0"/>
          </a:p>
          <a:p>
            <a:r>
              <a:rPr lang="ko-KR" altLang="en-US" dirty="0"/>
              <a:t>  ⇒중국이 추진하는 동북공정 중단</a:t>
            </a:r>
          </a:p>
        </p:txBody>
      </p:sp>
    </p:spTree>
    <p:extLst>
      <p:ext uri="{BB962C8B-B14F-4D97-AF65-F5344CB8AC3E}">
        <p14:creationId xmlns:p14="http://schemas.microsoft.com/office/powerpoint/2010/main" val="5358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t>51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2098990" y="711530"/>
            <a:ext cx="4394472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ko-KR" altLang="en-US" sz="3300" b="1" dirty="0">
                <a:solidFill>
                  <a:schemeClr val="tx2"/>
                </a:solidFill>
                <a:latin typeface="+mj-lt"/>
              </a:rPr>
              <a:t>간도 되찾기 운동 본부</a:t>
            </a:r>
            <a:endParaRPr lang="en-US" altLang="ko-KR" sz="33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9579" y="2794415"/>
            <a:ext cx="84842" cy="11312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95372" y="2853800"/>
            <a:ext cx="39356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07991" y="2199614"/>
            <a:ext cx="790773" cy="1054364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5937759" y="2553288"/>
            <a:ext cx="196190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500" b="1" dirty="0"/>
              <a:t>2004</a:t>
            </a:r>
            <a:r>
              <a:rPr lang="ko-KR" altLang="en-US" sz="1500" b="1" dirty="0"/>
              <a:t>년 </a:t>
            </a:r>
            <a:r>
              <a:rPr lang="en-US" altLang="ko-KR" sz="1500" b="1" dirty="0"/>
              <a:t>4</a:t>
            </a:r>
            <a:r>
              <a:rPr lang="ko-KR" altLang="en-US" sz="1500" b="1" dirty="0"/>
              <a:t>월 </a:t>
            </a:r>
            <a:r>
              <a:rPr lang="en-US" altLang="ko-KR" sz="1500" b="1" dirty="0"/>
              <a:t>12</a:t>
            </a:r>
            <a:r>
              <a:rPr lang="ko-KR" altLang="en-US" sz="1500" b="1" dirty="0"/>
              <a:t>일 ‘한국간도학회’가 창립</a:t>
            </a:r>
            <a:r>
              <a:rPr lang="en-US" altLang="ko-KR" sz="1500" b="1" dirty="0"/>
              <a:t> </a:t>
            </a:r>
          </a:p>
          <a:p>
            <a:endParaRPr lang="en-US" sz="1100" b="1" dirty="0">
              <a:solidFill>
                <a:schemeClr val="bg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2923945"/>
            <a:ext cx="0" cy="1249175"/>
          </a:xfrm>
          <a:prstGeom prst="line">
            <a:avLst/>
          </a:prstGeom>
          <a:ln w="254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75469" y="3902206"/>
            <a:ext cx="1961900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b="1" dirty="0"/>
              <a:t>지난 </a:t>
            </a:r>
            <a:r>
              <a:rPr lang="en-US" altLang="ko-KR" b="1" dirty="0"/>
              <a:t>2004</a:t>
            </a:r>
            <a:r>
              <a:rPr lang="ko-KR" altLang="en-US" b="1" dirty="0"/>
              <a:t>년 </a:t>
            </a:r>
            <a:r>
              <a:rPr lang="en-US" altLang="ko-KR" b="1" dirty="0"/>
              <a:t>7</a:t>
            </a:r>
            <a:r>
              <a:rPr lang="ko-KR" altLang="en-US" b="1" dirty="0"/>
              <a:t>월 </a:t>
            </a:r>
            <a:r>
              <a:rPr lang="en-US" altLang="ko-KR" b="1" dirty="0"/>
              <a:t>24</a:t>
            </a:r>
            <a:r>
              <a:rPr lang="ko-KR" altLang="en-US" b="1" dirty="0"/>
              <a:t>일 본 ‘</a:t>
            </a:r>
            <a:r>
              <a:rPr lang="ko-KR" altLang="en-US" b="1" dirty="0" err="1"/>
              <a:t>간도되찾기운동본부</a:t>
            </a:r>
            <a:r>
              <a:rPr lang="ko-KR" altLang="en-US" b="1" dirty="0"/>
              <a:t>’가 창립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9579" y="4446693"/>
            <a:ext cx="84842" cy="11312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19" name="Straight Connector 18"/>
          <p:cNvCxnSpPr/>
          <p:nvPr/>
        </p:nvCxnSpPr>
        <p:spPr>
          <a:xfrm>
            <a:off x="4136012" y="4472712"/>
            <a:ext cx="39356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18791" y="3902207"/>
            <a:ext cx="790773" cy="1054364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4147647"/>
            <a:ext cx="0" cy="1249175"/>
          </a:xfrm>
          <a:prstGeom prst="line">
            <a:avLst/>
          </a:prstGeom>
          <a:ln w="254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29579" y="5412401"/>
            <a:ext cx="84842" cy="11312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23" name="Straight Connector 22"/>
          <p:cNvCxnSpPr/>
          <p:nvPr/>
        </p:nvCxnSpPr>
        <p:spPr>
          <a:xfrm>
            <a:off x="4614422" y="5487816"/>
            <a:ext cx="39356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7991" y="4960635"/>
            <a:ext cx="790773" cy="1054364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0" y="5539738"/>
            <a:ext cx="0" cy="1318263"/>
          </a:xfrm>
          <a:prstGeom prst="line">
            <a:avLst/>
          </a:prstGeom>
          <a:ln w="254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170447" y="5204319"/>
            <a:ext cx="465860" cy="566995"/>
            <a:chOff x="5591176" y="4987925"/>
            <a:chExt cx="309563" cy="282575"/>
          </a:xfrm>
          <a:solidFill>
            <a:schemeClr val="bg1"/>
          </a:solidFill>
        </p:grpSpPr>
        <p:sp>
          <p:nvSpPr>
            <p:cNvPr id="52" name="Freeform 291"/>
            <p:cNvSpPr>
              <a:spLocks/>
            </p:cNvSpPr>
            <p:nvPr/>
          </p:nvSpPr>
          <p:spPr bwMode="auto">
            <a:xfrm>
              <a:off x="5678488" y="4987925"/>
              <a:ext cx="46038" cy="95250"/>
            </a:xfrm>
            <a:custGeom>
              <a:avLst/>
              <a:gdLst>
                <a:gd name="T0" fmla="*/ 8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4 w 17"/>
                <a:gd name="T11" fmla="*/ 28 h 36"/>
                <a:gd name="T12" fmla="*/ 10 w 17"/>
                <a:gd name="T13" fmla="*/ 20 h 36"/>
                <a:gd name="T14" fmla="*/ 16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2 w 17"/>
                <a:gd name="T23" fmla="*/ 10 h 36"/>
                <a:gd name="T24" fmla="*/ 8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8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1" y="33"/>
                    <a:pt x="5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6" y="32"/>
                    <a:pt x="5" y="30"/>
                    <a:pt x="4" y="28"/>
                  </a:cubicBezTo>
                  <a:cubicBezTo>
                    <a:pt x="4" y="25"/>
                    <a:pt x="5" y="22"/>
                    <a:pt x="10" y="20"/>
                  </a:cubicBezTo>
                  <a:cubicBezTo>
                    <a:pt x="16" y="17"/>
                    <a:pt x="17" y="13"/>
                    <a:pt x="16" y="9"/>
                  </a:cubicBezTo>
                  <a:cubicBezTo>
                    <a:pt x="15" y="4"/>
                    <a:pt x="10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2" y="10"/>
                  </a:cubicBezTo>
                  <a:cubicBezTo>
                    <a:pt x="13" y="13"/>
                    <a:pt x="11" y="15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292"/>
            <p:cNvSpPr>
              <a:spLocks/>
            </p:cNvSpPr>
            <p:nvPr/>
          </p:nvSpPr>
          <p:spPr bwMode="auto">
            <a:xfrm>
              <a:off x="5724526" y="4987925"/>
              <a:ext cx="44450" cy="95250"/>
            </a:xfrm>
            <a:custGeom>
              <a:avLst/>
              <a:gdLst>
                <a:gd name="T0" fmla="*/ 9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5 w 17"/>
                <a:gd name="T11" fmla="*/ 28 h 36"/>
                <a:gd name="T12" fmla="*/ 10 w 17"/>
                <a:gd name="T13" fmla="*/ 20 h 36"/>
                <a:gd name="T14" fmla="*/ 17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3 w 17"/>
                <a:gd name="T23" fmla="*/ 10 h 36"/>
                <a:gd name="T24" fmla="*/ 9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9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2" y="33"/>
                    <a:pt x="6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7" y="32"/>
                    <a:pt x="5" y="30"/>
                    <a:pt x="5" y="28"/>
                  </a:cubicBezTo>
                  <a:cubicBezTo>
                    <a:pt x="4" y="25"/>
                    <a:pt x="6" y="22"/>
                    <a:pt x="10" y="20"/>
                  </a:cubicBezTo>
                  <a:cubicBezTo>
                    <a:pt x="16" y="17"/>
                    <a:pt x="17" y="13"/>
                    <a:pt x="17" y="9"/>
                  </a:cubicBezTo>
                  <a:cubicBezTo>
                    <a:pt x="16" y="4"/>
                    <a:pt x="11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3" y="10"/>
                  </a:cubicBezTo>
                  <a:cubicBezTo>
                    <a:pt x="13" y="13"/>
                    <a:pt x="12" y="15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293"/>
            <p:cNvSpPr>
              <a:spLocks noEditPoints="1"/>
            </p:cNvSpPr>
            <p:nvPr/>
          </p:nvSpPr>
          <p:spPr bwMode="auto">
            <a:xfrm>
              <a:off x="5591176" y="5099050"/>
              <a:ext cx="309563" cy="171450"/>
            </a:xfrm>
            <a:custGeom>
              <a:avLst/>
              <a:gdLst>
                <a:gd name="T0" fmla="*/ 113 w 116"/>
                <a:gd name="T1" fmla="*/ 20 h 64"/>
                <a:gd name="T2" fmla="*/ 100 w 116"/>
                <a:gd name="T3" fmla="*/ 12 h 64"/>
                <a:gd name="T4" fmla="*/ 100 w 116"/>
                <a:gd name="T5" fmla="*/ 11 h 64"/>
                <a:gd name="T6" fmla="*/ 89 w 116"/>
                <a:gd name="T7" fmla="*/ 0 h 64"/>
                <a:gd name="T8" fmla="*/ 12 w 116"/>
                <a:gd name="T9" fmla="*/ 0 h 64"/>
                <a:gd name="T10" fmla="*/ 0 w 116"/>
                <a:gd name="T11" fmla="*/ 11 h 64"/>
                <a:gd name="T12" fmla="*/ 0 w 116"/>
                <a:gd name="T13" fmla="*/ 22 h 64"/>
                <a:gd name="T14" fmla="*/ 50 w 116"/>
                <a:gd name="T15" fmla="*/ 64 h 64"/>
                <a:gd name="T16" fmla="*/ 89 w 116"/>
                <a:gd name="T17" fmla="*/ 48 h 64"/>
                <a:gd name="T18" fmla="*/ 94 w 116"/>
                <a:gd name="T19" fmla="*/ 48 h 64"/>
                <a:gd name="T20" fmla="*/ 110 w 116"/>
                <a:gd name="T21" fmla="*/ 41 h 64"/>
                <a:gd name="T22" fmla="*/ 113 w 116"/>
                <a:gd name="T23" fmla="*/ 20 h 64"/>
                <a:gd name="T24" fmla="*/ 50 w 116"/>
                <a:gd name="T25" fmla="*/ 56 h 64"/>
                <a:gd name="T26" fmla="*/ 8 w 116"/>
                <a:gd name="T27" fmla="*/ 22 h 64"/>
                <a:gd name="T28" fmla="*/ 8 w 116"/>
                <a:gd name="T29" fmla="*/ 11 h 64"/>
                <a:gd name="T30" fmla="*/ 12 w 116"/>
                <a:gd name="T31" fmla="*/ 8 h 64"/>
                <a:gd name="T32" fmla="*/ 89 w 116"/>
                <a:gd name="T33" fmla="*/ 8 h 64"/>
                <a:gd name="T34" fmla="*/ 92 w 116"/>
                <a:gd name="T35" fmla="*/ 11 h 64"/>
                <a:gd name="T36" fmla="*/ 92 w 116"/>
                <a:gd name="T37" fmla="*/ 22 h 64"/>
                <a:gd name="T38" fmla="*/ 50 w 116"/>
                <a:gd name="T39" fmla="*/ 56 h 64"/>
                <a:gd name="T40" fmla="*/ 104 w 116"/>
                <a:gd name="T41" fmla="*/ 36 h 64"/>
                <a:gd name="T42" fmla="*/ 95 w 116"/>
                <a:gd name="T43" fmla="*/ 40 h 64"/>
                <a:gd name="T44" fmla="*/ 100 w 116"/>
                <a:gd name="T45" fmla="*/ 22 h 64"/>
                <a:gd name="T46" fmla="*/ 100 w 116"/>
                <a:gd name="T47" fmla="*/ 20 h 64"/>
                <a:gd name="T48" fmla="*/ 106 w 116"/>
                <a:gd name="T49" fmla="*/ 24 h 64"/>
                <a:gd name="T50" fmla="*/ 104 w 116"/>
                <a:gd name="T51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" h="64">
                  <a:moveTo>
                    <a:pt x="113" y="20"/>
                  </a:moveTo>
                  <a:cubicBezTo>
                    <a:pt x="112" y="17"/>
                    <a:pt x="108" y="13"/>
                    <a:pt x="100" y="12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5" y="0"/>
                    <a:pt x="8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5"/>
                    <a:pt x="23" y="64"/>
                    <a:pt x="50" y="64"/>
                  </a:cubicBezTo>
                  <a:cubicBezTo>
                    <a:pt x="66" y="64"/>
                    <a:pt x="80" y="58"/>
                    <a:pt x="89" y="48"/>
                  </a:cubicBezTo>
                  <a:cubicBezTo>
                    <a:pt x="91" y="48"/>
                    <a:pt x="93" y="48"/>
                    <a:pt x="94" y="48"/>
                  </a:cubicBezTo>
                  <a:cubicBezTo>
                    <a:pt x="101" y="48"/>
                    <a:pt x="106" y="46"/>
                    <a:pt x="110" y="41"/>
                  </a:cubicBezTo>
                  <a:cubicBezTo>
                    <a:pt x="115" y="34"/>
                    <a:pt x="116" y="26"/>
                    <a:pt x="113" y="20"/>
                  </a:cubicBezTo>
                  <a:close/>
                  <a:moveTo>
                    <a:pt x="50" y="56"/>
                  </a:moveTo>
                  <a:cubicBezTo>
                    <a:pt x="27" y="56"/>
                    <a:pt x="8" y="41"/>
                    <a:pt x="8" y="2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1" y="8"/>
                    <a:pt x="92" y="10"/>
                    <a:pt x="92" y="1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41"/>
                    <a:pt x="73" y="56"/>
                    <a:pt x="50" y="56"/>
                  </a:cubicBezTo>
                  <a:close/>
                  <a:moveTo>
                    <a:pt x="104" y="36"/>
                  </a:moveTo>
                  <a:cubicBezTo>
                    <a:pt x="103" y="38"/>
                    <a:pt x="100" y="40"/>
                    <a:pt x="95" y="40"/>
                  </a:cubicBezTo>
                  <a:cubicBezTo>
                    <a:pt x="98" y="35"/>
                    <a:pt x="100" y="28"/>
                    <a:pt x="100" y="22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3" y="20"/>
                    <a:pt x="105" y="22"/>
                    <a:pt x="106" y="24"/>
                  </a:cubicBezTo>
                  <a:cubicBezTo>
                    <a:pt x="108" y="27"/>
                    <a:pt x="107" y="32"/>
                    <a:pt x="10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17403" y="1424914"/>
            <a:ext cx="428669" cy="569671"/>
            <a:chOff x="3237347" y="1144829"/>
            <a:chExt cx="400024" cy="398703"/>
          </a:xfrm>
          <a:solidFill>
            <a:schemeClr val="bg1"/>
          </a:solidFill>
        </p:grpSpPr>
        <p:sp>
          <p:nvSpPr>
            <p:cNvPr id="56" name="Freeform 127"/>
            <p:cNvSpPr>
              <a:spLocks noEditPoints="1"/>
            </p:cNvSpPr>
            <p:nvPr/>
          </p:nvSpPr>
          <p:spPr bwMode="auto">
            <a:xfrm>
              <a:off x="3237347" y="1144829"/>
              <a:ext cx="400024" cy="398703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28"/>
            <p:cNvSpPr>
              <a:spLocks/>
            </p:cNvSpPr>
            <p:nvPr/>
          </p:nvSpPr>
          <p:spPr bwMode="auto">
            <a:xfrm>
              <a:off x="3399733" y="1206880"/>
              <a:ext cx="93735" cy="93735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91272" y="4135951"/>
            <a:ext cx="468231" cy="546012"/>
            <a:chOff x="2437300" y="2768688"/>
            <a:chExt cx="400024" cy="349856"/>
          </a:xfrm>
          <a:solidFill>
            <a:schemeClr val="bg1"/>
          </a:solidFill>
        </p:grpSpPr>
        <p:sp>
          <p:nvSpPr>
            <p:cNvPr id="59" name="Freeform 104"/>
            <p:cNvSpPr>
              <a:spLocks/>
            </p:cNvSpPr>
            <p:nvPr/>
          </p:nvSpPr>
          <p:spPr bwMode="auto">
            <a:xfrm>
              <a:off x="2499350" y="2830738"/>
              <a:ext cx="143903" cy="93735"/>
            </a:xfrm>
            <a:custGeom>
              <a:avLst/>
              <a:gdLst>
                <a:gd name="T0" fmla="*/ 44 w 46"/>
                <a:gd name="T1" fmla="*/ 0 h 30"/>
                <a:gd name="T2" fmla="*/ 0 w 46"/>
                <a:gd name="T3" fmla="*/ 28 h 30"/>
                <a:gd name="T4" fmla="*/ 2 w 46"/>
                <a:gd name="T5" fmla="*/ 30 h 30"/>
                <a:gd name="T6" fmla="*/ 4 w 46"/>
                <a:gd name="T7" fmla="*/ 28 h 30"/>
                <a:gd name="T8" fmla="*/ 44 w 46"/>
                <a:gd name="T9" fmla="*/ 4 h 30"/>
                <a:gd name="T10" fmla="*/ 46 w 46"/>
                <a:gd name="T11" fmla="*/ 2 h 30"/>
                <a:gd name="T12" fmla="*/ 44 w 4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4" y="0"/>
                  </a:moveTo>
                  <a:cubicBezTo>
                    <a:pt x="20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23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105"/>
            <p:cNvSpPr>
              <a:spLocks noEditPoints="1"/>
            </p:cNvSpPr>
            <p:nvPr/>
          </p:nvSpPr>
          <p:spPr bwMode="auto">
            <a:xfrm>
              <a:off x="2437300" y="2768688"/>
              <a:ext cx="400024" cy="349856"/>
            </a:xfrm>
            <a:custGeom>
              <a:avLst/>
              <a:gdLst>
                <a:gd name="T0" fmla="*/ 64 w 128"/>
                <a:gd name="T1" fmla="*/ 0 h 112"/>
                <a:gd name="T2" fmla="*/ 0 w 128"/>
                <a:gd name="T3" fmla="*/ 48 h 112"/>
                <a:gd name="T4" fmla="*/ 28 w 128"/>
                <a:gd name="T5" fmla="*/ 88 h 112"/>
                <a:gd name="T6" fmla="*/ 28 w 128"/>
                <a:gd name="T7" fmla="*/ 88 h 112"/>
                <a:gd name="T8" fmla="*/ 20 w 128"/>
                <a:gd name="T9" fmla="*/ 107 h 112"/>
                <a:gd name="T10" fmla="*/ 20 w 128"/>
                <a:gd name="T11" fmla="*/ 107 h 112"/>
                <a:gd name="T12" fmla="*/ 20 w 128"/>
                <a:gd name="T13" fmla="*/ 108 h 112"/>
                <a:gd name="T14" fmla="*/ 24 w 128"/>
                <a:gd name="T15" fmla="*/ 112 h 112"/>
                <a:gd name="T16" fmla="*/ 25 w 128"/>
                <a:gd name="T17" fmla="*/ 112 h 112"/>
                <a:gd name="T18" fmla="*/ 52 w 128"/>
                <a:gd name="T19" fmla="*/ 95 h 112"/>
                <a:gd name="T20" fmla="*/ 64 w 128"/>
                <a:gd name="T21" fmla="*/ 96 h 112"/>
                <a:gd name="T22" fmla="*/ 128 w 128"/>
                <a:gd name="T23" fmla="*/ 48 h 112"/>
                <a:gd name="T24" fmla="*/ 64 w 128"/>
                <a:gd name="T25" fmla="*/ 0 h 112"/>
                <a:gd name="T26" fmla="*/ 64 w 128"/>
                <a:gd name="T27" fmla="*/ 88 h 112"/>
                <a:gd name="T28" fmla="*/ 53 w 128"/>
                <a:gd name="T29" fmla="*/ 87 h 112"/>
                <a:gd name="T30" fmla="*/ 52 w 128"/>
                <a:gd name="T31" fmla="*/ 87 h 112"/>
                <a:gd name="T32" fmla="*/ 45 w 128"/>
                <a:gd name="T33" fmla="*/ 90 h 112"/>
                <a:gd name="T34" fmla="*/ 33 w 128"/>
                <a:gd name="T35" fmla="*/ 100 h 112"/>
                <a:gd name="T36" fmla="*/ 36 w 128"/>
                <a:gd name="T37" fmla="*/ 88 h 112"/>
                <a:gd name="T38" fmla="*/ 36 w 128"/>
                <a:gd name="T39" fmla="*/ 88 h 112"/>
                <a:gd name="T40" fmla="*/ 32 w 128"/>
                <a:gd name="T41" fmla="*/ 81 h 112"/>
                <a:gd name="T42" fmla="*/ 8 w 128"/>
                <a:gd name="T43" fmla="*/ 48 h 112"/>
                <a:gd name="T44" fmla="*/ 64 w 128"/>
                <a:gd name="T45" fmla="*/ 8 h 112"/>
                <a:gd name="T46" fmla="*/ 120 w 128"/>
                <a:gd name="T47" fmla="*/ 48 h 112"/>
                <a:gd name="T48" fmla="*/ 64 w 128"/>
                <a:gd name="T49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12">
                  <a:moveTo>
                    <a:pt x="64" y="0"/>
                  </a:moveTo>
                  <a:cubicBezTo>
                    <a:pt x="29" y="0"/>
                    <a:pt x="0" y="21"/>
                    <a:pt x="0" y="48"/>
                  </a:cubicBezTo>
                  <a:cubicBezTo>
                    <a:pt x="0" y="65"/>
                    <a:pt x="11" y="7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5"/>
                    <a:pt x="23" y="103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20" y="110"/>
                    <a:pt x="22" y="112"/>
                    <a:pt x="24" y="112"/>
                  </a:cubicBezTo>
                  <a:cubicBezTo>
                    <a:pt x="24" y="112"/>
                    <a:pt x="25" y="112"/>
                    <a:pt x="25" y="112"/>
                  </a:cubicBezTo>
                  <a:cubicBezTo>
                    <a:pt x="37" y="110"/>
                    <a:pt x="49" y="98"/>
                    <a:pt x="52" y="95"/>
                  </a:cubicBezTo>
                  <a:cubicBezTo>
                    <a:pt x="56" y="96"/>
                    <a:pt x="60" y="96"/>
                    <a:pt x="64" y="96"/>
                  </a:cubicBezTo>
                  <a:cubicBezTo>
                    <a:pt x="99" y="96"/>
                    <a:pt x="128" y="75"/>
                    <a:pt x="128" y="48"/>
                  </a:cubicBezTo>
                  <a:cubicBezTo>
                    <a:pt x="128" y="21"/>
                    <a:pt x="99" y="0"/>
                    <a:pt x="64" y="0"/>
                  </a:cubicBezTo>
                  <a:close/>
                  <a:moveTo>
                    <a:pt x="64" y="88"/>
                  </a:moveTo>
                  <a:cubicBezTo>
                    <a:pt x="60" y="88"/>
                    <a:pt x="57" y="88"/>
                    <a:pt x="53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9" y="87"/>
                    <a:pt x="47" y="88"/>
                    <a:pt x="45" y="90"/>
                  </a:cubicBezTo>
                  <a:cubicBezTo>
                    <a:pt x="44" y="92"/>
                    <a:pt x="39" y="97"/>
                    <a:pt x="33" y="100"/>
                  </a:cubicBezTo>
                  <a:cubicBezTo>
                    <a:pt x="35" y="97"/>
                    <a:pt x="36" y="93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5"/>
                    <a:pt x="34" y="82"/>
                    <a:pt x="32" y="81"/>
                  </a:cubicBezTo>
                  <a:cubicBezTo>
                    <a:pt x="17" y="73"/>
                    <a:pt x="8" y="61"/>
                    <a:pt x="8" y="48"/>
                  </a:cubicBezTo>
                  <a:cubicBezTo>
                    <a:pt x="8" y="26"/>
                    <a:pt x="33" y="8"/>
                    <a:pt x="64" y="8"/>
                  </a:cubicBezTo>
                  <a:cubicBezTo>
                    <a:pt x="95" y="8"/>
                    <a:pt x="120" y="26"/>
                    <a:pt x="120" y="48"/>
                  </a:cubicBezTo>
                  <a:cubicBezTo>
                    <a:pt x="120" y="70"/>
                    <a:pt x="95" y="88"/>
                    <a:pt x="6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1" name="Freeform 131"/>
          <p:cNvSpPr>
            <a:spLocks noEditPoints="1"/>
          </p:cNvSpPr>
          <p:nvPr/>
        </p:nvSpPr>
        <p:spPr bwMode="auto">
          <a:xfrm>
            <a:off x="5168632" y="2418902"/>
            <a:ext cx="469491" cy="615791"/>
          </a:xfrm>
          <a:custGeom>
            <a:avLst/>
            <a:gdLst>
              <a:gd name="T0" fmla="*/ 125 w 130"/>
              <a:gd name="T1" fmla="*/ 113 h 128"/>
              <a:gd name="T2" fmla="*/ 88 w 130"/>
              <a:gd name="T3" fmla="*/ 99 h 128"/>
              <a:gd name="T4" fmla="*/ 104 w 130"/>
              <a:gd name="T5" fmla="*/ 66 h 128"/>
              <a:gd name="T6" fmla="*/ 93 w 130"/>
              <a:gd name="T7" fmla="*/ 14 h 128"/>
              <a:gd name="T8" fmla="*/ 65 w 130"/>
              <a:gd name="T9" fmla="*/ 0 h 128"/>
              <a:gd name="T10" fmla="*/ 37 w 130"/>
              <a:gd name="T11" fmla="*/ 14 h 128"/>
              <a:gd name="T12" fmla="*/ 26 w 130"/>
              <a:gd name="T13" fmla="*/ 66 h 128"/>
              <a:gd name="T14" fmla="*/ 42 w 130"/>
              <a:gd name="T15" fmla="*/ 99 h 128"/>
              <a:gd name="T16" fmla="*/ 5 w 130"/>
              <a:gd name="T17" fmla="*/ 113 h 128"/>
              <a:gd name="T18" fmla="*/ 1 w 130"/>
              <a:gd name="T19" fmla="*/ 122 h 128"/>
              <a:gd name="T20" fmla="*/ 9 w 130"/>
              <a:gd name="T21" fmla="*/ 128 h 128"/>
              <a:gd name="T22" fmla="*/ 121 w 130"/>
              <a:gd name="T23" fmla="*/ 128 h 128"/>
              <a:gd name="T24" fmla="*/ 129 w 130"/>
              <a:gd name="T25" fmla="*/ 122 h 128"/>
              <a:gd name="T26" fmla="*/ 125 w 130"/>
              <a:gd name="T27" fmla="*/ 113 h 128"/>
              <a:gd name="T28" fmla="*/ 82 w 130"/>
              <a:gd name="T29" fmla="*/ 94 h 128"/>
              <a:gd name="T30" fmla="*/ 81 w 130"/>
              <a:gd name="T31" fmla="*/ 95 h 128"/>
              <a:gd name="T32" fmla="*/ 49 w 130"/>
              <a:gd name="T33" fmla="*/ 95 h 128"/>
              <a:gd name="T34" fmla="*/ 48 w 130"/>
              <a:gd name="T35" fmla="*/ 94 h 128"/>
              <a:gd name="T36" fmla="*/ 34 w 130"/>
              <a:gd name="T37" fmla="*/ 43 h 128"/>
              <a:gd name="T38" fmla="*/ 65 w 130"/>
              <a:gd name="T39" fmla="*/ 8 h 128"/>
              <a:gd name="T40" fmla="*/ 96 w 130"/>
              <a:gd name="T41" fmla="*/ 43 h 128"/>
              <a:gd name="T42" fmla="*/ 82 w 130"/>
              <a:gd name="T43" fmla="*/ 94 h 128"/>
              <a:gd name="T44" fmla="*/ 9 w 130"/>
              <a:gd name="T45" fmla="*/ 120 h 128"/>
              <a:gd name="T46" fmla="*/ 43 w 130"/>
              <a:gd name="T47" fmla="*/ 106 h 128"/>
              <a:gd name="T48" fmla="*/ 53 w 130"/>
              <a:gd name="T49" fmla="*/ 104 h 128"/>
              <a:gd name="T50" fmla="*/ 65 w 130"/>
              <a:gd name="T51" fmla="*/ 108 h 128"/>
              <a:gd name="T52" fmla="*/ 77 w 130"/>
              <a:gd name="T53" fmla="*/ 104 h 128"/>
              <a:gd name="T54" fmla="*/ 87 w 130"/>
              <a:gd name="T55" fmla="*/ 106 h 128"/>
              <a:gd name="T56" fmla="*/ 121 w 130"/>
              <a:gd name="T57" fmla="*/ 120 h 128"/>
              <a:gd name="T58" fmla="*/ 9 w 130"/>
              <a:gd name="T59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0" h="128">
                <a:moveTo>
                  <a:pt x="125" y="113"/>
                </a:moveTo>
                <a:cubicBezTo>
                  <a:pt x="125" y="113"/>
                  <a:pt x="110" y="103"/>
                  <a:pt x="88" y="99"/>
                </a:cubicBezTo>
                <a:cubicBezTo>
                  <a:pt x="96" y="88"/>
                  <a:pt x="101" y="75"/>
                  <a:pt x="104" y="66"/>
                </a:cubicBezTo>
                <a:cubicBezTo>
                  <a:pt x="107" y="53"/>
                  <a:pt x="105" y="29"/>
                  <a:pt x="93" y="14"/>
                </a:cubicBezTo>
                <a:cubicBezTo>
                  <a:pt x="86" y="5"/>
                  <a:pt x="77" y="0"/>
                  <a:pt x="65" y="0"/>
                </a:cubicBezTo>
                <a:cubicBezTo>
                  <a:pt x="53" y="0"/>
                  <a:pt x="44" y="5"/>
                  <a:pt x="37" y="14"/>
                </a:cubicBezTo>
                <a:cubicBezTo>
                  <a:pt x="25" y="29"/>
                  <a:pt x="23" y="53"/>
                  <a:pt x="26" y="66"/>
                </a:cubicBezTo>
                <a:cubicBezTo>
                  <a:pt x="29" y="75"/>
                  <a:pt x="34" y="88"/>
                  <a:pt x="42" y="99"/>
                </a:cubicBezTo>
                <a:cubicBezTo>
                  <a:pt x="20" y="103"/>
                  <a:pt x="5" y="113"/>
                  <a:pt x="5" y="113"/>
                </a:cubicBezTo>
                <a:cubicBezTo>
                  <a:pt x="2" y="115"/>
                  <a:pt x="0" y="119"/>
                  <a:pt x="1" y="122"/>
                </a:cubicBezTo>
                <a:cubicBezTo>
                  <a:pt x="2" y="126"/>
                  <a:pt x="5" y="128"/>
                  <a:pt x="9" y="128"/>
                </a:cubicBezTo>
                <a:cubicBezTo>
                  <a:pt x="121" y="128"/>
                  <a:pt x="121" y="128"/>
                  <a:pt x="121" y="128"/>
                </a:cubicBezTo>
                <a:cubicBezTo>
                  <a:pt x="125" y="128"/>
                  <a:pt x="128" y="126"/>
                  <a:pt x="129" y="122"/>
                </a:cubicBezTo>
                <a:cubicBezTo>
                  <a:pt x="130" y="119"/>
                  <a:pt x="128" y="115"/>
                  <a:pt x="125" y="113"/>
                </a:cubicBezTo>
                <a:close/>
                <a:moveTo>
                  <a:pt x="82" y="94"/>
                </a:moveTo>
                <a:cubicBezTo>
                  <a:pt x="81" y="95"/>
                  <a:pt x="81" y="95"/>
                  <a:pt x="81" y="95"/>
                </a:cubicBezTo>
                <a:cubicBezTo>
                  <a:pt x="71" y="106"/>
                  <a:pt x="59" y="106"/>
                  <a:pt x="49" y="95"/>
                </a:cubicBezTo>
                <a:cubicBezTo>
                  <a:pt x="48" y="94"/>
                  <a:pt x="48" y="94"/>
                  <a:pt x="48" y="94"/>
                </a:cubicBezTo>
                <a:cubicBezTo>
                  <a:pt x="37" y="79"/>
                  <a:pt x="31" y="61"/>
                  <a:pt x="34" y="43"/>
                </a:cubicBezTo>
                <a:cubicBezTo>
                  <a:pt x="36" y="26"/>
                  <a:pt x="46" y="8"/>
                  <a:pt x="65" y="8"/>
                </a:cubicBezTo>
                <a:cubicBezTo>
                  <a:pt x="84" y="8"/>
                  <a:pt x="94" y="26"/>
                  <a:pt x="96" y="43"/>
                </a:cubicBezTo>
                <a:cubicBezTo>
                  <a:pt x="99" y="61"/>
                  <a:pt x="93" y="79"/>
                  <a:pt x="82" y="94"/>
                </a:cubicBezTo>
                <a:close/>
                <a:moveTo>
                  <a:pt x="9" y="120"/>
                </a:moveTo>
                <a:cubicBezTo>
                  <a:pt x="10" y="120"/>
                  <a:pt x="23" y="111"/>
                  <a:pt x="43" y="106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7" y="107"/>
                  <a:pt x="61" y="108"/>
                  <a:pt x="65" y="108"/>
                </a:cubicBezTo>
                <a:cubicBezTo>
                  <a:pt x="69" y="108"/>
                  <a:pt x="73" y="107"/>
                  <a:pt x="77" y="104"/>
                </a:cubicBezTo>
                <a:cubicBezTo>
                  <a:pt x="87" y="106"/>
                  <a:pt x="87" y="106"/>
                  <a:pt x="87" y="106"/>
                </a:cubicBezTo>
                <a:cubicBezTo>
                  <a:pt x="107" y="111"/>
                  <a:pt x="120" y="120"/>
                  <a:pt x="121" y="120"/>
                </a:cubicBezTo>
                <a:lnTo>
                  <a:pt x="9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6032759" y="3813043"/>
            <a:ext cx="1866900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b="1" dirty="0"/>
              <a:t>간도영유권에 관한 국제법상의 시효를 연장시켜야 합니다</a:t>
            </a:r>
            <a:r>
              <a:rPr lang="en-US" altLang="ko-KR" b="1" dirty="0"/>
              <a:t>. </a:t>
            </a:r>
            <a:r>
              <a:rPr lang="ko-KR" altLang="en-US" b="1" dirty="0"/>
              <a:t>빠른 시일 안에 시효연장을 이루어내는 일은 우리 세대의 책임</a:t>
            </a:r>
          </a:p>
        </p:txBody>
      </p:sp>
    </p:spTree>
    <p:extLst>
      <p:ext uri="{BB962C8B-B14F-4D97-AF65-F5344CB8AC3E}">
        <p14:creationId xmlns:p14="http://schemas.microsoft.com/office/powerpoint/2010/main" val="11693986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4" grpId="0"/>
      <p:bldP spid="17" grpId="0"/>
      <p:bldP spid="18" grpId="0" animBg="1"/>
      <p:bldP spid="20" grpId="0" animBg="1"/>
      <p:bldP spid="22" grpId="0" animBg="1"/>
      <p:bldP spid="24" grpId="0" animBg="1"/>
      <p:bldP spid="6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52</a:t>
            </a:fld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271660" y="540657"/>
            <a:ext cx="422643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3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간도 </a:t>
            </a:r>
            <a:r>
              <a:rPr lang="ko-KR" altLang="en-US" sz="3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문제의 해결방안</a:t>
            </a:r>
            <a:endParaRPr lang="id-ID" sz="3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57166" y="2131328"/>
            <a:ext cx="7654283" cy="4084389"/>
            <a:chOff x="876220" y="1742406"/>
            <a:chExt cx="10205710" cy="4084389"/>
          </a:xfrm>
        </p:grpSpPr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1716247" y="2680821"/>
              <a:ext cx="3703733" cy="1105567"/>
            </a:xfrm>
            <a:custGeom>
              <a:avLst/>
              <a:gdLst>
                <a:gd name="T0" fmla="*/ 0 w 2053"/>
                <a:gd name="T1" fmla="*/ 0 h 531"/>
                <a:gd name="T2" fmla="*/ 0 w 2053"/>
                <a:gd name="T3" fmla="*/ 531 h 531"/>
                <a:gd name="T4" fmla="*/ 1893 w 2053"/>
                <a:gd name="T5" fmla="*/ 531 h 531"/>
                <a:gd name="T6" fmla="*/ 2053 w 2053"/>
                <a:gd name="T7" fmla="*/ 273 h 531"/>
                <a:gd name="T8" fmla="*/ 1893 w 2053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3" h="531">
                  <a:moveTo>
                    <a:pt x="0" y="0"/>
                  </a:moveTo>
                  <a:lnTo>
                    <a:pt x="0" y="531"/>
                  </a:lnTo>
                  <a:lnTo>
                    <a:pt x="1893" y="531"/>
                  </a:lnTo>
                  <a:lnTo>
                    <a:pt x="2053" y="273"/>
                  </a:lnTo>
                  <a:lnTo>
                    <a:pt x="18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716247" y="3853014"/>
              <a:ext cx="3703733" cy="1003546"/>
            </a:xfrm>
            <a:custGeom>
              <a:avLst/>
              <a:gdLst>
                <a:gd name="T0" fmla="*/ 0 w 2053"/>
                <a:gd name="T1" fmla="*/ 482 h 482"/>
                <a:gd name="T2" fmla="*/ 0 w 2053"/>
                <a:gd name="T3" fmla="*/ 0 h 482"/>
                <a:gd name="T4" fmla="*/ 1893 w 2053"/>
                <a:gd name="T5" fmla="*/ 0 h 482"/>
                <a:gd name="T6" fmla="*/ 2053 w 2053"/>
                <a:gd name="T7" fmla="*/ 241 h 482"/>
                <a:gd name="T8" fmla="*/ 1893 w 2053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3" h="482">
                  <a:moveTo>
                    <a:pt x="0" y="482"/>
                  </a:moveTo>
                  <a:lnTo>
                    <a:pt x="0" y="0"/>
                  </a:lnTo>
                  <a:lnTo>
                    <a:pt x="1893" y="0"/>
                  </a:lnTo>
                  <a:lnTo>
                    <a:pt x="2053" y="241"/>
                  </a:lnTo>
                  <a:lnTo>
                    <a:pt x="1893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716247" y="4923187"/>
              <a:ext cx="3703733" cy="903608"/>
            </a:xfrm>
            <a:custGeom>
              <a:avLst/>
              <a:gdLst>
                <a:gd name="T0" fmla="*/ 0 w 2053"/>
                <a:gd name="T1" fmla="*/ 0 h 434"/>
                <a:gd name="T2" fmla="*/ 0 w 2053"/>
                <a:gd name="T3" fmla="*/ 434 h 434"/>
                <a:gd name="T4" fmla="*/ 1893 w 2053"/>
                <a:gd name="T5" fmla="*/ 434 h 434"/>
                <a:gd name="T6" fmla="*/ 2053 w 2053"/>
                <a:gd name="T7" fmla="*/ 225 h 434"/>
                <a:gd name="T8" fmla="*/ 1893 w 2053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3" h="434">
                  <a:moveTo>
                    <a:pt x="0" y="0"/>
                  </a:moveTo>
                  <a:lnTo>
                    <a:pt x="0" y="434"/>
                  </a:lnTo>
                  <a:lnTo>
                    <a:pt x="1893" y="434"/>
                  </a:lnTo>
                  <a:lnTo>
                    <a:pt x="2053" y="225"/>
                  </a:lnTo>
                  <a:lnTo>
                    <a:pt x="18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876220" y="2312770"/>
              <a:ext cx="867753" cy="570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892990" y="3708324"/>
              <a:ext cx="867753" cy="5704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744085" y="1742406"/>
              <a:ext cx="9337845" cy="1596332"/>
            </a:xfrm>
            <a:custGeom>
              <a:avLst/>
              <a:gdLst>
                <a:gd name="T0" fmla="*/ 0 w 2053"/>
                <a:gd name="T1" fmla="*/ 450 h 450"/>
                <a:gd name="T2" fmla="*/ 0 w 2053"/>
                <a:gd name="T3" fmla="*/ 0 h 450"/>
                <a:gd name="T4" fmla="*/ 1893 w 2053"/>
                <a:gd name="T5" fmla="*/ 0 h 450"/>
                <a:gd name="T6" fmla="*/ 2053 w 2053"/>
                <a:gd name="T7" fmla="*/ 225 h 450"/>
                <a:gd name="T8" fmla="*/ 1893 w 2053"/>
                <a:gd name="T9" fmla="*/ 450 h 450"/>
                <a:gd name="T10" fmla="*/ 0 w 2053"/>
                <a:gd name="T11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3" h="450">
                  <a:moveTo>
                    <a:pt x="0" y="450"/>
                  </a:moveTo>
                  <a:lnTo>
                    <a:pt x="0" y="0"/>
                  </a:lnTo>
                  <a:lnTo>
                    <a:pt x="1893" y="0"/>
                  </a:lnTo>
                  <a:lnTo>
                    <a:pt x="2053" y="225"/>
                  </a:lnTo>
                  <a:lnTo>
                    <a:pt x="1893" y="45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46867" y="2001633"/>
              <a:ext cx="7833423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1500" dirty="0"/>
                <a:t>간도에 산재해 있는 문화 유물이 중국의 중화문명과는 엄연하게 다른 것으로 간도와 한반도 전역에 나타나는 북방문화권의 문화유산이라는 것에 대한 이론을 밝힌 후 실태를 분석</a:t>
              </a:r>
            </a:p>
            <a:p>
              <a:pPr algn="just"/>
              <a:endParaRPr lang="en-US" sz="1200" b="1" dirty="0">
                <a:solidFill>
                  <a:schemeClr val="bg1"/>
                </a:solidFill>
                <a:latin typeface="Signika Negative" pitchFamily="2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743973" y="3327643"/>
              <a:ext cx="9337845" cy="1882424"/>
            </a:xfrm>
            <a:custGeom>
              <a:avLst/>
              <a:gdLst>
                <a:gd name="T0" fmla="*/ 0 w 2053"/>
                <a:gd name="T1" fmla="*/ 482 h 482"/>
                <a:gd name="T2" fmla="*/ 0 w 2053"/>
                <a:gd name="T3" fmla="*/ 0 h 482"/>
                <a:gd name="T4" fmla="*/ 1893 w 2053"/>
                <a:gd name="T5" fmla="*/ 0 h 482"/>
                <a:gd name="T6" fmla="*/ 2053 w 2053"/>
                <a:gd name="T7" fmla="*/ 241 h 482"/>
                <a:gd name="T8" fmla="*/ 1893 w 2053"/>
                <a:gd name="T9" fmla="*/ 482 h 482"/>
                <a:gd name="T10" fmla="*/ 0 w 2053"/>
                <a:gd name="T11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3" h="482">
                  <a:moveTo>
                    <a:pt x="0" y="482"/>
                  </a:moveTo>
                  <a:lnTo>
                    <a:pt x="0" y="0"/>
                  </a:lnTo>
                  <a:lnTo>
                    <a:pt x="1893" y="0"/>
                  </a:lnTo>
                  <a:lnTo>
                    <a:pt x="2053" y="241"/>
                  </a:lnTo>
                  <a:lnTo>
                    <a:pt x="1893" y="482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70667" y="3484890"/>
              <a:ext cx="7831665" cy="143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1500" dirty="0" err="1"/>
                <a:t>지금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당장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우리가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잃어버린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영토들을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수복할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힘이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없을지라도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반드시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정확하게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정리는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해놓아야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한다</a:t>
              </a:r>
              <a:r>
                <a:rPr lang="en-US" altLang="ko-KR" sz="1500" dirty="0"/>
                <a:t>. </a:t>
              </a:r>
              <a:r>
                <a:rPr lang="en-US" altLang="ko-KR" sz="1500" dirty="0" err="1"/>
                <a:t>문화주권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역시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그곳을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지배했었다는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확실한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증거로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명백한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주권</a:t>
              </a:r>
              <a:r>
                <a:rPr lang="en-US" altLang="ko-KR" sz="1500" dirty="0"/>
                <a:t> 중 </a:t>
              </a:r>
              <a:r>
                <a:rPr lang="en-US" altLang="ko-KR" sz="1500" dirty="0" err="1"/>
                <a:t>하나이므로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문화를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근거로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우리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영토의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정의를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명확하게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해서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후손들이확실하게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알도록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해야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한다</a:t>
              </a:r>
              <a:r>
                <a:rPr lang="en-US" altLang="ko-KR" sz="1500" dirty="0"/>
                <a:t>.</a:t>
              </a:r>
            </a:p>
            <a:p>
              <a:pPr algn="just"/>
              <a:endParaRPr lang="en-US" sz="1200" b="1" dirty="0">
                <a:solidFill>
                  <a:schemeClr val="bg1"/>
                </a:solidFill>
                <a:latin typeface="Signika Negative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24001" y="5025402"/>
              <a:ext cx="492784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bg1"/>
                  </a:solidFill>
                </a:rPr>
                <a:t> .</a:t>
              </a:r>
              <a:endParaRPr lang="en-US" sz="1200" b="1" dirty="0">
                <a:solidFill>
                  <a:schemeClr val="bg1"/>
                </a:solidFill>
                <a:latin typeface="Signika Negative" pitchFamily="2" charset="0"/>
              </a:endParaRPr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 rot="2700000">
              <a:off x="1113855" y="2368257"/>
              <a:ext cx="249506" cy="459506"/>
            </a:xfrm>
            <a:custGeom>
              <a:avLst/>
              <a:gdLst>
                <a:gd name="T0" fmla="*/ 482 w 579"/>
                <a:gd name="T1" fmla="*/ 367 h 1073"/>
                <a:gd name="T2" fmla="*/ 482 w 579"/>
                <a:gd name="T3" fmla="*/ 148 h 1073"/>
                <a:gd name="T4" fmla="*/ 525 w 579"/>
                <a:gd name="T5" fmla="*/ 79 h 1073"/>
                <a:gd name="T6" fmla="*/ 447 w 579"/>
                <a:gd name="T7" fmla="*/ 0 h 1073"/>
                <a:gd name="T8" fmla="*/ 132 w 579"/>
                <a:gd name="T9" fmla="*/ 0 h 1073"/>
                <a:gd name="T10" fmla="*/ 54 w 579"/>
                <a:gd name="T11" fmla="*/ 79 h 1073"/>
                <a:gd name="T12" fmla="*/ 96 w 579"/>
                <a:gd name="T13" fmla="*/ 148 h 1073"/>
                <a:gd name="T14" fmla="*/ 96 w 579"/>
                <a:gd name="T15" fmla="*/ 367 h 1073"/>
                <a:gd name="T16" fmla="*/ 0 w 579"/>
                <a:gd name="T17" fmla="*/ 583 h 1073"/>
                <a:gd name="T18" fmla="*/ 0 w 579"/>
                <a:gd name="T19" fmla="*/ 612 h 1073"/>
                <a:gd name="T20" fmla="*/ 224 w 579"/>
                <a:gd name="T21" fmla="*/ 612 h 1073"/>
                <a:gd name="T22" fmla="*/ 224 w 579"/>
                <a:gd name="T23" fmla="*/ 923 h 1073"/>
                <a:gd name="T24" fmla="*/ 289 w 579"/>
                <a:gd name="T25" fmla="*/ 1073 h 1073"/>
                <a:gd name="T26" fmla="*/ 355 w 579"/>
                <a:gd name="T27" fmla="*/ 923 h 1073"/>
                <a:gd name="T28" fmla="*/ 355 w 579"/>
                <a:gd name="T29" fmla="*/ 612 h 1073"/>
                <a:gd name="T30" fmla="*/ 579 w 579"/>
                <a:gd name="T31" fmla="*/ 612 h 1073"/>
                <a:gd name="T32" fmla="*/ 579 w 579"/>
                <a:gd name="T33" fmla="*/ 583 h 1073"/>
                <a:gd name="T34" fmla="*/ 482 w 579"/>
                <a:gd name="T35" fmla="*/ 367 h 1073"/>
                <a:gd name="T36" fmla="*/ 132 w 579"/>
                <a:gd name="T37" fmla="*/ 58 h 1073"/>
                <a:gd name="T38" fmla="*/ 447 w 579"/>
                <a:gd name="T39" fmla="*/ 58 h 1073"/>
                <a:gd name="T40" fmla="*/ 467 w 579"/>
                <a:gd name="T41" fmla="*/ 79 h 1073"/>
                <a:gd name="T42" fmla="*/ 449 w 579"/>
                <a:gd name="T43" fmla="*/ 99 h 1073"/>
                <a:gd name="T44" fmla="*/ 436 w 579"/>
                <a:gd name="T45" fmla="*/ 101 h 1073"/>
                <a:gd name="T46" fmla="*/ 143 w 579"/>
                <a:gd name="T47" fmla="*/ 101 h 1073"/>
                <a:gd name="T48" fmla="*/ 129 w 579"/>
                <a:gd name="T49" fmla="*/ 99 h 1073"/>
                <a:gd name="T50" fmla="*/ 111 w 579"/>
                <a:gd name="T51" fmla="*/ 79 h 1073"/>
                <a:gd name="T52" fmla="*/ 132 w 579"/>
                <a:gd name="T53" fmla="*/ 58 h 1073"/>
                <a:gd name="T54" fmla="*/ 424 w 579"/>
                <a:gd name="T55" fmla="*/ 370 h 1073"/>
                <a:gd name="T56" fmla="*/ 154 w 579"/>
                <a:gd name="T57" fmla="*/ 370 h 1073"/>
                <a:gd name="T58" fmla="*/ 154 w 579"/>
                <a:gd name="T59" fmla="*/ 130 h 1073"/>
                <a:gd name="T60" fmla="*/ 424 w 579"/>
                <a:gd name="T61" fmla="*/ 130 h 1073"/>
                <a:gd name="T62" fmla="*/ 424 w 579"/>
                <a:gd name="T63" fmla="*/ 370 h 1073"/>
                <a:gd name="T64" fmla="*/ 297 w 579"/>
                <a:gd name="T65" fmla="*/ 911 h 1073"/>
                <a:gd name="T66" fmla="*/ 289 w 579"/>
                <a:gd name="T67" fmla="*/ 928 h 1073"/>
                <a:gd name="T68" fmla="*/ 282 w 579"/>
                <a:gd name="T69" fmla="*/ 911 h 1073"/>
                <a:gd name="T70" fmla="*/ 282 w 579"/>
                <a:gd name="T71" fmla="*/ 612 h 1073"/>
                <a:gd name="T72" fmla="*/ 297 w 579"/>
                <a:gd name="T73" fmla="*/ 612 h 1073"/>
                <a:gd name="T74" fmla="*/ 297 w 579"/>
                <a:gd name="T75" fmla="*/ 911 h 1073"/>
                <a:gd name="T76" fmla="*/ 355 w 579"/>
                <a:gd name="T77" fmla="*/ 554 h 1073"/>
                <a:gd name="T78" fmla="*/ 224 w 579"/>
                <a:gd name="T79" fmla="*/ 554 h 1073"/>
                <a:gd name="T80" fmla="*/ 59 w 579"/>
                <a:gd name="T81" fmla="*/ 554 h 1073"/>
                <a:gd name="T82" fmla="*/ 144 w 579"/>
                <a:gd name="T83" fmla="*/ 403 h 1073"/>
                <a:gd name="T84" fmla="*/ 149 w 579"/>
                <a:gd name="T85" fmla="*/ 399 h 1073"/>
                <a:gd name="T86" fmla="*/ 430 w 579"/>
                <a:gd name="T87" fmla="*/ 399 h 1073"/>
                <a:gd name="T88" fmla="*/ 435 w 579"/>
                <a:gd name="T89" fmla="*/ 403 h 1073"/>
                <a:gd name="T90" fmla="*/ 519 w 579"/>
                <a:gd name="T91" fmla="*/ 554 h 1073"/>
                <a:gd name="T92" fmla="*/ 355 w 579"/>
                <a:gd name="T93" fmla="*/ 55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1073">
                  <a:moveTo>
                    <a:pt x="482" y="367"/>
                  </a:moveTo>
                  <a:cubicBezTo>
                    <a:pt x="482" y="148"/>
                    <a:pt x="482" y="148"/>
                    <a:pt x="482" y="148"/>
                  </a:cubicBezTo>
                  <a:cubicBezTo>
                    <a:pt x="508" y="135"/>
                    <a:pt x="525" y="109"/>
                    <a:pt x="525" y="79"/>
                  </a:cubicBezTo>
                  <a:cubicBezTo>
                    <a:pt x="525" y="35"/>
                    <a:pt x="490" y="0"/>
                    <a:pt x="4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9" y="0"/>
                    <a:pt x="54" y="35"/>
                    <a:pt x="54" y="79"/>
                  </a:cubicBezTo>
                  <a:cubicBezTo>
                    <a:pt x="54" y="109"/>
                    <a:pt x="71" y="135"/>
                    <a:pt x="96" y="148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35" y="422"/>
                    <a:pt x="0" y="500"/>
                    <a:pt x="0" y="583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224" y="612"/>
                    <a:pt x="224" y="612"/>
                    <a:pt x="224" y="612"/>
                  </a:cubicBezTo>
                  <a:cubicBezTo>
                    <a:pt x="224" y="923"/>
                    <a:pt x="224" y="923"/>
                    <a:pt x="224" y="923"/>
                  </a:cubicBezTo>
                  <a:cubicBezTo>
                    <a:pt x="289" y="1073"/>
                    <a:pt x="289" y="1073"/>
                    <a:pt x="289" y="1073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5" y="612"/>
                    <a:pt x="355" y="612"/>
                    <a:pt x="355" y="612"/>
                  </a:cubicBezTo>
                  <a:cubicBezTo>
                    <a:pt x="579" y="612"/>
                    <a:pt x="579" y="612"/>
                    <a:pt x="579" y="612"/>
                  </a:cubicBezTo>
                  <a:cubicBezTo>
                    <a:pt x="579" y="583"/>
                    <a:pt x="579" y="583"/>
                    <a:pt x="579" y="583"/>
                  </a:cubicBezTo>
                  <a:cubicBezTo>
                    <a:pt x="579" y="500"/>
                    <a:pt x="544" y="422"/>
                    <a:pt x="482" y="367"/>
                  </a:cubicBezTo>
                  <a:close/>
                  <a:moveTo>
                    <a:pt x="132" y="58"/>
                  </a:moveTo>
                  <a:cubicBezTo>
                    <a:pt x="447" y="58"/>
                    <a:pt x="447" y="58"/>
                    <a:pt x="447" y="58"/>
                  </a:cubicBezTo>
                  <a:cubicBezTo>
                    <a:pt x="458" y="58"/>
                    <a:pt x="467" y="67"/>
                    <a:pt x="467" y="79"/>
                  </a:cubicBezTo>
                  <a:cubicBezTo>
                    <a:pt x="467" y="89"/>
                    <a:pt x="459" y="97"/>
                    <a:pt x="449" y="99"/>
                  </a:cubicBezTo>
                  <a:cubicBezTo>
                    <a:pt x="436" y="101"/>
                    <a:pt x="436" y="101"/>
                    <a:pt x="436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9" y="97"/>
                    <a:pt x="111" y="89"/>
                    <a:pt x="111" y="79"/>
                  </a:cubicBezTo>
                  <a:cubicBezTo>
                    <a:pt x="111" y="67"/>
                    <a:pt x="121" y="58"/>
                    <a:pt x="132" y="58"/>
                  </a:cubicBezTo>
                  <a:close/>
                  <a:moveTo>
                    <a:pt x="424" y="370"/>
                  </a:moveTo>
                  <a:cubicBezTo>
                    <a:pt x="154" y="370"/>
                    <a:pt x="154" y="370"/>
                    <a:pt x="154" y="370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424" y="130"/>
                    <a:pt x="424" y="130"/>
                    <a:pt x="424" y="130"/>
                  </a:cubicBezTo>
                  <a:lnTo>
                    <a:pt x="424" y="370"/>
                  </a:lnTo>
                  <a:close/>
                  <a:moveTo>
                    <a:pt x="297" y="911"/>
                  </a:moveTo>
                  <a:cubicBezTo>
                    <a:pt x="289" y="928"/>
                    <a:pt x="289" y="928"/>
                    <a:pt x="289" y="928"/>
                  </a:cubicBezTo>
                  <a:cubicBezTo>
                    <a:pt x="282" y="911"/>
                    <a:pt x="282" y="911"/>
                    <a:pt x="282" y="911"/>
                  </a:cubicBezTo>
                  <a:cubicBezTo>
                    <a:pt x="282" y="612"/>
                    <a:pt x="282" y="612"/>
                    <a:pt x="282" y="612"/>
                  </a:cubicBezTo>
                  <a:cubicBezTo>
                    <a:pt x="297" y="612"/>
                    <a:pt x="297" y="612"/>
                    <a:pt x="297" y="612"/>
                  </a:cubicBezTo>
                  <a:lnTo>
                    <a:pt x="297" y="911"/>
                  </a:lnTo>
                  <a:close/>
                  <a:moveTo>
                    <a:pt x="355" y="554"/>
                  </a:moveTo>
                  <a:cubicBezTo>
                    <a:pt x="224" y="554"/>
                    <a:pt x="224" y="554"/>
                    <a:pt x="224" y="554"/>
                  </a:cubicBezTo>
                  <a:cubicBezTo>
                    <a:pt x="59" y="554"/>
                    <a:pt x="59" y="554"/>
                    <a:pt x="59" y="554"/>
                  </a:cubicBezTo>
                  <a:cubicBezTo>
                    <a:pt x="67" y="495"/>
                    <a:pt x="97" y="441"/>
                    <a:pt x="144" y="403"/>
                  </a:cubicBezTo>
                  <a:cubicBezTo>
                    <a:pt x="149" y="399"/>
                    <a:pt x="149" y="399"/>
                    <a:pt x="149" y="399"/>
                  </a:cubicBezTo>
                  <a:cubicBezTo>
                    <a:pt x="430" y="399"/>
                    <a:pt x="430" y="399"/>
                    <a:pt x="430" y="399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82" y="441"/>
                    <a:pt x="512" y="495"/>
                    <a:pt x="519" y="554"/>
                  </a:cubicBezTo>
                  <a:lnTo>
                    <a:pt x="355" y="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136355" y="3792189"/>
              <a:ext cx="381918" cy="363438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33" name="Freeform 13"/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36689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간도 회복의 가능성, 간도 되찾기 운동 본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8"/>
            <a:ext cx="9146450" cy="6860778"/>
          </a:xfrm>
          <a:prstGeom prst="rect">
            <a:avLst/>
          </a:prstGeom>
          <a:noFill/>
          <a:effectLst>
            <a:outerShdw dist="50800" dir="6000000" sx="1000" sy="1000" algn="ctr" rotWithShape="0">
              <a:srgbClr val="000000"/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간도의 경제</a:t>
            </a:r>
            <a:endParaRPr lang="ko-KR" altLang="en-US" sz="4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90923" y="6165304"/>
            <a:ext cx="4208512" cy="360040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21902911 </a:t>
            </a:r>
            <a:r>
              <a:rPr lang="ko-KR" altLang="en-US" b="1" dirty="0" smtClean="0">
                <a:solidFill>
                  <a:schemeClr val="tx1"/>
                </a:solidFill>
              </a:rPr>
              <a:t>불어불문학과 최성훈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076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간도의 경제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098" name="Picture 2" descr="경제 공부 3)경제기사 읽는 법 : 5대 분야 하나씩 읽고 연결하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222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한인들의 경제적 기반은 농업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수익성이 높은 쌀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농업노동력이 부족한 곳은 가난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중국에 비해서는 나은 편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06990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중국의 한민족은 중국이 개혁개방을 실시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서비스업 무역 제조업 등의 순으로 발달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3304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간도의 의식주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8" name="Picture 4" descr="[연길/옌지(4)] 연변박물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72500" cy="52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9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가옥은 농촌지역에서 부엌과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2,3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개의 방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한국 농가의 내부구조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도시에서는 중국식 건물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텔레비전의 보급 상태는 집계 되지 않음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흑백티비의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보편화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82206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신세계푸드, 한식의 신세계 '올반' 론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48872" cy="56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6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785795"/>
            <a:ext cx="7467600" cy="1143000"/>
          </a:xfrm>
        </p:spPr>
        <p:txBody>
          <a:bodyPr/>
          <a:lstStyle/>
          <a:p>
            <a:r>
              <a:rPr lang="ko-KR" altLang="en-US" sz="2000" dirty="0" smtClean="0"/>
              <a:t>간도는 중요한 교통의 요충지</a:t>
            </a:r>
            <a:r>
              <a:rPr lang="ko-KR" altLang="en-US" sz="3200" dirty="0" smtClean="0"/>
              <a:t/>
            </a:r>
            <a:br>
              <a:rPr lang="ko-KR" altLang="en-US" sz="3200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이 </a:t>
            </a:r>
            <a:r>
              <a:rPr lang="en-US" sz="2000" dirty="0" err="1" smtClean="0"/>
              <a:t>곳에</a:t>
            </a:r>
            <a:r>
              <a:rPr lang="en-US" sz="2000" dirty="0" smtClean="0"/>
              <a:t> </a:t>
            </a:r>
            <a:r>
              <a:rPr lang="en-US" sz="2000" dirty="0" err="1" smtClean="0"/>
              <a:t>근거지를</a:t>
            </a:r>
            <a:r>
              <a:rPr lang="en-US" sz="2000" dirty="0" smtClean="0"/>
              <a:t> </a:t>
            </a:r>
            <a:r>
              <a:rPr lang="en-US" sz="2000" dirty="0" err="1" smtClean="0"/>
              <a:t>두고</a:t>
            </a:r>
            <a:r>
              <a:rPr lang="en-US" sz="2000" dirty="0" smtClean="0"/>
              <a:t> </a:t>
            </a:r>
            <a:r>
              <a:rPr lang="en-US" sz="2000" dirty="0" err="1" smtClean="0"/>
              <a:t>육로와</a:t>
            </a:r>
            <a:r>
              <a:rPr lang="en-US" sz="2000" dirty="0" smtClean="0"/>
              <a:t> </a:t>
            </a:r>
            <a:r>
              <a:rPr lang="en-US" sz="2000" dirty="0" err="1" smtClean="0"/>
              <a:t>선박과</a:t>
            </a:r>
            <a:r>
              <a:rPr lang="en-US" sz="2000" dirty="0" smtClean="0"/>
              <a:t> </a:t>
            </a:r>
            <a:r>
              <a:rPr lang="en-US" sz="2000" dirty="0" err="1" smtClean="0"/>
              <a:t>철도</a:t>
            </a:r>
            <a:r>
              <a:rPr lang="en-US" sz="2000" dirty="0" smtClean="0"/>
              <a:t> </a:t>
            </a:r>
            <a:r>
              <a:rPr lang="en-US" sz="2000" dirty="0" err="1" smtClean="0"/>
              <a:t>등을</a:t>
            </a:r>
            <a:r>
              <a:rPr lang="en-US" sz="2000" dirty="0" smtClean="0"/>
              <a:t> </a:t>
            </a:r>
            <a:r>
              <a:rPr lang="en-US" sz="2000" dirty="0" err="1" smtClean="0"/>
              <a:t>이용하여</a:t>
            </a:r>
            <a:r>
              <a:rPr lang="en-US" sz="2000" dirty="0" smtClean="0"/>
              <a:t> </a:t>
            </a:r>
            <a:r>
              <a:rPr lang="en-US" sz="2000" dirty="0" err="1" smtClean="0"/>
              <a:t>자원을</a:t>
            </a:r>
            <a:r>
              <a:rPr lang="en-US" sz="2000" dirty="0" smtClean="0"/>
              <a:t> </a:t>
            </a:r>
            <a:r>
              <a:rPr lang="en-US" sz="2000" dirty="0" err="1" smtClean="0"/>
              <a:t>개발한다면</a:t>
            </a:r>
            <a:r>
              <a:rPr lang="en-US" sz="2000" dirty="0" smtClean="0"/>
              <a:t> </a:t>
            </a:r>
            <a:r>
              <a:rPr lang="en-US" sz="2000" dirty="0" err="1" smtClean="0"/>
              <a:t>최소</a:t>
            </a:r>
            <a:r>
              <a:rPr lang="en-US" sz="2000" dirty="0" smtClean="0"/>
              <a:t> </a:t>
            </a:r>
            <a:r>
              <a:rPr lang="en-US" sz="2000" dirty="0" err="1" smtClean="0"/>
              <a:t>비용으로</a:t>
            </a:r>
            <a:r>
              <a:rPr lang="en-US" sz="2000" dirty="0" smtClean="0"/>
              <a:t> </a:t>
            </a:r>
            <a:r>
              <a:rPr lang="en-US" sz="2000" dirty="0" err="1" smtClean="0"/>
              <a:t>최대</a:t>
            </a:r>
            <a:r>
              <a:rPr lang="en-US" sz="2000" dirty="0" smtClean="0"/>
              <a:t> </a:t>
            </a:r>
            <a:r>
              <a:rPr lang="en-US" sz="2000" dirty="0" err="1" smtClean="0"/>
              <a:t>효과를</a:t>
            </a:r>
            <a:r>
              <a:rPr lang="en-US" sz="2000" dirty="0" smtClean="0"/>
              <a:t> </a:t>
            </a:r>
            <a:r>
              <a:rPr lang="en-US" sz="2000" dirty="0" err="1" smtClean="0"/>
              <a:t>올릴</a:t>
            </a:r>
            <a:r>
              <a:rPr lang="en-US" sz="2000" dirty="0" smtClean="0"/>
              <a:t> 수 </a:t>
            </a:r>
            <a:r>
              <a:rPr lang="en-US" sz="2000" dirty="0" err="1" smtClean="0"/>
              <a:t>있는</a:t>
            </a:r>
            <a:r>
              <a:rPr lang="en-US" sz="2000" dirty="0" smtClean="0"/>
              <a:t> 곳</a:t>
            </a:r>
          </a:p>
          <a:p>
            <a:endParaRPr lang="en-US" sz="2000" dirty="0" smtClean="0"/>
          </a:p>
          <a:p>
            <a:r>
              <a:rPr lang="ko-KR" altLang="en-US" sz="2000" dirty="0" smtClean="0"/>
              <a:t>간도는 해안과 대륙을 결합하는 곳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ko-KR" altLang="en-US" dirty="0"/>
          </a:p>
        </p:txBody>
      </p:sp>
      <p:pic>
        <p:nvPicPr>
          <p:cNvPr id="2050" name="Picture 2" descr="비틀거리는 자본주의 : 키신저의 책략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57561"/>
            <a:ext cx="2516364" cy="2819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1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평상시에는 한국과 비슷한 식단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명절에는 간단한 중국음식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전반적으로는 한국음식이 많음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7049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[1+1] 생활한복 개량한복 계량한복 삼베옷 린넨 셔츠 : 강군가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020"/>
            <a:ext cx="820891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39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3877891"/>
          </a:xfrm>
        </p:spPr>
        <p:txBody>
          <a:bodyPr/>
          <a:lstStyle/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남성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한복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인민복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작업복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/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여성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한복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작업복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84831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간도의 농촌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16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682630358"/>
              </p:ext>
            </p:extLst>
          </p:nvPr>
        </p:nvGraphicFramePr>
        <p:xfrm>
          <a:off x="251520" y="476672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5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https://www.youtube.com/watch?v=s4iHlRtRDKY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11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간도의 경제문제와 해결방안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663924645"/>
              </p:ext>
            </p:extLst>
          </p:nvPr>
        </p:nvGraphicFramePr>
        <p:xfrm>
          <a:off x="107504" y="2132856"/>
          <a:ext cx="8928992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3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r>
              <a:rPr lang="ko-KR" altLang="en-US" smtClean="0">
                <a:latin typeface="HY견고딕" pitchFamily="18" charset="-127"/>
                <a:ea typeface="HY견고딕" pitchFamily="18" charset="-127"/>
              </a:rPr>
              <a:t>감사합니다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125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3200" dirty="0" smtClean="0"/>
              <a:t/>
            </a:r>
            <a:br>
              <a:rPr lang="ko-KR" altLang="en-US" sz="3200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2200" dirty="0" smtClean="0"/>
              <a:t> 간도는 전략적 요새로서 동아시아를 제압할 수 있는 지역</a:t>
            </a:r>
            <a:endParaRPr lang="ko-KR" altLang="en-US" sz="22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000" dirty="0" smtClean="0"/>
              <a:t>국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중국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일본 이 삼국의 세력이 접촉하는 완충지대</a:t>
            </a:r>
          </a:p>
          <a:p>
            <a:endParaRPr lang="en-US" altLang="ko-KR" dirty="0" smtClean="0"/>
          </a:p>
          <a:p>
            <a:r>
              <a:rPr lang="ko-KR" altLang="en-US" sz="2000" dirty="0" smtClean="0"/>
              <a:t>동서를 장악하고 남북을 감지할 수 있는 잠재력을 구비한 요지</a:t>
            </a:r>
          </a:p>
        </p:txBody>
      </p:sp>
    </p:spTree>
    <p:extLst>
      <p:ext uri="{BB962C8B-B14F-4D97-AF65-F5344CB8AC3E}">
        <p14:creationId xmlns:p14="http://schemas.microsoft.com/office/powerpoint/2010/main" val="30674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간도의 현황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000" dirty="0" smtClean="0"/>
              <a:t>중국의 소수민족정책에 따라 </a:t>
            </a:r>
            <a:r>
              <a:rPr lang="en-US" altLang="ko-KR" sz="2000" dirty="0" smtClean="0"/>
              <a:t>'</a:t>
            </a:r>
            <a:r>
              <a:rPr lang="ko-KR" altLang="en-US" sz="2000" dirty="0" smtClean="0"/>
              <a:t>연변조선족자치주</a:t>
            </a:r>
            <a:r>
              <a:rPr lang="en-US" altLang="ko-KR" sz="2000" dirty="0" smtClean="0"/>
              <a:t>'</a:t>
            </a:r>
            <a:r>
              <a:rPr lang="ko-KR" altLang="en-US" sz="2000" dirty="0" smtClean="0"/>
              <a:t>가 설치</a:t>
            </a:r>
          </a:p>
          <a:p>
            <a:endParaRPr lang="en-US" altLang="ko-KR" dirty="0" smtClean="0"/>
          </a:p>
          <a:p>
            <a:r>
              <a:rPr lang="ko-KR" altLang="en-US" sz="2000" dirty="0" smtClean="0">
                <a:latin typeface="+mn-ea"/>
              </a:rPr>
              <a:t>연변조선족자치주에는 </a:t>
            </a:r>
            <a:r>
              <a:rPr lang="en-US" altLang="ko-KR" sz="2000" dirty="0" smtClean="0">
                <a:latin typeface="+mn-ea"/>
              </a:rPr>
              <a:t>11</a:t>
            </a:r>
            <a:r>
              <a:rPr lang="ko-KR" altLang="en-US" sz="2000" dirty="0" smtClean="0">
                <a:latin typeface="+mn-ea"/>
              </a:rPr>
              <a:t>개 민족이 거주</a:t>
            </a:r>
          </a:p>
          <a:p>
            <a:endParaRPr lang="en-US" altLang="ko-KR" dirty="0" smtClean="0"/>
          </a:p>
          <a:p>
            <a:r>
              <a:rPr lang="en-US" altLang="ko-KR" sz="2000" dirty="0" smtClean="0">
                <a:latin typeface="+mn-ea"/>
              </a:rPr>
              <a:t>6</a:t>
            </a:r>
            <a:r>
              <a:rPr lang="ko-KR" altLang="en-US" sz="2000" dirty="0" smtClean="0">
                <a:latin typeface="+mn-ea"/>
              </a:rPr>
              <a:t>개의 시와 </a:t>
            </a:r>
            <a:r>
              <a:rPr lang="en-US" altLang="ko-KR" sz="2000" dirty="0" smtClean="0">
                <a:latin typeface="+mn-ea"/>
              </a:rPr>
              <a:t>2</a:t>
            </a:r>
            <a:r>
              <a:rPr lang="ko-KR" altLang="en-US" sz="2000" dirty="0" smtClean="0">
                <a:latin typeface="+mn-ea"/>
              </a:rPr>
              <a:t>개의 현</a:t>
            </a:r>
            <a:endParaRPr lang="en-US" altLang="ko-KR" sz="2000" dirty="0" smtClean="0">
              <a:latin typeface="+mn-ea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41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간도협약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000" dirty="0"/>
              <a:t>간도협약의 </a:t>
            </a:r>
            <a:r>
              <a:rPr lang="ko-KR" altLang="en-US" sz="2000" dirty="0" smtClean="0"/>
              <a:t>효력여부</a:t>
            </a:r>
            <a:endParaRPr lang="en-US" altLang="ko-KR" sz="2000" dirty="0" smtClean="0"/>
          </a:p>
          <a:p>
            <a:endParaRPr lang="ko-KR" altLang="en-US" sz="2000" dirty="0"/>
          </a:p>
          <a:p>
            <a:r>
              <a:rPr lang="ko-KR" altLang="en-US" sz="2000" dirty="0"/>
              <a:t>일본제국주의 시대에 체결된 조약이 무효</a:t>
            </a:r>
          </a:p>
          <a:p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3671" t="39405" r="30252" b="17907"/>
          <a:stretch>
            <a:fillRect/>
          </a:stretch>
        </p:blipFill>
        <p:spPr bwMode="auto">
          <a:xfrm>
            <a:off x="928662" y="3429003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0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1463</Words>
  <Application>Microsoft Office PowerPoint</Application>
  <PresentationFormat>화면 슬라이드 쇼(4:3)</PresentationFormat>
  <Paragraphs>375</Paragraphs>
  <Slides>67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17</vt:i4>
      </vt:variant>
      <vt:variant>
        <vt:lpstr>슬라이드 제목</vt:lpstr>
      </vt:variant>
      <vt:variant>
        <vt:i4>67</vt:i4>
      </vt:variant>
    </vt:vector>
  </HeadingPairs>
  <TitlesOfParts>
    <vt:vector size="84" baseType="lpstr">
      <vt:lpstr>오렌지</vt:lpstr>
      <vt:lpstr>1_오렌지</vt:lpstr>
      <vt:lpstr>2_오렌지</vt:lpstr>
      <vt:lpstr>3_오렌지</vt:lpstr>
      <vt:lpstr>4_오렌지</vt:lpstr>
      <vt:lpstr>5_오렌지</vt:lpstr>
      <vt:lpstr>6_오렌지</vt:lpstr>
      <vt:lpstr>7_오렌지</vt:lpstr>
      <vt:lpstr>8_오렌지</vt:lpstr>
      <vt:lpstr>9_오렌지</vt:lpstr>
      <vt:lpstr>10_오렌지</vt:lpstr>
      <vt:lpstr>11_오렌지</vt:lpstr>
      <vt:lpstr>12_오렌지</vt:lpstr>
      <vt:lpstr>13_오렌지</vt:lpstr>
      <vt:lpstr>1_Office 테마</vt:lpstr>
      <vt:lpstr>2_Office 테마</vt:lpstr>
      <vt:lpstr>3_Office 테마</vt:lpstr>
      <vt:lpstr>간도 문재의 해결 방안</vt:lpstr>
      <vt:lpstr>간도란?</vt:lpstr>
      <vt:lpstr>간도의 역사 </vt:lpstr>
      <vt:lpstr>간도의 위치적 장점</vt:lpstr>
      <vt:lpstr>        간도는 국방상 중요한 가치 </vt:lpstr>
      <vt:lpstr>간도는 중요한 교통의 요충지 </vt:lpstr>
      <vt:lpstr>    간도는 전략적 요새로서 동아시아를 제압할 수 있는 지역</vt:lpstr>
      <vt:lpstr>간도의 현황</vt:lpstr>
      <vt:lpstr>간도협약</vt:lpstr>
      <vt:lpstr>19세기 영유권 분쟁</vt:lpstr>
      <vt:lpstr>20세기 이후 영유권 분쟁</vt:lpstr>
      <vt:lpstr>중국이 생각하는 간도와 그 간도를 위해 한 일</vt:lpstr>
      <vt:lpstr>한국이 간도를 위해 한 일</vt:lpstr>
      <vt:lpstr>간도문제를 해결하기 위한 내 생각</vt:lpstr>
      <vt:lpstr>감사합니다</vt:lpstr>
      <vt:lpstr>독도영토학</vt:lpstr>
      <vt:lpstr>목차</vt:lpstr>
      <vt:lpstr>지리적 위치 </vt:lpstr>
      <vt:lpstr>역사</vt:lpstr>
      <vt:lpstr>간도의 장점</vt:lpstr>
      <vt:lpstr>간도의 문제점</vt:lpstr>
      <vt:lpstr>각종 해결 방안들</vt:lpstr>
      <vt:lpstr>현실적인 해결방안</vt:lpstr>
      <vt:lpstr>PowerPoint 프레젠테이션</vt:lpstr>
      <vt:lpstr>한국의 입장에 대한 영상</vt:lpstr>
      <vt:lpstr>해결방안에 대한 최후 결론</vt:lpstr>
      <vt:lpstr>우리가 실천 할 수 있는 해결 방안</vt:lpstr>
      <vt:lpstr>간도에 대해 공부하며 느낀 점</vt:lpstr>
      <vt:lpstr>질문?</vt:lpstr>
      <vt:lpstr>감사합니다</vt:lpstr>
      <vt:lpstr>간도의 문제점</vt:lpstr>
      <vt:lpstr>간도란?</vt:lpstr>
      <vt:lpstr>간도에 이주한 우리나라 사람들</vt:lpstr>
      <vt:lpstr>간도로 이주한 이유</vt:lpstr>
      <vt:lpstr>간도를 빼앗아간 청나라</vt:lpstr>
      <vt:lpstr>간도를 찾아오는 방법</vt:lpstr>
      <vt:lpstr>을사늑약이 불법인 이유</vt:lpstr>
      <vt:lpstr>https://www.youtube.com/watch?v=3_bnKXZH_0U</vt:lpstr>
      <vt:lpstr>PowerPoint 프레젠테이션</vt:lpstr>
      <vt:lpstr>남북 통일</vt:lpstr>
      <vt:lpstr>국제 사법 제판소에 간도협약이  불법적 조약임을 제소해야함  ※ 국제 사법 제판소는 강제성이  결여됨 →어떻게 판결이 나던 지킬 의무X</vt:lpstr>
      <vt:lpstr>최선의 방법</vt:lpstr>
      <vt:lpstr>북한이 가져야 할 태도</vt:lpstr>
      <vt:lpstr>북한과 중국이 혈맹관계를  전전하며 한국과 미국을 견제하는 교두보적인 관계를 지향하지만, 국제 관계보다  앞서 간도를 찾아오려는  북한의 입장이 중요함</vt:lpstr>
      <vt:lpstr>감사합니다</vt:lpstr>
      <vt:lpstr>1.북한과 체결한 국경조약</vt:lpstr>
      <vt:lpstr>2.북한과 체결한 국경조약</vt:lpstr>
      <vt:lpstr>3.북한과 체결한 국경조약</vt:lpstr>
      <vt:lpstr>4.중국에 비해 적극적이지 못한 정부정책</vt:lpstr>
      <vt:lpstr>4.중국에 비해 적극적이지 못한 정부정책</vt:lpstr>
      <vt:lpstr>PowerPoint 프레젠테이션</vt:lpstr>
      <vt:lpstr>PowerPoint 프레젠테이션</vt:lpstr>
      <vt:lpstr>간도의 경제</vt:lpstr>
      <vt:lpstr>간도의 경제</vt:lpstr>
      <vt:lpstr>PowerPoint 프레젠테이션</vt:lpstr>
      <vt:lpstr>PowerPoint 프레젠테이션</vt:lpstr>
      <vt:lpstr>간도의 의식주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간도의 농촌</vt:lpstr>
      <vt:lpstr>PowerPoint 프레젠테이션</vt:lpstr>
      <vt:lpstr>PowerPoint 프레젠테이션</vt:lpstr>
      <vt:lpstr>간도의 경제문제와 해결방안</vt:lpstr>
      <vt:lpstr>감사합니다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4</cp:revision>
  <dcterms:created xsi:type="dcterms:W3CDTF">2019-09-29T11:59:13Z</dcterms:created>
  <dcterms:modified xsi:type="dcterms:W3CDTF">2019-09-29T13:00:07Z</dcterms:modified>
</cp:coreProperties>
</file>