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Objects="1">
      <p:cViewPr>
        <p:scale>
          <a:sx n="60" d="100"/>
          <a:sy n="6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presProps" Target="presProps.xml"  /><Relationship Id="rId18" Type="http://schemas.openxmlformats.org/officeDocument/2006/relationships/viewProps" Target="viewProps.xml"  /><Relationship Id="rId19" Type="http://schemas.openxmlformats.org/officeDocument/2006/relationships/theme" Target="theme/theme1.xml"  /><Relationship Id="rId2" Type="http://schemas.openxmlformats.org/officeDocument/2006/relationships/slide" Target="slides/slide1.xml"  /><Relationship Id="rId20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82A27DF-FC33-4C05-96AC-ECA7B11A9C6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0BF683E-EC8C-4F1E-8017-25E57E2CE77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body" sz="quarter" idx="14" hasCustomPrompt="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FDD8E82-9EDF-4A21-8052-950E349A4E6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6753771-9475-4309-9B2C-4F43EB0294C6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2121F7-E20F-43B2-B3C6-C7E51EA698C5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DAC1609-63DC-4238-90D7-BDA4CCE7E5D2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1794FCA-B30B-4B0B-A06E-872BCCC939B8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2B4FBC9-0152-4321-B5AE-8A4D40C68623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5271060-A817-4E00-9021-886881503EBB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47ABBE4F-A180-451B-976B-207E95DDA7FB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0DB8ECF-E18C-4D8D-A7A0-FA2FABCA5290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"/>
          <p:cNvGrpSpPr/>
          <p:nvPr/>
        </p:nvGrpSpPr>
        <p:grpSpPr>
          <a:xfrm rot="0"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8C9FE912-2C94-4152-970B-97CA7CEA7709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19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0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교차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  <a:p>
            <a:pPr lvl="8">
              <a:defRPr lang="ko-KR" altLang="en-US"/>
            </a:pPr>
            <a:endParaRPr lang="en-US" altLang="ko-KR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D839B8E-F55D-4BF8-852C-25AF74D46B3E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8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10.png"  /><Relationship Id="rId4" Type="http://schemas.openxmlformats.org/officeDocument/2006/relationships/image" Target="../media/image11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Relationship Id="rId3" Type="http://schemas.openxmlformats.org/officeDocument/2006/relationships/image" Target="../media/image14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www.youtube.com/watch?v=m3kvpEsm4sk" TargetMode="External"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7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현대 일본의 정치와 경제 </a:t>
            </a:r>
            <a:r>
              <a:rPr lang="en-US" altLang="ko-KR"/>
              <a:t>7</a:t>
            </a:r>
            <a:r>
              <a:rPr lang="ko-KR" altLang="en-US"/>
              <a:t>조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화이트 리스트</a:t>
            </a:r>
            <a:r>
              <a:rPr lang="en-US" altLang="ko-KR"/>
              <a:t>(</a:t>
            </a:r>
            <a:r>
              <a:rPr lang="ko-KR" altLang="en-US"/>
              <a:t>백색 국가</a:t>
            </a:r>
            <a:r>
              <a:rPr lang="en-US" altLang="ko-KR"/>
              <a:t>)</a:t>
            </a:r>
            <a:r>
              <a:rPr lang="ko-KR" altLang="en-US"/>
              <a:t> 제외 그리고 경제 보복운동</a:t>
            </a:r>
            <a:endParaRPr lang="ko-KR" altLang="en-US"/>
          </a:p>
        </p:txBody>
      </p:sp>
      <p:sp>
        <p:nvSpPr>
          <p:cNvPr id="4" name=""/>
          <p:cNvSpPr txBox="1"/>
          <p:nvPr/>
        </p:nvSpPr>
        <p:spPr>
          <a:xfrm>
            <a:off x="2270586" y="4357694"/>
            <a:ext cx="4041441" cy="36480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/>
              <a:t>21****74</a:t>
            </a:r>
            <a:r>
              <a:rPr lang="ko-KR" altLang="en-US"/>
              <a:t> 손</a:t>
            </a:r>
            <a:r>
              <a:rPr lang="en-US" altLang="ko-KR"/>
              <a:t>*</a:t>
            </a:r>
            <a:r>
              <a:rPr lang="ko-KR" altLang="en-US"/>
              <a:t>수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무역분쟁으로 인한 양국의 경제 타격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5325" y="1412748"/>
            <a:ext cx="1279837" cy="853224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695325" y="2438400"/>
            <a:ext cx="6120767" cy="12744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600">
                <a:latin typeface="한컴 윤고딕 230"/>
              </a:rPr>
              <a:t>스텔라 케미파(ステラケミファ株式会社)등 기업이 일본 화이트리스트 제외로 인해 주가가 하락</a:t>
            </a:r>
            <a:endParaRPr lang="ko-KR" altLang="en-US" sz="2600">
              <a:latin typeface="한컴 윤고딕 230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3">
            <a:lum/>
          </a:blip>
          <a:srcRect/>
          <a:stretch>
            <a:fillRect/>
          </a:stretch>
        </p:blipFill>
        <p:spPr>
          <a:xfrm>
            <a:off x="7032118" y="836676"/>
            <a:ext cx="4702680" cy="5760720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695325" y="4437126"/>
            <a:ext cx="6120767" cy="87591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600">
                <a:latin typeface="한컴 윤고딕 230"/>
              </a:rPr>
              <a:t>일본 불매운동의 영향으로 전년도 대비 방일 한국인 비율이 </a:t>
            </a:r>
            <a:r>
              <a:rPr lang="en-US" altLang="ko-KR" sz="2600">
                <a:latin typeface="한컴 윤고딕 230"/>
              </a:rPr>
              <a:t>48%</a:t>
            </a:r>
            <a:r>
              <a:rPr lang="ko-KR" altLang="en-US" sz="2600">
                <a:latin typeface="한컴 윤고딕 230"/>
              </a:rPr>
              <a:t>감소</a:t>
            </a:r>
            <a:endParaRPr lang="ko-KR" altLang="en-US" sz="2600">
              <a:latin typeface="한컴 윤고딕 23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1" 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경제 보복운동 </a:t>
            </a:r>
            <a:r>
              <a:rPr lang="en-US" altLang="ko-KR"/>
              <a:t>(</a:t>
            </a:r>
            <a:r>
              <a:rPr lang="ko-KR" altLang="en-US"/>
              <a:t>불매 운동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 sz="2600">
                <a:latin typeface="한컴 윤고딕 230"/>
              </a:rPr>
              <a:t>2019년 대한민국에서 일어나고 있는 일본 상품에 대한 불매운동</a:t>
            </a:r>
            <a:endParaRPr lang="ko-KR" altLang="en-US" sz="2600">
              <a:latin typeface="한컴 윤고딕 230"/>
            </a:endParaRPr>
          </a:p>
          <a:p>
            <a:pPr marL="0" indent="0">
              <a:buNone/>
              <a:defRPr/>
            </a:pPr>
            <a:endParaRPr lang="ko-KR" altLang="en-US" sz="2600">
              <a:latin typeface="한컴 윤고딕 230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1799" y="2600896"/>
            <a:ext cx="5092241" cy="2664333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25161" y="2387957"/>
            <a:ext cx="4639459" cy="3090211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033288" y="1899871"/>
            <a:ext cx="4125423" cy="4369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과거의 불매운동과 차이점</a:t>
            </a:r>
            <a:r>
              <a:rPr lang="en-US" altLang="ko-KR"/>
              <a:t>?</a:t>
            </a:r>
            <a:endParaRPr lang="en-US" altLang="ko-KR"/>
          </a:p>
        </p:txBody>
      </p:sp>
      <p:sp>
        <p:nvSpPr>
          <p:cNvPr id="4" name=""/>
          <p:cNvSpPr txBox="1"/>
          <p:nvPr/>
        </p:nvSpPr>
        <p:spPr>
          <a:xfrm>
            <a:off x="431799" y="1556766"/>
            <a:ext cx="6672327" cy="4914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600"/>
              <a:t>이전에도 반일(反日)성향의 불매 운동은 일어남</a:t>
            </a:r>
            <a:endParaRPr lang="ko-KR" altLang="en-US" sz="2600"/>
          </a:p>
        </p:txBody>
      </p:sp>
      <p:sp>
        <p:nvSpPr>
          <p:cNvPr id="6" name=""/>
          <p:cNvSpPr txBox="1"/>
          <p:nvPr/>
        </p:nvSpPr>
        <p:spPr>
          <a:xfrm>
            <a:off x="431799" y="2395156"/>
            <a:ext cx="6024244" cy="366083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600"/>
              <a:t>차이점</a:t>
            </a:r>
            <a:endParaRPr lang="ko-KR" altLang="en-US" sz="2600"/>
          </a:p>
          <a:p>
            <a:pPr>
              <a:defRPr/>
            </a:pPr>
            <a:endParaRPr lang="ko-KR" altLang="en-US" sz="2600"/>
          </a:p>
          <a:p>
            <a:pPr>
              <a:defRPr/>
            </a:pPr>
            <a:r>
              <a:rPr lang="ko-KR" altLang="en-US" sz="2600"/>
              <a:t>이전과 다르게 과거사 혹은 독도 문제 관련이 아니라 수출 규제에 따른 반발 운동</a:t>
            </a:r>
            <a:endParaRPr lang="ko-KR" altLang="en-US" sz="2600"/>
          </a:p>
          <a:p>
            <a:pPr>
              <a:defRPr/>
            </a:pPr>
            <a:endParaRPr lang="ko-KR" altLang="en-US" sz="2600"/>
          </a:p>
          <a:p>
            <a:pPr>
              <a:defRPr/>
            </a:pPr>
            <a:r>
              <a:rPr lang="ko-KR" altLang="en-US" sz="2600"/>
              <a:t>시민 단체 같은 특정 단체나 커뮤니티가 아니라 일반 시민이 자발적으로 참여하는 형태가 많아짐	</a:t>
            </a:r>
            <a:endParaRPr lang="ko-KR" altLang="en-US" sz="2600"/>
          </a:p>
          <a:p>
            <a:pPr>
              <a:defRPr/>
            </a:pPr>
            <a:endParaRPr lang="ko-KR" altLang="en-US" sz="2600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816090" y="2048255"/>
            <a:ext cx="5085344" cy="3531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1" animBg="1"/>
      <p:bldP spid="6" grpId="2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불매운동의 영향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67334" y="1371654"/>
            <a:ext cx="3096387" cy="2209861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4511802" y="2006622"/>
            <a:ext cx="5904738" cy="94422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800">
                <a:latin typeface="한컴 윤고딕 230"/>
              </a:rPr>
              <a:t>대형 마트에서의 일본 술</a:t>
            </a:r>
            <a:r>
              <a:rPr lang="en-US" altLang="ko-KR" sz="2800">
                <a:latin typeface="한컴 윤고딕 230"/>
              </a:rPr>
              <a:t>,</a:t>
            </a:r>
            <a:r>
              <a:rPr lang="ko-KR" altLang="en-US" sz="2800">
                <a:latin typeface="한컴 윤고딕 230"/>
              </a:rPr>
              <a:t> 맥주등  매출액은 13%p 가량 감소</a:t>
            </a:r>
            <a:endParaRPr lang="ko-KR" altLang="en-US" sz="2800">
              <a:latin typeface="한컴 윤고딕 230"/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807954" y="3810761"/>
            <a:ext cx="3400685" cy="2642616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1055370" y="4798885"/>
            <a:ext cx="6408801" cy="66656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800">
                <a:latin typeface="한컴 윤고딕 230"/>
              </a:rPr>
              <a:t>유니클로 매출액이  17%p 가량 감소</a:t>
            </a:r>
            <a:endParaRPr lang="ko-KR" altLang="en-US" sz="3000">
              <a:latin typeface="한컴 윤고딕 230"/>
            </a:endParaRPr>
          </a:p>
          <a:p>
            <a:pPr>
              <a:defRPr/>
            </a:pPr>
            <a:endParaRPr lang="ko-KR" altLang="en-US" sz="1000">
              <a:latin typeface="함초롬바탕"/>
              <a:ea typeface="함초롬바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1" 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동영상 자료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>
                <a:hlinkClick r:id="rId2"/>
              </a:rPr>
              <a:t>https://www.youtube.com/watch?v=m3kvpEsm4sk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https://www.youtube.com/watch?v=pizLd3TKMVI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44500" y="836676"/>
            <a:ext cx="11302999" cy="939784"/>
          </a:xfrm>
        </p:spPr>
        <p:txBody>
          <a:bodyPr/>
          <a:lstStyle/>
          <a:p>
            <a:pPr algn="ctr">
              <a:defRPr/>
            </a:pPr>
            <a:r>
              <a:rPr lang="ko-KR" altLang="en-US" sz="6000"/>
              <a:t>감사합니다</a:t>
            </a:r>
            <a:endParaRPr lang="en-US" altLang="ko-KR" sz="60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895600" y="2235708"/>
            <a:ext cx="6400800" cy="3857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1184298"/>
          </a:xfrm>
        </p:spPr>
        <p:txBody>
          <a:bodyPr/>
          <a:lstStyle/>
          <a:p>
            <a:pPr algn="ctr">
              <a:defRPr/>
            </a:pPr>
            <a:r>
              <a:rPr lang="ko-KR" altLang="en-US" sz="5600"/>
              <a:t>목차</a:t>
            </a:r>
            <a:endParaRPr lang="ko-KR" altLang="en-US" sz="5600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3000"/>
              <a:t>화이트 리스트의 뜻</a:t>
            </a:r>
            <a:endParaRPr lang="ko-KR" altLang="en-US" sz="3000"/>
          </a:p>
          <a:p>
            <a:pPr>
              <a:defRPr/>
            </a:pPr>
            <a:endParaRPr lang="ko-KR" altLang="en-US" sz="3000"/>
          </a:p>
          <a:p>
            <a:pPr>
              <a:defRPr/>
            </a:pPr>
            <a:r>
              <a:rPr lang="ko-KR" altLang="en-US" sz="3000"/>
              <a:t>한</a:t>
            </a:r>
            <a:r>
              <a:rPr lang="en-US" altLang="ko-KR" sz="3000"/>
              <a:t>,</a:t>
            </a:r>
            <a:r>
              <a:rPr lang="ko-KR" altLang="en-US" sz="3000"/>
              <a:t>일 무역분쟁</a:t>
            </a:r>
            <a:endParaRPr lang="ko-KR" altLang="en-US" sz="3000"/>
          </a:p>
          <a:p>
            <a:pPr>
              <a:defRPr/>
            </a:pPr>
            <a:endParaRPr lang="ko-KR" altLang="en-US" sz="3000"/>
          </a:p>
          <a:p>
            <a:pPr>
              <a:defRPr/>
            </a:pPr>
            <a:r>
              <a:rPr lang="ko-KR" altLang="en-US" sz="3000"/>
              <a:t>무역분쟁으로 인한 경제 타격</a:t>
            </a:r>
            <a:endParaRPr lang="ko-KR" altLang="en-US" sz="3000"/>
          </a:p>
          <a:p>
            <a:pPr>
              <a:defRPr/>
            </a:pPr>
            <a:endParaRPr lang="ko-KR" altLang="en-US" sz="3000"/>
          </a:p>
          <a:p>
            <a:pPr>
              <a:defRPr/>
            </a:pPr>
            <a:r>
              <a:rPr lang="ko-KR" altLang="en-US" sz="3000"/>
              <a:t>경제 보복운동</a:t>
            </a:r>
            <a:r>
              <a:rPr lang="en-US" altLang="ko-KR" sz="3000"/>
              <a:t>(</a:t>
            </a:r>
            <a:r>
              <a:rPr lang="ko-KR" altLang="en-US" sz="3000"/>
              <a:t>불매 운동</a:t>
            </a:r>
            <a:r>
              <a:rPr lang="en-US" altLang="ko-KR" sz="3000"/>
              <a:t>)</a:t>
            </a:r>
            <a:endParaRPr lang="en-US" altLang="ko-KR" sz="3000"/>
          </a:p>
          <a:p>
            <a:pPr>
              <a:defRPr/>
            </a:pPr>
            <a:endParaRPr lang="en-US" altLang="ko-KR" sz="3000"/>
          </a:p>
          <a:p>
            <a:pPr>
              <a:defRPr/>
            </a:pPr>
            <a:r>
              <a:rPr lang="ko-KR" altLang="en-US" sz="3000"/>
              <a:t> 동영상 자료</a:t>
            </a:r>
            <a:endParaRPr lang="ko-KR" altLang="en-US" sz="3000"/>
          </a:p>
          <a:p>
            <a:pPr marL="0" indent="0">
              <a:buNone/>
              <a:defRPr/>
            </a:pPr>
            <a:endParaRPr lang="en-US" altLang="ko-KR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4000"/>
              <a:t>화이트 리스트</a:t>
            </a:r>
            <a:endParaRPr lang="ko-KR" altLang="en-US" sz="4000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ko-KR" altLang="en-US" sz="2500" b="1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ko-KR" altLang="en-US" sz="3000" b="1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ko-KR" altLang="en-US" sz="3000" b="1">
                <a:solidFill>
                  <a:srgbClr val="000000"/>
                </a:solidFill>
              </a:rPr>
              <a:t>블랙리스트 </a:t>
            </a:r>
            <a:r>
              <a:rPr lang="en-US" altLang="ko-KR" sz="3000" b="1">
                <a:solidFill>
                  <a:srgbClr val="000000"/>
                </a:solidFill>
              </a:rPr>
              <a:t>=</a:t>
            </a:r>
            <a:r>
              <a:rPr lang="ko-KR" altLang="en-US" sz="3000" b="1">
                <a:solidFill>
                  <a:srgbClr val="000000"/>
                </a:solidFill>
              </a:rPr>
              <a:t> 경계 혹은 감시를 요하는 사람들의 목록</a:t>
            </a:r>
            <a:endParaRPr lang="ko-KR" altLang="en-US" sz="2500" b="1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ko-KR" altLang="en-US" sz="2500" b="1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ko-KR" altLang="en-US" sz="2500" b="1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ko-KR" altLang="en-US" sz="3000" b="1">
                <a:solidFill>
                  <a:srgbClr val="a6a6a6"/>
                </a:solidFill>
              </a:rPr>
              <a:t>화이트리스트 </a:t>
            </a:r>
            <a:r>
              <a:rPr lang="en-US" altLang="ko-KR" sz="3000" b="1">
                <a:solidFill>
                  <a:srgbClr val="a6a6a6"/>
                </a:solidFill>
              </a:rPr>
              <a:t>=</a:t>
            </a:r>
            <a:r>
              <a:rPr lang="ko-KR" altLang="en-US" sz="3000" b="1">
                <a:solidFill>
                  <a:srgbClr val="a6a6a6"/>
                </a:solidFill>
              </a:rPr>
              <a:t> </a:t>
            </a:r>
            <a:r>
              <a:rPr lang="ko-KR" altLang="en-US" sz="3000" b="1">
                <a:solidFill>
                  <a:srgbClr val="000000"/>
                </a:solidFill>
              </a:rPr>
              <a:t>블랙리스트 </a:t>
            </a:r>
            <a:r>
              <a:rPr lang="ko-KR" altLang="en-US" sz="3000" b="1">
                <a:solidFill>
                  <a:srgbClr val="a6a6a6"/>
                </a:solidFill>
              </a:rPr>
              <a:t>와 반대의 특정 권한, 서비스, 이동, 접근, 인식에 대해 명시적으로 허가하는 목록</a:t>
            </a:r>
            <a:endParaRPr lang="ko-KR" altLang="en-US" sz="3000" b="1">
              <a:solidFill>
                <a:srgbClr val="a6a6a6"/>
              </a:solidFill>
            </a:endParaRPr>
          </a:p>
          <a:p>
            <a:pPr marL="0" indent="0">
              <a:buNone/>
              <a:defRPr/>
            </a:pPr>
            <a:endParaRPr lang="ko-KR" altLang="en-US" sz="3000" b="1">
              <a:solidFill>
                <a:srgbClr val="a6a6a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한</a:t>
            </a:r>
            <a:r>
              <a:rPr lang="en-US" altLang="ko-KR"/>
              <a:t>,</a:t>
            </a:r>
            <a:r>
              <a:rPr lang="ko-KR" altLang="en-US"/>
              <a:t>일 무역분쟁의 화이트리스트</a:t>
            </a:r>
            <a:r>
              <a:rPr lang="en-US" altLang="ko-KR"/>
              <a:t>(</a:t>
            </a:r>
            <a:r>
              <a:rPr lang="ko-KR" altLang="en-US"/>
              <a:t>백색 국가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 sz="2800"/>
              <a:t>화이트 리스트</a:t>
            </a:r>
            <a:r>
              <a:rPr lang="en-US" altLang="ko-KR" sz="2800"/>
              <a:t>(</a:t>
            </a:r>
            <a:r>
              <a:rPr lang="ko-KR" altLang="en-US" sz="2800"/>
              <a:t>백색 국가</a:t>
            </a:r>
            <a:r>
              <a:rPr lang="en-US" altLang="ko-KR" sz="2800"/>
              <a:t>)</a:t>
            </a:r>
            <a:r>
              <a:rPr lang="ko-KR" altLang="en-US" sz="2800"/>
              <a:t>란</a:t>
            </a:r>
            <a:r>
              <a:rPr lang="en-US" altLang="ko-KR" sz="2800"/>
              <a:t>?</a:t>
            </a:r>
            <a:endParaRPr lang="en-US" altLang="ko-KR" sz="2800"/>
          </a:p>
          <a:p>
            <a:pPr marL="0" indent="0">
              <a:buNone/>
              <a:defRPr/>
            </a:pPr>
            <a:r>
              <a:rPr lang="ko-KR" altLang="en-US" sz="2800"/>
              <a:t>전략 물자 수출시 통관절차를 간소화 혜택을 주는 안보상 우호 국가</a:t>
            </a:r>
            <a:endParaRPr lang="ko-KR" altLang="en-US" sz="2800"/>
          </a:p>
          <a:p>
            <a:pPr marL="0" indent="0">
              <a:buNone/>
              <a:defRPr/>
            </a:pPr>
            <a:endParaRPr lang="ko-KR" altLang="en-US" sz="2800"/>
          </a:p>
          <a:p>
            <a:pPr marL="0" indent="0">
              <a:buNone/>
              <a:defRPr/>
            </a:pPr>
            <a:endParaRPr lang="ko-KR" altLang="en-US" sz="2800"/>
          </a:p>
          <a:p>
            <a:pPr marL="0" indent="0">
              <a:buNone/>
              <a:defRPr/>
            </a:pPr>
            <a:endParaRPr lang="ko-KR" altLang="en-US" sz="2800"/>
          </a:p>
          <a:p>
            <a:pPr marL="0" indent="0">
              <a:buNone/>
              <a:defRPr/>
            </a:pPr>
            <a:endParaRPr lang="ko-KR" altLang="en-US" sz="2800"/>
          </a:p>
          <a:p>
            <a:pPr>
              <a:defRPr/>
            </a:pPr>
            <a:endParaRPr lang="ko-KR" altLang="en-US" sz="2800"/>
          </a:p>
          <a:p>
            <a:pPr>
              <a:defRPr/>
            </a:pPr>
            <a:endParaRPr lang="ko-KR" altLang="en-US"/>
          </a:p>
        </p:txBody>
      </p:sp>
      <p:grpSp>
        <p:nvGrpSpPr>
          <p:cNvPr id="7" name=""/>
          <p:cNvGrpSpPr/>
          <p:nvPr/>
        </p:nvGrpSpPr>
        <p:grpSpPr>
          <a:xfrm rot="0">
            <a:off x="971486" y="2492882"/>
            <a:ext cx="10249028" cy="3776156"/>
            <a:chOff x="971486" y="2492882"/>
            <a:chExt cx="10249028" cy="3776156"/>
          </a:xfrm>
        </p:grpSpPr>
        <p:pic>
          <p:nvPicPr>
            <p:cNvPr id="4" name=""/>
            <p:cNvPicPr/>
            <p:nvPr/>
          </p:nvPicPr>
          <p:blipFill rotWithShape="1">
            <a:blip r:embed="rId2">
              <a:lum/>
            </a:blip>
            <a:srcRect/>
            <a:stretch>
              <a:fillRect/>
            </a:stretch>
          </p:blipFill>
          <p:spPr>
            <a:xfrm>
              <a:off x="971486" y="2492882"/>
              <a:ext cx="10249028" cy="3776156"/>
            </a:xfrm>
            <a:prstGeom prst="rect">
              <a:avLst/>
            </a:prstGeom>
          </p:spPr>
        </p:pic>
        <p:sp>
          <p:nvSpPr>
            <p:cNvPr id="6" name=""/>
            <p:cNvSpPr/>
            <p:nvPr/>
          </p:nvSpPr>
          <p:spPr>
            <a:xfrm>
              <a:off x="4007739" y="4005072"/>
              <a:ext cx="504063" cy="375889"/>
            </a:xfrm>
            <a:prstGeom prst="rect">
              <a:avLst/>
            </a:prstGeom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ko-KR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한일 무역 분쟁의 발단</a:t>
            </a: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431798" y="1268729"/>
            <a:ext cx="5664201" cy="4914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600"/>
              <a:t>2012</a:t>
            </a:r>
            <a:r>
              <a:rPr lang="ko-KR" altLang="en-US" sz="2600"/>
              <a:t>년 일제 강제징용 피해자 배상 공판 </a:t>
            </a:r>
            <a:endParaRPr lang="ko-KR" altLang="en-US" sz="2600"/>
          </a:p>
        </p:txBody>
      </p:sp>
      <p:sp>
        <p:nvSpPr>
          <p:cNvPr id="9" name=""/>
          <p:cNvSpPr txBox="1"/>
          <p:nvPr/>
        </p:nvSpPr>
        <p:spPr>
          <a:xfrm>
            <a:off x="431799" y="1976627"/>
            <a:ext cx="6024244" cy="87896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600"/>
              <a:t>2018</a:t>
            </a:r>
            <a:r>
              <a:rPr lang="ko-KR" altLang="en-US" sz="2600"/>
              <a:t>년 </a:t>
            </a:r>
            <a:r>
              <a:rPr lang="en-US" altLang="ko-KR" sz="2600"/>
              <a:t>10</a:t>
            </a:r>
            <a:r>
              <a:rPr lang="ko-KR" altLang="en-US" sz="2600"/>
              <a:t>월 배상 판결 확정 및 </a:t>
            </a:r>
            <a:r>
              <a:rPr lang="en-US" altLang="ko-KR" sz="2600"/>
              <a:t>2019</a:t>
            </a:r>
            <a:r>
              <a:rPr lang="ko-KR" altLang="en-US" sz="2600"/>
              <a:t>년 일본기업 강제 집행 절차 진행</a:t>
            </a:r>
            <a:endParaRPr lang="ko-KR" altLang="en-US" sz="2600"/>
          </a:p>
        </p:txBody>
      </p:sp>
      <p:sp>
        <p:nvSpPr>
          <p:cNvPr id="10" name=""/>
          <p:cNvSpPr txBox="1"/>
          <p:nvPr/>
        </p:nvSpPr>
        <p:spPr>
          <a:xfrm>
            <a:off x="431799" y="3012186"/>
            <a:ext cx="6041391" cy="12816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600">
                <a:latin typeface="한컴 윤고딕 230"/>
              </a:rPr>
              <a:t>2</a:t>
            </a:r>
            <a:r>
              <a:rPr lang="ko-KR" altLang="en-US" sz="2600">
                <a:latin typeface="한컴 윤고딕 230"/>
              </a:rPr>
              <a:t>019년 7월 1일 일본 경제산업성이 반도체 및 디스플레이 제조 핵심 소재의 수출을 제한</a:t>
            </a:r>
            <a:endParaRPr lang="ko-KR" altLang="en-US" sz="2600">
              <a:latin typeface="한컴 윤고딕 230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431798" y="4509135"/>
            <a:ext cx="5664202" cy="9467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800"/>
              <a:t>2019</a:t>
            </a:r>
            <a:r>
              <a:rPr lang="ko-KR" altLang="en-US" sz="2800"/>
              <a:t>년  </a:t>
            </a:r>
            <a:r>
              <a:rPr lang="en-US" altLang="ko-KR" sz="2800"/>
              <a:t>8</a:t>
            </a:r>
            <a:r>
              <a:rPr lang="ko-KR" altLang="en-US" sz="2800"/>
              <a:t>월 </a:t>
            </a:r>
            <a:r>
              <a:rPr lang="en-US" altLang="ko-KR" sz="2800"/>
              <a:t>2</a:t>
            </a:r>
            <a:r>
              <a:rPr lang="ko-KR" altLang="en-US" sz="2800"/>
              <a:t>일 일본이 화이트 리스트</a:t>
            </a:r>
            <a:r>
              <a:rPr lang="en-US" altLang="ko-KR" sz="2800"/>
              <a:t>(</a:t>
            </a:r>
            <a:r>
              <a:rPr lang="ko-KR" altLang="en-US" sz="2800"/>
              <a:t>백색 국가</a:t>
            </a:r>
            <a:r>
              <a:rPr lang="en-US" altLang="ko-KR" sz="2800"/>
              <a:t>)</a:t>
            </a:r>
            <a:r>
              <a:rPr lang="ko-KR" altLang="en-US" sz="2800"/>
              <a:t>에서 한국을 제외</a:t>
            </a:r>
            <a:endParaRPr lang="ko-KR" altLang="en-US" sz="2800"/>
          </a:p>
        </p:txBody>
      </p:sp>
      <p:pic>
        <p:nvPicPr>
          <p:cNvPr id="13" name=""/>
          <p:cNvPicPr/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6550150" y="264212"/>
            <a:ext cx="5184648" cy="6329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 animBg="1"/>
      <p:bldP spid="10" grpId="2" animBg="1"/>
      <p:bldP spid="12" grpId="3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화이트 리스트 제외의 이유</a:t>
            </a:r>
            <a:r>
              <a:rPr lang="en-US" altLang="ko-KR"/>
              <a:t>?</a:t>
            </a: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23316" y="1280160"/>
            <a:ext cx="2899219" cy="1932813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4511802" y="1795461"/>
            <a:ext cx="6768846" cy="90773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700"/>
              <a:t>일제 강제 징용 손해배상 및 일본기업 강제 집행에 대한 보복성 경제채제 조치</a:t>
            </a:r>
            <a:endParaRPr lang="ko-KR" altLang="en-US" sz="2700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39902" y="4221099"/>
            <a:ext cx="2666047" cy="1777364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4511802" y="4472368"/>
            <a:ext cx="6408801" cy="127882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600">
                <a:latin typeface="한컴 윤고딕 230"/>
              </a:rPr>
              <a:t>한국에 대한 보복이 아닌, 기존의 수출 구조 재정비에 따른 조정일 뿐'이며, '국제 평화와 안전 유지를 위해서'</a:t>
            </a:r>
            <a:endParaRPr lang="ko-KR" altLang="en-US" sz="2600">
              <a:latin typeface="한컴 윤고딕 23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1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한국의 화이트 리스트 제외</a:t>
            </a:r>
            <a:endParaRPr lang="ko-KR" altLang="en-US"/>
          </a:p>
        </p:txBody>
      </p:sp>
      <p:pic>
        <p:nvPicPr>
          <p:cNvPr id="4" name=""/>
          <p:cNvPicPr/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5231892" y="914126"/>
            <a:ext cx="6672327" cy="5029747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695325" y="1412748"/>
            <a:ext cx="3960495" cy="168097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600"/>
              <a:t>2019.8.12</a:t>
            </a:r>
            <a:r>
              <a:rPr lang="ko-KR" altLang="en-US" sz="2600"/>
              <a:t> </a:t>
            </a:r>
            <a:endParaRPr lang="ko-KR" altLang="en-US" sz="2600"/>
          </a:p>
          <a:p>
            <a:pPr>
              <a:defRPr/>
            </a:pPr>
            <a:r>
              <a:rPr lang="ko-KR" altLang="en-US" sz="2600"/>
              <a:t>일본을 한국의 화이트 리스트</a:t>
            </a:r>
            <a:r>
              <a:rPr lang="en-US" altLang="ko-KR" sz="2600"/>
              <a:t>(</a:t>
            </a:r>
            <a:r>
              <a:rPr lang="ko-KR" altLang="en-US" sz="2600"/>
              <a:t>수출절차 우대국</a:t>
            </a:r>
            <a:r>
              <a:rPr lang="en-US" altLang="ko-KR" sz="2600"/>
              <a:t>)</a:t>
            </a:r>
            <a:r>
              <a:rPr lang="ko-KR" altLang="en-US" sz="2600"/>
              <a:t> </a:t>
            </a:r>
            <a:r>
              <a:rPr lang="en-US" altLang="ko-KR" sz="2600"/>
              <a:t>‘</a:t>
            </a:r>
            <a:r>
              <a:rPr lang="ko-KR" altLang="en-US" sz="2600"/>
              <a:t>가 지역</a:t>
            </a:r>
            <a:r>
              <a:rPr lang="en-US" altLang="ko-KR" sz="2600"/>
              <a:t>’</a:t>
            </a:r>
            <a:r>
              <a:rPr lang="ko-KR" altLang="en-US" sz="2600"/>
              <a:t>에서 제외하기로 발표</a:t>
            </a:r>
            <a:endParaRPr lang="ko-KR" altLang="en-US" sz="2600"/>
          </a:p>
        </p:txBody>
      </p:sp>
      <p:sp>
        <p:nvSpPr>
          <p:cNvPr id="6" name=""/>
          <p:cNvSpPr txBox="1"/>
          <p:nvPr/>
        </p:nvSpPr>
        <p:spPr>
          <a:xfrm>
            <a:off x="695325" y="3789045"/>
            <a:ext cx="3960495" cy="167640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600">
                <a:latin typeface="한컴 윤고딕 230"/>
              </a:rPr>
              <a:t>일본이 "국제 수출통제체재의 기본 원칙에 어긋나게 제도를 운영"하여 긴밀한 국제공조가 어렵기 때문</a:t>
            </a:r>
            <a:endParaRPr lang="ko-KR" altLang="en-US" sz="2600">
              <a:latin typeface="한컴 윤고딕 23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무역분쟁으로 인한 양국의 경제 타격</a:t>
            </a:r>
            <a:endParaRPr lang="ko-KR" altLang="en-US"/>
          </a:p>
        </p:txBody>
      </p:sp>
      <p:pic>
        <p:nvPicPr>
          <p:cNvPr id="4" name=""/>
          <p:cNvPicPr/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431798" y="1567649"/>
            <a:ext cx="6168264" cy="3301531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7680198" y="2532043"/>
            <a:ext cx="4054600" cy="137274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800"/>
              <a:t>2018</a:t>
            </a:r>
            <a:r>
              <a:rPr lang="ko-KR" altLang="en-US" sz="2800"/>
              <a:t>년 기준 일본과의 무역에서 일본이 더많은 흑자를 챙김</a:t>
            </a:r>
            <a:endParaRPr lang="ko-KR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1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무역분쟁으로 인한 양국의 경제 타격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23316" y="1280160"/>
            <a:ext cx="1296162" cy="864107"/>
          </a:xfrm>
          <a:prstGeom prst="rect">
            <a:avLst/>
          </a:prstGeom>
        </p:spPr>
      </p:pic>
      <p:pic>
        <p:nvPicPr>
          <p:cNvPr id="5" name=""/>
          <p:cNvPicPr/>
          <p:nvPr/>
        </p:nvPicPr>
        <p:blipFill rotWithShape="1">
          <a:blip r:embed="rId3">
            <a:lum/>
          </a:blip>
          <a:srcRect/>
          <a:stretch>
            <a:fillRect/>
          </a:stretch>
        </p:blipFill>
        <p:spPr>
          <a:xfrm>
            <a:off x="6600062" y="874991"/>
            <a:ext cx="5134735" cy="5794414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1055370" y="2420874"/>
            <a:ext cx="4752594" cy="12729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600"/>
              <a:t>화이트 리스트 제외 당일 삼성전자</a:t>
            </a:r>
            <a:r>
              <a:rPr lang="en-US" altLang="ko-KR" sz="2600"/>
              <a:t>,</a:t>
            </a:r>
            <a:r>
              <a:rPr lang="ko-KR" altLang="en-US" sz="2600"/>
              <a:t> </a:t>
            </a:r>
            <a:r>
              <a:rPr lang="en-US" altLang="ko-KR" sz="2600"/>
              <a:t>LG</a:t>
            </a:r>
            <a:r>
              <a:rPr lang="ko-KR" altLang="en-US" sz="2600"/>
              <a:t>전자</a:t>
            </a:r>
            <a:r>
              <a:rPr lang="en-US" altLang="ko-KR" sz="2600"/>
              <a:t>,</a:t>
            </a:r>
            <a:r>
              <a:rPr lang="ko-KR" altLang="en-US" sz="2600"/>
              <a:t> </a:t>
            </a:r>
            <a:r>
              <a:rPr lang="en-US" altLang="ko-KR" sz="2600"/>
              <a:t>LG</a:t>
            </a:r>
            <a:r>
              <a:rPr lang="ko-KR" altLang="en-US" sz="2600"/>
              <a:t>디스플레이등 해당 기업들의 주가가 하락</a:t>
            </a:r>
            <a:endParaRPr lang="ko-KR" altLang="en-US" sz="2600"/>
          </a:p>
        </p:txBody>
      </p:sp>
      <p:sp>
        <p:nvSpPr>
          <p:cNvPr id="8" name=""/>
          <p:cNvSpPr txBox="1"/>
          <p:nvPr/>
        </p:nvSpPr>
        <p:spPr>
          <a:xfrm>
            <a:off x="1055370" y="4238625"/>
            <a:ext cx="4522470" cy="207073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600"/>
              <a:t>무역분쟁 장기화</a:t>
            </a:r>
            <a:endParaRPr lang="ko-KR" altLang="en-US" sz="2600"/>
          </a:p>
          <a:p>
            <a:pPr algn="ctr">
              <a:defRPr/>
            </a:pPr>
            <a:r>
              <a:rPr lang="ko-KR" altLang="en-US" sz="2600"/>
              <a:t>↓</a:t>
            </a:r>
            <a:endParaRPr lang="ko-KR" altLang="en-US" sz="2600"/>
          </a:p>
          <a:p>
            <a:pPr algn="ctr">
              <a:defRPr/>
            </a:pPr>
            <a:r>
              <a:rPr lang="en-US" altLang="ko-KR" sz="2600"/>
              <a:t>GDP</a:t>
            </a:r>
            <a:r>
              <a:rPr lang="ko-KR" altLang="en-US" sz="2600"/>
              <a:t>의 </a:t>
            </a:r>
            <a:r>
              <a:rPr lang="en-US" altLang="ko-KR" sz="2600"/>
              <a:t>10.2%</a:t>
            </a:r>
            <a:r>
              <a:rPr lang="ko-KR" altLang="en-US" sz="2600"/>
              <a:t>가 감소할것으로 예상</a:t>
            </a:r>
            <a:endParaRPr lang="ko-KR" altLang="en-US" sz="2600"/>
          </a:p>
          <a:p>
            <a:pPr algn="ctr">
              <a:defRPr/>
            </a:pPr>
            <a:endParaRPr lang="ko-KR" altLang="en-US"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1" animBg="1"/>
      <p:bldP spid="8" grpId="2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교차">
  <a:themeElements>
    <a:clrScheme name="교차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교차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교차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293</ep:Words>
  <ep:PresentationFormat/>
  <ep:Paragraphs>51</ep:Paragraphs>
  <ep:Slides>15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ep:HeadingPairs>
  <ep:TitlesOfParts>
    <vt:vector size="16" baseType="lpstr">
      <vt:lpstr>교차</vt:lpstr>
      <vt:lpstr>현대 일본의 정치와 경제 7조</vt:lpstr>
      <vt:lpstr>목차</vt:lpstr>
      <vt:lpstr>화이트 리스트</vt:lpstr>
      <vt:lpstr>한,일 무역분쟁의 화이트리스트(백색 국가)</vt:lpstr>
      <vt:lpstr>한일 무역 분쟁의 발단</vt:lpstr>
      <vt:lpstr>일본의 화이트 리스트 제외의 이유?</vt:lpstr>
      <vt:lpstr>한국의 화이트 리스트 제외</vt:lpstr>
      <vt:lpstr>무역분쟁으로 인한 양국의 경제 타격</vt:lpstr>
      <vt:lpstr>무역분쟁으로 인한 양국의 경제 타격</vt:lpstr>
      <vt:lpstr>무역분쟁으로 인한 양국의 경제 타격</vt:lpstr>
      <vt:lpstr>경제 보복운동 (불매 운동)</vt:lpstr>
      <vt:lpstr>과거의 불매운동과 차이점?</vt:lpstr>
      <vt:lpstr>불매운동의 영향</vt:lpstr>
      <vt:lpstr>동영상 자료</vt:lpstr>
      <vt:lpstr>감사합니다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손현수</cp:lastModifiedBy>
  <dcterms:modified xsi:type="dcterms:W3CDTF">2019-09-29T08:12:01.073</dcterms:modified>
  <cp:revision>33</cp:revision>
  <dc:title>현대 일본의 정치와 경제 7조</dc:title>
  <cp:version>1000.0000.01</cp:version>
</cp:coreProperties>
</file>