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lastView="sldThumbnailView">
  <p:normalViewPr showOutlineIcons="0" horzBarState="maximized">
    <p:restoredLeft sz="10583"/>
    <p:restoredTop sz="94660"/>
  </p:normalViewPr>
  <p:slideViewPr>
    <p:cSldViewPr snapToGrid="0">
      <p:cViewPr varScale="1">
        <p:scale>
          <a:sx n="80" d="100"/>
          <a:sy n="80" d="100"/>
        </p:scale>
        <p:origin x="108" y="612"/>
      </p:cViewPr>
      <p:guideLst>
        <p:guide orient="horz" pos="2159"/>
        <p:guide orient="horz" pos="1924"/>
        <p:guide pos="3838"/>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slide" Target="slides/slide1.xml"  /><Relationship Id="rId20"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BC4B5A23-C81F-4AF5-A748-1D1EE93505F9}"/>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 xmlns:a16="http://schemas.microsoft.com/office/drawing/2014/main" id="{26F8B85E-9692-4475-9B5C-3E3DB5D88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 xmlns:a16="http://schemas.microsoft.com/office/drawing/2014/main" id="{BC005B73-604A-4AB5-8137-DDC71FB7678B}"/>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5" name="바닥글 개체 틀 4">
            <a:extLst>
              <a:ext uri="{FF2B5EF4-FFF2-40B4-BE49-F238E27FC236}">
                <a16:creationId xmlns="" xmlns:a16="http://schemas.microsoft.com/office/drawing/2014/main" id="{D657B5ED-EDEA-4726-A63A-ABCD88DDA24F}"/>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 xmlns:a16="http://schemas.microsoft.com/office/drawing/2014/main" id="{EE561B83-F1A6-46DA-BD34-3B375CB3487C}"/>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7710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39E36BD6-A4CF-4B25-AB1E-51253291E2B4}"/>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8749623F-E56B-4F2D-8C1B-7FE5A6708872}"/>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638878DC-1F89-454E-8C22-21927454BB66}"/>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5" name="바닥글 개체 틀 4">
            <a:extLst>
              <a:ext uri="{FF2B5EF4-FFF2-40B4-BE49-F238E27FC236}">
                <a16:creationId xmlns="" xmlns:a16="http://schemas.microsoft.com/office/drawing/2014/main" id="{A9C32D40-FC59-4599-8DB0-4EDB55159969}"/>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 xmlns:a16="http://schemas.microsoft.com/office/drawing/2014/main" id="{C4BECE70-0B94-4918-8A6B-CE318F78DB6B}"/>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77974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 xmlns:a16="http://schemas.microsoft.com/office/drawing/2014/main" id="{1CC509A6-106F-4F30-B678-2B05478C05AD}"/>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4728D6E4-1D89-4B38-BBBD-0F051698128F}"/>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5C995D7F-87F4-4EAE-B067-A371E5D3C9ED}"/>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5" name="바닥글 개체 틀 4">
            <a:extLst>
              <a:ext uri="{FF2B5EF4-FFF2-40B4-BE49-F238E27FC236}">
                <a16:creationId xmlns="" xmlns:a16="http://schemas.microsoft.com/office/drawing/2014/main" id="{B56F322D-4B78-410F-883C-30640F0A1B9B}"/>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 xmlns:a16="http://schemas.microsoft.com/office/drawing/2014/main" id="{D8A676F9-DE6E-4CF9-8A5F-C636669B6A79}"/>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03829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F2AFF599-F9A5-411F-BFB9-C4FB2A3A31B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 xmlns:a16="http://schemas.microsoft.com/office/drawing/2014/main" id="{193CECED-CCAF-4DDD-B539-F3AF15540E07}"/>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BC0C8BE3-B2E2-4859-8481-2ADA01A44F0B}"/>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5" name="바닥글 개체 틀 4">
            <a:extLst>
              <a:ext uri="{FF2B5EF4-FFF2-40B4-BE49-F238E27FC236}">
                <a16:creationId xmlns="" xmlns:a16="http://schemas.microsoft.com/office/drawing/2014/main" id="{288CDC39-E89C-42A8-9B52-C7D6DAC2A6DF}"/>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 xmlns:a16="http://schemas.microsoft.com/office/drawing/2014/main" id="{E1B28C08-4C0A-48B8-A2D2-41A018AB93AC}"/>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73731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CB24B900-D8B5-4B2F-9A9B-DAFD43923849}"/>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 xmlns:a16="http://schemas.microsoft.com/office/drawing/2014/main" id="{46D0AAEF-5449-4C97-B530-902BE63F1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 xmlns:a16="http://schemas.microsoft.com/office/drawing/2014/main" id="{598CE2F0-2D83-432D-AAAB-53B7BDADB673}"/>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5" name="바닥글 개체 틀 4">
            <a:extLst>
              <a:ext uri="{FF2B5EF4-FFF2-40B4-BE49-F238E27FC236}">
                <a16:creationId xmlns="" xmlns:a16="http://schemas.microsoft.com/office/drawing/2014/main" id="{F14A1FD5-451B-4844-91B8-CAAD1300221D}"/>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 xmlns:a16="http://schemas.microsoft.com/office/drawing/2014/main" id="{DC4FCB56-5F29-4966-828B-6F12C897F578}"/>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078933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07A8BCA9-CCD6-4662-A75A-29683674065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 xmlns:a16="http://schemas.microsoft.com/office/drawing/2014/main" id="{2DB64179-D214-4078-BA5F-DFCB5B7AB550}"/>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 xmlns:a16="http://schemas.microsoft.com/office/drawing/2014/main" id="{B1779CDF-61C0-406A-811C-6499DEFD46BA}"/>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 xmlns:a16="http://schemas.microsoft.com/office/drawing/2014/main" id="{AE2950D3-3FB5-4335-966B-7606E35446D8}"/>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6" name="바닥글 개체 틀 5">
            <a:extLst>
              <a:ext uri="{FF2B5EF4-FFF2-40B4-BE49-F238E27FC236}">
                <a16:creationId xmlns="" xmlns:a16="http://schemas.microsoft.com/office/drawing/2014/main" id="{6EA6937B-7D55-49EA-B7A1-89529F5A35C3}"/>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 xmlns:a16="http://schemas.microsoft.com/office/drawing/2014/main" id="{BB794612-C908-4F25-B9A3-09427AE34A52}"/>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1595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3F3C1362-BBA7-4D01-B788-14FDB950ECB7}"/>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65AC57B0-4E1F-4D85-8918-3867A4BE7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 xmlns:a16="http://schemas.microsoft.com/office/drawing/2014/main" id="{5E57D204-8AC0-4D04-AEF3-91D211206179}"/>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 xmlns:a16="http://schemas.microsoft.com/office/drawing/2014/main" id="{695EB064-60AB-4FE5-AF06-C9FE48BB4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 xmlns:a16="http://schemas.microsoft.com/office/drawing/2014/main" id="{79DB6808-33C3-4B13-8365-0D85B8DDBE45}"/>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 xmlns:a16="http://schemas.microsoft.com/office/drawing/2014/main" id="{9C2640C7-3844-4222-AC6F-AB4902A4DB44}"/>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8" name="바닥글 개체 틀 7">
            <a:extLst>
              <a:ext uri="{FF2B5EF4-FFF2-40B4-BE49-F238E27FC236}">
                <a16:creationId xmlns="" xmlns:a16="http://schemas.microsoft.com/office/drawing/2014/main" id="{61889AA5-8486-41FD-8413-A10122960217}"/>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a:extLst>
              <a:ext uri="{FF2B5EF4-FFF2-40B4-BE49-F238E27FC236}">
                <a16:creationId xmlns="" xmlns:a16="http://schemas.microsoft.com/office/drawing/2014/main" id="{72CBBB2D-B216-4BCD-8B81-731C681CF619}"/>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11934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86649871-FAAA-407D-9245-5C61A8E32E22}"/>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 xmlns:a16="http://schemas.microsoft.com/office/drawing/2014/main" id="{3A38A7DA-9D13-4BB7-ADE4-F35E84E3A879}"/>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4" name="바닥글 개체 틀 3">
            <a:extLst>
              <a:ext uri="{FF2B5EF4-FFF2-40B4-BE49-F238E27FC236}">
                <a16:creationId xmlns="" xmlns:a16="http://schemas.microsoft.com/office/drawing/2014/main" id="{43FEE6E1-89D7-49AE-A816-C7B25C1D5069}"/>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a:extLst>
              <a:ext uri="{FF2B5EF4-FFF2-40B4-BE49-F238E27FC236}">
                <a16:creationId xmlns="" xmlns:a16="http://schemas.microsoft.com/office/drawing/2014/main" id="{516B1AE1-FDC9-44CA-9C12-53013C082766}"/>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71114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 xmlns:a16="http://schemas.microsoft.com/office/drawing/2014/main" id="{275ACA46-7E3A-4F54-B5C7-2D501C8054EF}"/>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3" name="바닥글 개체 틀 2">
            <a:extLst>
              <a:ext uri="{FF2B5EF4-FFF2-40B4-BE49-F238E27FC236}">
                <a16:creationId xmlns="" xmlns:a16="http://schemas.microsoft.com/office/drawing/2014/main" id="{3A6C4713-7972-4FE4-B6C4-CD4F252FD09F}"/>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a:extLst>
              <a:ext uri="{FF2B5EF4-FFF2-40B4-BE49-F238E27FC236}">
                <a16:creationId xmlns="" xmlns:a16="http://schemas.microsoft.com/office/drawing/2014/main" id="{7D64F96C-A2F1-409B-B68C-BE3C8992CC4D}"/>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67552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C113D69A-09A1-4C99-B3A6-6FFAF00F0057}"/>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 xmlns:a16="http://schemas.microsoft.com/office/drawing/2014/main" id="{EA0AD2F4-8A1D-4D48-B8E0-B0A9F378B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 xmlns:a16="http://schemas.microsoft.com/office/drawing/2014/main" id="{1F2D0DD9-6BA7-496D-AB88-10339921C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 xmlns:a16="http://schemas.microsoft.com/office/drawing/2014/main" id="{EE604958-49B0-4000-9AE8-1A82649DBB2B}"/>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6" name="바닥글 개체 틀 5">
            <a:extLst>
              <a:ext uri="{FF2B5EF4-FFF2-40B4-BE49-F238E27FC236}">
                <a16:creationId xmlns="" xmlns:a16="http://schemas.microsoft.com/office/drawing/2014/main" id="{5A224506-57FE-4AE4-915B-1BCF662CF85C}"/>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 xmlns:a16="http://schemas.microsoft.com/office/drawing/2014/main" id="{106D5D81-A0DA-465B-9DDB-DA44E7CFA71E}"/>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59825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8BD983AA-0F4A-45E5-9631-DE95D37482BB}"/>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 xmlns:a16="http://schemas.microsoft.com/office/drawing/2014/main" id="{4E327D0E-1174-49F8-B6E6-ED9C4C24CC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 xmlns:a16="http://schemas.microsoft.com/office/drawing/2014/main" id="{909C250D-0505-42BE-A5E8-7419DF44E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 xmlns:a16="http://schemas.microsoft.com/office/drawing/2014/main" id="{1BEAFD8E-9839-4C72-8762-8562A91618C3}"/>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6" name="바닥글 개체 틀 5">
            <a:extLst>
              <a:ext uri="{FF2B5EF4-FFF2-40B4-BE49-F238E27FC236}">
                <a16:creationId xmlns="" xmlns:a16="http://schemas.microsoft.com/office/drawing/2014/main" id="{9BFA4037-6B16-4DCF-B42A-04CA15059F48}"/>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 xmlns:a16="http://schemas.microsoft.com/office/drawing/2014/main" id="{F41A69A5-76C9-4317-9EA8-5195D125D9B5}"/>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607105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 xmlns:a16="http://schemas.microsoft.com/office/drawing/2014/main" id="{E67ADECC-9799-4216-9862-AA5ADA4C8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247C8BE3-DBC3-496D-978E-EEAF27BD1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3EA01D7B-4D81-4C57-A818-0D2B635AD1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A27B5-0F0F-431C-AE3D-74B1B6F1C8C7}" type="datetimeFigureOut">
              <a:rPr lang="ko-KR" altLang="en-US" smtClean="0">
                <a:solidFill>
                  <a:prstClr val="black">
                    <a:tint val="75000"/>
                  </a:prstClr>
                </a:solidFill>
              </a:rPr>
              <a:pPr/>
              <a:t>2019-09-18</a:t>
            </a:fld>
            <a:endParaRPr lang="ko-KR" altLang="en-US">
              <a:solidFill>
                <a:prstClr val="black">
                  <a:tint val="75000"/>
                </a:prstClr>
              </a:solidFill>
            </a:endParaRPr>
          </a:p>
        </p:txBody>
      </p:sp>
      <p:sp>
        <p:nvSpPr>
          <p:cNvPr id="5" name="바닥글 개체 틀 4">
            <a:extLst>
              <a:ext uri="{FF2B5EF4-FFF2-40B4-BE49-F238E27FC236}">
                <a16:creationId xmlns="" xmlns:a16="http://schemas.microsoft.com/office/drawing/2014/main" id="{D5504206-C714-4A83-8AB2-390F6A4DB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a:extLst>
              <a:ext uri="{FF2B5EF4-FFF2-40B4-BE49-F238E27FC236}">
                <a16:creationId xmlns="" xmlns:a16="http://schemas.microsoft.com/office/drawing/2014/main" id="{DC61C595-D0A5-4894-99F9-5A8A1E009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886773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15" name="모서리가 둥근 직사각형 14"/>
          <p:cNvSpPr/>
          <p:nvPr/>
        </p:nvSpPr>
        <p:spPr>
          <a:xfrm>
            <a:off x="1477304" y="2529271"/>
            <a:ext cx="9382539" cy="967409"/>
          </a:xfrm>
          <a:prstGeom prst="roundRect">
            <a:avLst>
              <a:gd name="adj" fmla="val 50000"/>
            </a:avLst>
          </a:prstGeom>
          <a:solidFill>
            <a:srgbClr val="ffebe2"/>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prstClr val="white"/>
              </a:solidFill>
            </a:endParaRPr>
          </a:p>
        </p:txBody>
      </p:sp>
      <p:sp>
        <p:nvSpPr>
          <p:cNvPr id="16" name="이등변 삼각형 15"/>
          <p:cNvSpPr/>
          <p:nvPr/>
        </p:nvSpPr>
        <p:spPr>
          <a:xfrm rot="12600000">
            <a:off x="8063017" y="3187188"/>
            <a:ext cx="950822" cy="774693"/>
          </a:xfrm>
          <a:prstGeom prst="triangle">
            <a:avLst>
              <a:gd name="adj" fmla="val 0"/>
            </a:avLst>
          </a:prstGeom>
          <a:solidFill>
            <a:srgbClr val="ffebe2"/>
          </a:solidFill>
          <a:ln w="38100">
            <a:noFill/>
          </a:ln>
          <a:effectLst>
            <a:outerShdw dist="50800" dir="2700000" algn="tl"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prstClr val="white"/>
              </a:solidFill>
            </a:endParaRPr>
          </a:p>
        </p:txBody>
      </p:sp>
      <p:sp>
        <p:nvSpPr>
          <p:cNvPr id="22" name="직사각형 21"/>
          <p:cNvSpPr/>
          <p:nvPr/>
        </p:nvSpPr>
        <p:spPr>
          <a:xfrm>
            <a:off x="2908934" y="2529271"/>
            <a:ext cx="6440806" cy="916874"/>
          </a:xfrm>
          <a:prstGeom prst="rect">
            <a:avLst/>
          </a:prstGeom>
        </p:spPr>
        <p:txBody>
          <a:bodyPr wrap="non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동아시아와 유럽과의 교섭</a:t>
            </a:r>
            <a:endParaRPr lang="ko-KR" altLang="en-US" sz="4400" b="1" kern="0">
              <a:solidFill>
                <a:prstClr val="black">
                  <a:lumMod val="75000"/>
                  <a:lumOff val="25000"/>
                </a:prstClr>
              </a:solidFill>
              <a:latin typeface="야놀자 야체 B"/>
              <a:ea typeface="야놀자 야체 B"/>
            </a:endParaRPr>
          </a:p>
          <a:p>
            <a:pPr algn="ctr" latinLnBrk="0">
              <a:defRPr lang="ko-KR"/>
            </a:pPr>
            <a:r>
              <a:rPr lang="en-US" altLang="ko-KR" sz="1050" kern="0">
                <a:solidFill>
                  <a:srgbClr val="5e3f3a"/>
                </a:solidFill>
              </a:rPr>
              <a:t>Enjoy your stylish business and campus life with BIZCAM</a:t>
            </a:r>
            <a:endParaRPr lang="en-US" altLang="ko-KR" sz="1050" kern="0">
              <a:solidFill>
                <a:srgbClr val="5e3f3a"/>
              </a:solidFill>
            </a:endParaRPr>
          </a:p>
        </p:txBody>
      </p:sp>
      <p:grpSp>
        <p:nvGrpSpPr>
          <p:cNvPr id="23" name="그룹 22"/>
          <p:cNvGrpSpPr/>
          <p:nvPr/>
        </p:nvGrpSpPr>
        <p:grpSpPr>
          <a:xfrm rot="0">
            <a:off x="1598040" y="3894685"/>
            <a:ext cx="2494109" cy="703546"/>
            <a:chOff x="513820" y="914401"/>
            <a:chExt cx="2971800" cy="596900"/>
          </a:xfrm>
        </p:grpSpPr>
        <p:sp>
          <p:nvSpPr>
            <p:cNvPr id="30" name="모서리가 둥근 직사각형 29"/>
            <p:cNvSpPr/>
            <p:nvPr/>
          </p:nvSpPr>
          <p:spPr>
            <a:xfrm>
              <a:off x="513820" y="914401"/>
              <a:ext cx="2971800" cy="596900"/>
            </a:xfrm>
            <a:prstGeom prst="roundRect">
              <a:avLst>
                <a:gd name="adj" fmla="val 5000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400">
                  <a:solidFill>
                    <a:prstClr val="white"/>
                  </a:solidFill>
                  <a:latin typeface="야놀자 야체 B"/>
                  <a:ea typeface="야놀자 야체 B"/>
                </a:rPr>
                <a:t>소속/학번</a:t>
              </a:r>
              <a:endParaRPr lang="ko-KR" altLang="en-US" sz="1400">
                <a:solidFill>
                  <a:prstClr val="white"/>
                </a:solidFill>
                <a:latin typeface="야놀자 야체 B"/>
                <a:ea typeface="야놀자 야체 B"/>
              </a:endParaRPr>
            </a:p>
          </p:txBody>
        </p:sp>
        <p:sp>
          <p:nvSpPr>
            <p:cNvPr id="31" name="모서리가 둥근 직사각형 30"/>
            <p:cNvSpPr/>
            <p:nvPr/>
          </p:nvSpPr>
          <p:spPr>
            <a:xfrm>
              <a:off x="619676" y="971466"/>
              <a:ext cx="2760086" cy="482766"/>
            </a:xfrm>
            <a:prstGeom prst="roundRect">
              <a:avLst>
                <a:gd name="adj" fmla="val 50000"/>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900">
                <a:solidFill>
                  <a:prstClr val="white"/>
                </a:solidFill>
                <a:latin typeface="야놀자 야체 B"/>
                <a:ea typeface="야놀자 야체 B"/>
              </a:endParaRPr>
            </a:p>
          </p:txBody>
        </p:sp>
      </p:grpSp>
      <p:sp>
        <p:nvSpPr>
          <p:cNvPr id="32" name="직사각형 31"/>
          <p:cNvSpPr/>
          <p:nvPr/>
        </p:nvSpPr>
        <p:spPr>
          <a:xfrm>
            <a:off x="4155280" y="3915598"/>
            <a:ext cx="2463710" cy="636638"/>
          </a:xfrm>
          <a:prstGeom prst="rect">
            <a:avLst/>
          </a:prstGeom>
        </p:spPr>
        <p:txBody>
          <a:bodyPr wrap="square">
            <a:spAutoFit/>
          </a:bodyPr>
          <a:lstStyle/>
          <a:p>
            <a:pPr lvl="0">
              <a:defRPr lang="ko-KR" altLang="en-US"/>
            </a:pPr>
            <a:r>
              <a:rPr lang="ko-KR" altLang="en-US">
                <a:solidFill>
                  <a:prstClr val="black">
                    <a:lumMod val="75000"/>
                    <a:lumOff val="25000"/>
                  </a:prstClr>
                </a:solidFill>
                <a:latin typeface="야놀자 야체 B"/>
                <a:ea typeface="야놀자 야체 B"/>
              </a:rPr>
              <a:t>일본어일본학과</a:t>
            </a:r>
            <a:endParaRPr lang="ko-KR" altLang="en-US">
              <a:solidFill>
                <a:prstClr val="black">
                  <a:lumMod val="75000"/>
                  <a:lumOff val="25000"/>
                </a:prstClr>
              </a:solidFill>
              <a:latin typeface="야놀자 야체 B"/>
              <a:ea typeface="야놀자 야체 B"/>
            </a:endParaRPr>
          </a:p>
          <a:p>
            <a:pPr lvl="0">
              <a:defRPr lang="ko-KR" altLang="en-US"/>
            </a:pPr>
            <a:r>
              <a:rPr lang="ko-KR" altLang="en-US">
                <a:solidFill>
                  <a:prstClr val="black">
                    <a:lumMod val="75000"/>
                    <a:lumOff val="25000"/>
                  </a:prstClr>
                </a:solidFill>
                <a:latin typeface="야놀자 야체 B"/>
                <a:ea typeface="야놀자 야체 B"/>
              </a:rPr>
              <a:t>21*01*3*</a:t>
            </a:r>
            <a:endParaRPr lang="ko-KR" altLang="en-US">
              <a:solidFill>
                <a:prstClr val="black">
                  <a:lumMod val="75000"/>
                  <a:lumOff val="25000"/>
                </a:prstClr>
              </a:solidFill>
              <a:latin typeface="야놀자 야체 B"/>
              <a:ea typeface="야놀자 야체 B"/>
            </a:endParaRPr>
          </a:p>
        </p:txBody>
      </p:sp>
      <p:grpSp>
        <p:nvGrpSpPr>
          <p:cNvPr id="33" name="그룹 32"/>
          <p:cNvGrpSpPr/>
          <p:nvPr/>
        </p:nvGrpSpPr>
        <p:grpSpPr>
          <a:xfrm rot="0">
            <a:off x="5980122" y="3866595"/>
            <a:ext cx="1452312" cy="733312"/>
            <a:chOff x="513820" y="914400"/>
            <a:chExt cx="2971800" cy="596900"/>
          </a:xfrm>
        </p:grpSpPr>
        <p:sp>
          <p:nvSpPr>
            <p:cNvPr id="34" name="모서리가 둥근 직사각형 33"/>
            <p:cNvSpPr/>
            <p:nvPr/>
          </p:nvSpPr>
          <p:spPr>
            <a:xfrm>
              <a:off x="513820" y="914400"/>
              <a:ext cx="2971800" cy="596900"/>
            </a:xfrm>
            <a:prstGeom prst="roundRect">
              <a:avLst>
                <a:gd name="adj" fmla="val 5000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400">
                  <a:solidFill>
                    <a:prstClr val="white"/>
                  </a:solidFill>
                  <a:latin typeface="야놀자 야체 B"/>
                  <a:ea typeface="야놀자 야체 B"/>
                </a:rPr>
                <a:t>이름</a:t>
              </a:r>
              <a:endParaRPr lang="en-US" altLang="ko-KR" sz="1400" b="1">
                <a:solidFill>
                  <a:srgbClr val="ffc000"/>
                </a:solidFill>
                <a:latin typeface="야놀자 야체 B"/>
                <a:ea typeface="야놀자 야체 B"/>
              </a:endParaRPr>
            </a:p>
          </p:txBody>
        </p:sp>
        <p:sp>
          <p:nvSpPr>
            <p:cNvPr id="35" name="모서리가 둥근 직사각형 34"/>
            <p:cNvSpPr/>
            <p:nvPr/>
          </p:nvSpPr>
          <p:spPr>
            <a:xfrm>
              <a:off x="619676" y="971466"/>
              <a:ext cx="2760086" cy="482766"/>
            </a:xfrm>
            <a:prstGeom prst="roundRect">
              <a:avLst>
                <a:gd name="adj" fmla="val 50000"/>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900">
                <a:solidFill>
                  <a:prstClr val="white"/>
                </a:solidFill>
                <a:latin typeface="야놀자 야체 B"/>
                <a:ea typeface="야놀자 야체 B"/>
              </a:endParaRPr>
            </a:p>
          </p:txBody>
        </p:sp>
      </p:grpSp>
      <p:sp>
        <p:nvSpPr>
          <p:cNvPr id="36" name="직사각형 35"/>
          <p:cNvSpPr/>
          <p:nvPr/>
        </p:nvSpPr>
        <p:spPr>
          <a:xfrm>
            <a:off x="7620038" y="4021453"/>
            <a:ext cx="1358227" cy="358142"/>
          </a:xfrm>
          <a:prstGeom prst="rect">
            <a:avLst/>
          </a:prstGeom>
        </p:spPr>
        <p:txBody>
          <a:bodyPr wrap="square">
            <a:spAutoFit/>
          </a:bodyPr>
          <a:lstStyle/>
          <a:p>
            <a:pPr lvl="0">
              <a:defRPr lang="ko-KR" altLang="en-US"/>
            </a:pPr>
            <a:r>
              <a:rPr lang="ko-KR" altLang="en-US">
                <a:solidFill>
                  <a:prstClr val="black">
                    <a:lumMod val="75000"/>
                    <a:lumOff val="25000"/>
                  </a:prstClr>
                </a:solidFill>
                <a:latin typeface="야놀자 야체 B"/>
                <a:ea typeface="야놀자 야체 B"/>
              </a:rPr>
              <a:t>김현지</a:t>
            </a:r>
            <a:endParaRPr lang="ko-KR" altLang="en-US">
              <a:solidFill>
                <a:prstClr val="black">
                  <a:lumMod val="75000"/>
                  <a:lumOff val="25000"/>
                </a:prstClr>
              </a:solidFill>
              <a:latin typeface="야놀자 야체 B"/>
              <a:ea typeface="야놀자 야체 B"/>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timing>
    <p:tnLst>
      <p:par>
        <p:cTn id="1" dur="indefinite" restart="never" nodeType="tmRoot"/>
      </p:par>
    </p:tnLst>
  </p:timing>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5" name="직사각형 4"/>
          <p:cNvSpPr/>
          <p:nvPr/>
        </p:nvSpPr>
        <p:spPr>
          <a:xfrm>
            <a:off x="3747135" y="164192"/>
            <a:ext cx="4678679" cy="919753"/>
          </a:xfrm>
          <a:prstGeom prst="rect">
            <a:avLst/>
          </a:prstGeom>
        </p:spPr>
        <p:txBody>
          <a:bodyPr wrap="non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에도시대 경제성장</a:t>
            </a:r>
            <a:endParaRPr lang="ko-KR" altLang="en-US" sz="4400" b="1" kern="0">
              <a:solidFill>
                <a:prstClr val="black">
                  <a:lumMod val="75000"/>
                  <a:lumOff val="25000"/>
                </a:prstClr>
              </a:solidFill>
              <a:latin typeface="야놀자 야체 B"/>
              <a:ea typeface="야놀자 야체 B"/>
            </a:endParaRPr>
          </a:p>
          <a:p>
            <a:pPr algn="ctr" latinLnBrk="0">
              <a:defRPr lang="ko-KR"/>
            </a:pPr>
            <a:endParaRPr lang="en-US" altLang="ko-KR" sz="1050" kern="0">
              <a:solidFill>
                <a:srgbClr val="5e3f3a"/>
              </a:solidFill>
            </a:endParaRPr>
          </a:p>
        </p:txBody>
      </p:sp>
      <p:sp>
        <p:nvSpPr>
          <p:cNvPr id="27" name="자유형 26"/>
          <p:cNvSpPr/>
          <p:nvPr/>
        </p:nvSpPr>
        <p:spPr>
          <a:xfrm rot="5400000" flipH="1">
            <a:off x="6000863" y="1318145"/>
            <a:ext cx="2189213" cy="3799416"/>
          </a:xfrm>
          <a:custGeom>
            <a:avLst/>
            <a:gdLst>
              <a:gd name="connsiteX0" fmla="*/ 2189213 w 2189213"/>
              <a:gd name="connsiteY0" fmla="*/ 547303 h 2906447"/>
              <a:gd name="connsiteX1" fmla="*/ 1641910 w 2189213"/>
              <a:gd name="connsiteY1" fmla="*/ 0 h 2906447"/>
              <a:gd name="connsiteX2" fmla="*/ 1641910 w 2189213"/>
              <a:gd name="connsiteY2" fmla="*/ 273652 h 2906447"/>
              <a:gd name="connsiteX3" fmla="*/ 957781 w 2189213"/>
              <a:gd name="connsiteY3" fmla="*/ 273651 h 2906447"/>
              <a:gd name="connsiteX4" fmla="*/ 0 w 2189213"/>
              <a:gd name="connsiteY4" fmla="*/ 1231432 h 2906447"/>
              <a:gd name="connsiteX5" fmla="*/ 0 w 2189213"/>
              <a:gd name="connsiteY5" fmla="*/ 2906447 h 2906447"/>
              <a:gd name="connsiteX6" fmla="*/ 547303 w 2189213"/>
              <a:gd name="connsiteY6" fmla="*/ 2359144 h 2906447"/>
              <a:gd name="connsiteX7" fmla="*/ 547304 w 2189213"/>
              <a:gd name="connsiteY7" fmla="*/ 1231432 h 2906447"/>
              <a:gd name="connsiteX8" fmla="*/ 957781 w 2189213"/>
              <a:gd name="connsiteY8" fmla="*/ 820955 h 2906447"/>
              <a:gd name="connsiteX9" fmla="*/ 1641910 w 2189213"/>
              <a:gd name="connsiteY9" fmla="*/ 820955 h 2906447"/>
              <a:gd name="connsiteX10" fmla="*/ 1641910 w 2189213"/>
              <a:gd name="connsiteY10" fmla="*/ 1094607 h 29064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213" h="2906447">
                <a:moveTo>
                  <a:pt x="2189213" y="547303"/>
                </a:moveTo>
                <a:lnTo>
                  <a:pt x="1641910" y="0"/>
                </a:lnTo>
                <a:lnTo>
                  <a:pt x="1641910" y="273652"/>
                </a:lnTo>
                <a:lnTo>
                  <a:pt x="957781" y="273651"/>
                </a:lnTo>
                <a:cubicBezTo>
                  <a:pt x="428813" y="273651"/>
                  <a:pt x="0" y="702464"/>
                  <a:pt x="0" y="1231432"/>
                </a:cubicBezTo>
                <a:lnTo>
                  <a:pt x="0" y="2906447"/>
                </a:lnTo>
                <a:lnTo>
                  <a:pt x="547303" y="2359144"/>
                </a:lnTo>
                <a:lnTo>
                  <a:pt x="547304" y="1231432"/>
                </a:lnTo>
                <a:cubicBezTo>
                  <a:pt x="547304" y="1004732"/>
                  <a:pt x="731081" y="820955"/>
                  <a:pt x="957781" y="820955"/>
                </a:cubicBezTo>
                <a:lnTo>
                  <a:pt x="1641910" y="820955"/>
                </a:lnTo>
                <a:lnTo>
                  <a:pt x="1641910" y="1094607"/>
                </a:lnTo>
                <a:close/>
              </a:path>
            </a:pathLst>
          </a:cu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prstClr val="black"/>
              </a:solidFill>
            </a:endParaRPr>
          </a:p>
        </p:txBody>
      </p:sp>
      <p:cxnSp>
        <p:nvCxnSpPr>
          <p:cNvPr id="28" name="직선 연결선 27"/>
          <p:cNvCxnSpPr>
            <a:stCxn id="27" idx="5"/>
          </p:cNvCxnSpPr>
          <p:nvPr/>
        </p:nvCxnSpPr>
        <p:spPr>
          <a:xfrm rot="10800000">
            <a:off x="321276" y="4312459"/>
            <a:ext cx="4874486" cy="0"/>
          </a:xfrm>
          <a:prstGeom prst="line">
            <a:avLst/>
          </a:prstGeom>
          <a:ln>
            <a:solidFill>
              <a:srgbClr val="3eaada"/>
            </a:solidFill>
          </a:ln>
        </p:spPr>
        <p:style>
          <a:lnRef idx="1">
            <a:schemeClr val="accent1"/>
          </a:lnRef>
          <a:fillRef idx="0">
            <a:schemeClr val="accent1"/>
          </a:fillRef>
          <a:effectRef idx="0">
            <a:schemeClr val="accent1"/>
          </a:effectRef>
          <a:fontRef idx="minor">
            <a:schemeClr val="tx1"/>
          </a:fontRef>
        </p:style>
      </p:cxnSp>
      <p:sp>
        <p:nvSpPr>
          <p:cNvPr id="33" name="직사각형 32"/>
          <p:cNvSpPr/>
          <p:nvPr/>
        </p:nvSpPr>
        <p:spPr>
          <a:xfrm>
            <a:off x="2137719" y="4479268"/>
            <a:ext cx="1627000" cy="395627"/>
          </a:xfrm>
          <a:prstGeom prst="rect">
            <a:avLst/>
          </a:prstGeom>
        </p:spPr>
        <p:txBody>
          <a:bodyPr wrap="square">
            <a:spAutoFit/>
          </a:bodyPr>
          <a:lstStyle/>
          <a:p>
            <a:pPr algn="ctr">
              <a:defRPr lang="ko-KR" altLang="en-US"/>
            </a:pPr>
            <a:r>
              <a:rPr lang="ko-KR" altLang="en-US" sz="2000">
                <a:solidFill>
                  <a:srgbClr val="3eaada"/>
                </a:solidFill>
              </a:rPr>
              <a:t>효과</a:t>
            </a:r>
            <a:endParaRPr lang="ko-KR" altLang="en-US" sz="2000">
              <a:solidFill>
                <a:srgbClr val="3eaada"/>
              </a:solidFill>
            </a:endParaRPr>
          </a:p>
        </p:txBody>
      </p:sp>
      <p:sp>
        <p:nvSpPr>
          <p:cNvPr id="35" name="직사각형 34"/>
          <p:cNvSpPr/>
          <p:nvPr/>
        </p:nvSpPr>
        <p:spPr>
          <a:xfrm>
            <a:off x="603263" y="2648868"/>
            <a:ext cx="3809112" cy="1225902"/>
          </a:xfrm>
          <a:prstGeom prst="rect">
            <a:avLst/>
          </a:prstGeom>
        </p:spPr>
        <p:txBody>
          <a:bodyPr wrap="square">
            <a:spAutoFit/>
          </a:bodyPr>
          <a:lstStyle/>
          <a:p>
            <a:pPr algn="r">
              <a:lnSpc>
                <a:spcPct val="150000"/>
              </a:lnSpc>
              <a:defRPr lang="ko-KR" altLang="en-US"/>
            </a:pPr>
            <a:r>
              <a:rPr lang="en-US" altLang="ko-KR" sz="1600" b="1">
                <a:solidFill>
                  <a:srgbClr val="3eaada"/>
                </a:solidFill>
              </a:rPr>
              <a:t>CONTENTS</a:t>
            </a:r>
            <a:endParaRPr lang="en-US" altLang="ko-KR" sz="1600" b="1">
              <a:solidFill>
                <a:srgbClr val="3eaada"/>
              </a:solidFill>
            </a:endParaRPr>
          </a:p>
          <a:p>
            <a:pPr algn="r">
              <a:lnSpc>
                <a:spcPct val="150000"/>
              </a:lnSpc>
              <a:defRPr lang="ko-KR" altLang="en-US"/>
            </a:pPr>
            <a:r>
              <a:rPr lang="ko-KR" altLang="en-US" sz="2400">
                <a:solidFill>
                  <a:prstClr val="black">
                    <a:lumMod val="65000"/>
                    <a:lumOff val="35000"/>
                  </a:prstClr>
                </a:solidFill>
                <a:latin typeface="한컴 백제 B"/>
                <a:ea typeface="한컴 백제 B"/>
              </a:rPr>
              <a:t>일본 농업 기술의 발달</a:t>
            </a:r>
            <a:endParaRPr lang="ko-KR" altLang="en-US" sz="1400">
              <a:solidFill>
                <a:prstClr val="black">
                  <a:lumMod val="65000"/>
                  <a:lumOff val="35000"/>
                </a:prstClr>
              </a:solidFill>
            </a:endParaRPr>
          </a:p>
          <a:p>
            <a:pPr algn="r">
              <a:lnSpc>
                <a:spcPct val="150000"/>
              </a:lnSpc>
              <a:defRPr lang="ko-KR" altLang="en-US"/>
            </a:pPr>
            <a:r>
              <a:rPr lang="ko-KR" altLang="en-US" sz="1000">
                <a:solidFill>
                  <a:prstClr val="black">
                    <a:lumMod val="65000"/>
                    <a:lumOff val="35000"/>
                  </a:prstClr>
                </a:solidFill>
              </a:rPr>
              <a:t>E</a:t>
            </a:r>
            <a:endParaRPr lang="ko-KR" altLang="en-US" sz="1000">
              <a:solidFill>
                <a:prstClr val="black">
                  <a:lumMod val="65000"/>
                  <a:lumOff val="35000"/>
                </a:prstClr>
              </a:solidFill>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timing>
    <p:tnLst>
      <p:par>
        <p:cTn id="1" dur="indefinite" restart="never" nodeType="tmRoot"/>
      </p:par>
    </p:tnLst>
  </p:timing>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5" name="직사각형 4"/>
          <p:cNvSpPr/>
          <p:nvPr/>
        </p:nvSpPr>
        <p:spPr>
          <a:xfrm>
            <a:off x="2718435" y="164192"/>
            <a:ext cx="7777878" cy="919753"/>
          </a:xfrm>
          <a:prstGeom prst="rect">
            <a:avLst/>
          </a:prstGeom>
        </p:spPr>
        <p:txBody>
          <a:bodyPr wrap="squar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농업의 발달로 생긴 이익</a:t>
            </a:r>
            <a:endParaRPr lang="ko-KR" altLang="en-US" sz="4400" b="1" kern="0">
              <a:solidFill>
                <a:prstClr val="black">
                  <a:lumMod val="75000"/>
                  <a:lumOff val="25000"/>
                </a:prstClr>
              </a:solidFill>
              <a:latin typeface="야놀자 야체 B"/>
              <a:ea typeface="야놀자 야체 B"/>
            </a:endParaRPr>
          </a:p>
          <a:p>
            <a:pPr algn="ctr" latinLnBrk="0">
              <a:defRPr lang="ko-KR"/>
            </a:pPr>
            <a:endParaRPr lang="en-US" altLang="ko-KR" sz="1050" kern="0">
              <a:solidFill>
                <a:srgbClr val="5e3f3a"/>
              </a:solidFill>
            </a:endParaRPr>
          </a:p>
        </p:txBody>
      </p:sp>
      <p:sp>
        <p:nvSpPr>
          <p:cNvPr id="2" name="양쪽 모서리가 둥근 사각형 1"/>
          <p:cNvSpPr/>
          <p:nvPr/>
        </p:nvSpPr>
        <p:spPr>
          <a:xfrm>
            <a:off x="4622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2" name="양쪽 모서리가 둥근 사각형 21"/>
          <p:cNvSpPr/>
          <p:nvPr/>
        </p:nvSpPr>
        <p:spPr>
          <a:xfrm>
            <a:off x="6400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3" name="양쪽 모서리가 둥근 사각형 22"/>
          <p:cNvSpPr/>
          <p:nvPr/>
        </p:nvSpPr>
        <p:spPr>
          <a:xfrm>
            <a:off x="8178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6" name="양쪽 모서리가 둥근 사각형 25"/>
          <p:cNvSpPr/>
          <p:nvPr/>
        </p:nvSpPr>
        <p:spPr>
          <a:xfrm>
            <a:off x="9956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38" name="양쪽 모서리가 둥근 사각형 37"/>
          <p:cNvSpPr/>
          <p:nvPr/>
        </p:nvSpPr>
        <p:spPr>
          <a:xfrm>
            <a:off x="2844800" y="1663700"/>
            <a:ext cx="1727200" cy="457200"/>
          </a:xfrm>
          <a:prstGeom prst="round2SameRect">
            <a:avLst>
              <a:gd name="adj1" fmla="val 19444"/>
              <a:gd name="adj2" fmla="val 0"/>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rgbClr val="3eaada"/>
                </a:solidFill>
              </a:rPr>
              <a:t>CONTENTS A</a:t>
            </a:r>
            <a:endParaRPr lang="en-US" altLang="ko-KR" sz="1400" b="1">
              <a:solidFill>
                <a:srgbClr val="3eaada"/>
              </a:solidFill>
            </a:endParaRPr>
          </a:p>
        </p:txBody>
      </p:sp>
      <p:sp>
        <p:nvSpPr>
          <p:cNvPr id="39" name="직사각형 38"/>
          <p:cNvSpPr/>
          <p:nvPr/>
        </p:nvSpPr>
        <p:spPr>
          <a:xfrm>
            <a:off x="2800150" y="2540000"/>
            <a:ext cx="8728076" cy="4318000"/>
          </a:xfrm>
          <a:prstGeom prst="rect">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2300" b="1">
              <a:solidFill>
                <a:srgbClr val="3eaada"/>
              </a:solidFill>
            </a:endParaRPr>
          </a:p>
          <a:p>
            <a:pPr algn="ctr">
              <a:defRPr lang="ko-KR" altLang="en-US"/>
            </a:pPr>
            <a:endParaRPr lang="ko-KR" altLang="en-US" sz="2000" b="1">
              <a:solidFill>
                <a:srgbClr val="3eaada"/>
              </a:solidFill>
            </a:endParaRPr>
          </a:p>
          <a:p>
            <a:pPr algn="ctr">
              <a:defRPr lang="ko-KR" altLang="en-US"/>
            </a:pPr>
            <a:endParaRPr lang="ko-KR" altLang="en-US" sz="2300" b="1">
              <a:solidFill>
                <a:srgbClr val="3eaada"/>
              </a:solidFill>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다이도쿠가와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a:t>
            </a:r>
            <a:r>
              <a:rPr lang="ko-KR" altLang="ko-KR" sz="1700" b="1">
                <a:latin typeface="함초롬바탕"/>
                <a:ea typeface="함초롬바탕"/>
              </a:rPr>
              <a:t>발전뿐묘</a:t>
            </a:r>
            <a:r>
              <a:rPr lang="ko-KR" altLang="ko-KR" sz="1100" b="1">
                <a:latin typeface="함초롬바탕"/>
                <a:ea typeface="함초롬바탕"/>
              </a:rPr>
              <a:t>(영주)들의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p:txBody>
      </p:sp>
      <p:sp>
        <p:nvSpPr>
          <p:cNvPr id="44" name="직사각형 43"/>
          <p:cNvSpPr/>
          <p:nvPr/>
        </p:nvSpPr>
        <p:spPr>
          <a:xfrm flipH="1">
            <a:off x="3581013" y="3018527"/>
            <a:ext cx="7315388" cy="3570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lang="ko-KR" altLang="en-US"/>
            </a:pPr>
            <a:endParaRPr lang="en-US" altLang="ko-KR" sz="1600" b="1">
              <a:solidFill>
                <a:srgbClr val="7fc6e6"/>
              </a:solidFill>
            </a:endParaRPr>
          </a:p>
        </p:txBody>
      </p:sp>
      <p:sp>
        <p:nvSpPr>
          <p:cNvPr id="80" name="타원 79"/>
          <p:cNvSpPr/>
          <p:nvPr/>
        </p:nvSpPr>
        <p:spPr>
          <a:xfrm>
            <a:off x="753529" y="1663705"/>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1" name="직사각형 80"/>
          <p:cNvSpPr/>
          <p:nvPr/>
        </p:nvSpPr>
        <p:spPr>
          <a:xfrm>
            <a:off x="804631" y="2109486"/>
            <a:ext cx="1093868" cy="31748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2" name="그룹 81"/>
          <p:cNvGrpSpPr/>
          <p:nvPr/>
        </p:nvGrpSpPr>
        <p:grpSpPr>
          <a:xfrm rot="0">
            <a:off x="1264895" y="3089497"/>
            <a:ext cx="215444" cy="191546"/>
            <a:chOff x="4367987" y="2389745"/>
            <a:chExt cx="283439" cy="252000"/>
          </a:xfrm>
        </p:grpSpPr>
        <p:sp>
          <p:nvSpPr>
            <p:cNvPr id="83" name="타원 82"/>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4" name="직사각형 83"/>
            <p:cNvSpPr/>
            <p:nvPr/>
          </p:nvSpPr>
          <p:spPr>
            <a:xfrm rot="5400000">
              <a:off x="4389407" y="2382377"/>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85" name="타원 84"/>
          <p:cNvSpPr/>
          <p:nvPr/>
        </p:nvSpPr>
        <p:spPr>
          <a:xfrm>
            <a:off x="753529" y="3483750"/>
            <a:ext cx="1226814" cy="1226816"/>
          </a:xfrm>
          <a:prstGeom prst="ellipse">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6" name="직사각형 85"/>
          <p:cNvSpPr/>
          <p:nvPr/>
        </p:nvSpPr>
        <p:spPr>
          <a:xfrm>
            <a:off x="804631" y="3929531"/>
            <a:ext cx="1093868" cy="31671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7" name="그룹 86"/>
          <p:cNvGrpSpPr/>
          <p:nvPr/>
        </p:nvGrpSpPr>
        <p:grpSpPr>
          <a:xfrm rot="0">
            <a:off x="1264895" y="4909542"/>
            <a:ext cx="215444" cy="191546"/>
            <a:chOff x="4367987" y="2389745"/>
            <a:chExt cx="283439" cy="252000"/>
          </a:xfrm>
        </p:grpSpPr>
        <p:sp>
          <p:nvSpPr>
            <p:cNvPr id="88" name="타원 87"/>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9" name="직사각형 88"/>
            <p:cNvSpPr/>
            <p:nvPr/>
          </p:nvSpPr>
          <p:spPr>
            <a:xfrm rot="5400000">
              <a:off x="4389407" y="2382378"/>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90" name="타원 89"/>
          <p:cNvSpPr/>
          <p:nvPr/>
        </p:nvSpPr>
        <p:spPr>
          <a:xfrm>
            <a:off x="753529" y="5255668"/>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91" name="직사각형 90"/>
          <p:cNvSpPr/>
          <p:nvPr/>
        </p:nvSpPr>
        <p:spPr>
          <a:xfrm>
            <a:off x="804631" y="5701449"/>
            <a:ext cx="1093868" cy="316445"/>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sp>
        <p:nvSpPr>
          <p:cNvPr id="93" name=""/>
          <p:cNvSpPr txBox="1"/>
          <p:nvPr/>
        </p:nvSpPr>
        <p:spPr>
          <a:xfrm>
            <a:off x="3089667" y="3696890"/>
            <a:ext cx="7277696" cy="387430"/>
          </a:xfrm>
          <a:prstGeom prst="rect">
            <a:avLst/>
          </a:prstGeom>
        </p:spPr>
        <p:txBody>
          <a:bodyPr wrap="square">
            <a:spAutoFit/>
          </a:bodyPr>
          <a:p>
            <a:pPr>
              <a:defRPr lang="ko-KR" altLang="en-US"/>
            </a:pPr>
            <a:endParaRPr lang="ko-KR" altLang="ko-KR" sz="2000">
              <a:latin typeface="함초롬바탕"/>
              <a:ea typeface="함초롬바탕"/>
            </a:endParaRPr>
          </a:p>
        </p:txBody>
      </p:sp>
      <p:sp>
        <p:nvSpPr>
          <p:cNvPr id="94" name=""/>
          <p:cNvSpPr txBox="1"/>
          <p:nvPr/>
        </p:nvSpPr>
        <p:spPr>
          <a:xfrm>
            <a:off x="3833812" y="2759273"/>
            <a:ext cx="6860977" cy="4401621"/>
          </a:xfrm>
          <a:prstGeom prst="rect">
            <a:avLst/>
          </a:prstGeom>
        </p:spPr>
        <p:txBody>
          <a:bodyPr wrap="square">
            <a:spAutoFit/>
          </a:bodyPr>
          <a:p>
            <a:pPr>
              <a:defRPr lang="ko-KR" altLang="en-US"/>
            </a:pPr>
            <a:endParaRPr lang="ko-KR" altLang="en-US" sz="2300">
              <a:latin typeface="한컴 백제 B"/>
              <a:ea typeface="한컴 백제 B"/>
            </a:endParaRPr>
          </a:p>
          <a:p>
            <a:pPr>
              <a:defRPr lang="ko-KR" altLang="en-US"/>
            </a:pPr>
            <a:r>
              <a:rPr lang="ko-KR" altLang="ko-KR" sz="2000">
                <a:latin typeface="함초롬바탕"/>
                <a:ea typeface="함초롬바탕"/>
              </a:rPr>
              <a:t>농업기술의 발달은 마</a:t>
            </a:r>
            <a:r>
              <a:rPr lang="ko-KR" altLang="ko-KR" sz="2000">
                <a:latin typeface="한컴 백제 B"/>
                <a:ea typeface="함초롬바탕"/>
              </a:rPr>
              <a:t>·</a:t>
            </a:r>
            <a:r>
              <a:rPr lang="ko-KR" altLang="ko-KR" sz="2000">
                <a:latin typeface="함초롬바탕"/>
                <a:ea typeface="함초롬바탕"/>
              </a:rPr>
              <a:t>목면</a:t>
            </a:r>
            <a:r>
              <a:rPr lang="ko-KR" altLang="ko-KR" sz="2000">
                <a:latin typeface="한컴 백제 B"/>
                <a:ea typeface="함초롬바탕"/>
              </a:rPr>
              <a:t>·</a:t>
            </a:r>
            <a:r>
              <a:rPr lang="ko-KR" altLang="ko-KR" sz="2000">
                <a:latin typeface="함초롬바탕"/>
                <a:ea typeface="함초롬바탕"/>
              </a:rPr>
              <a:t>차</a:t>
            </a:r>
            <a:r>
              <a:rPr lang="ko-KR" altLang="ko-KR" sz="2000">
                <a:latin typeface="한컴 백제 B"/>
                <a:ea typeface="함초롬바탕"/>
              </a:rPr>
              <a:t>·</a:t>
            </a:r>
            <a:r>
              <a:rPr lang="ko-KR" altLang="ko-KR" sz="2000">
                <a:latin typeface="함초롬바탕"/>
                <a:ea typeface="함초롬바탕"/>
              </a:rPr>
              <a:t>야채 등과 같은 상품작물의 재배로 농민들의 생활에도 향상을 가져왔다</a:t>
            </a:r>
            <a:endParaRPr lang="ko-KR" altLang="en-US" sz="2000">
              <a:latin typeface="한컴 백제 B"/>
              <a:ea typeface="한컴 백제 B"/>
            </a:endParaRPr>
          </a:p>
          <a:p>
            <a:pPr>
              <a:defRPr lang="ko-KR" altLang="en-US"/>
            </a:pPr>
            <a:r>
              <a:rPr lang="ko-KR" altLang="ko-KR" sz="2000" b="0" i="0">
                <a:latin typeface="함초롬바탕"/>
                <a:ea typeface="함초롬바탕"/>
              </a:rPr>
              <a:t>농업 이외의 다른 산업의 발달에도 도움이 되었으며 특히 수공업의 발달이 두드러지게 되었다</a:t>
            </a:r>
            <a:r>
              <a:rPr lang="ko-KR" altLang="ko-KR" sz="2000" b="0" i="0">
                <a:latin typeface="한컴 백제 B"/>
                <a:ea typeface="함초롬바탕"/>
              </a:rPr>
              <a:t>. </a:t>
            </a:r>
            <a:r>
              <a:rPr lang="ko-KR" altLang="ko-KR" sz="2000" b="0" i="0">
                <a:latin typeface="함초롬바탕"/>
                <a:ea typeface="함초롬바탕"/>
              </a:rPr>
              <a:t>산업과 상업의 발달은 도시의 발달을 가져왔다</a:t>
            </a:r>
            <a:r>
              <a:rPr lang="ko-KR" altLang="ko-KR" sz="2000" b="0" i="0">
                <a:latin typeface="한컴 백제 B"/>
                <a:ea typeface="함초롬바탕"/>
              </a:rPr>
              <a:t>.</a:t>
            </a:r>
            <a:endParaRPr lang="ko-KR" altLang="ko-KR" sz="2000" b="0" i="0">
              <a:latin typeface="한컴 백제 B"/>
              <a:ea typeface="함초롬바탕"/>
            </a:endParaRPr>
          </a:p>
          <a:p>
            <a:pPr>
              <a:defRPr lang="ko-KR" altLang="en-US"/>
            </a:pPr>
            <a:r>
              <a:rPr lang="ko-KR" altLang="ko-KR" sz="2000" b="0" i="0">
                <a:latin typeface="함초롬바탕"/>
                <a:ea typeface="함초롬바탕"/>
              </a:rPr>
              <a:t>이에 따라 도로와 수로의 개발 등 교통시설의 정비가 이루어져 전국적인 상품유통망이 형성되었다</a:t>
            </a:r>
            <a:r>
              <a:rPr lang="ko-KR" altLang="ko-KR" sz="2000" b="0" i="0">
                <a:latin typeface="한컴 백제 B"/>
                <a:ea typeface="함초롬바탕"/>
              </a:rPr>
              <a:t>. </a:t>
            </a:r>
            <a:r>
              <a:rPr lang="ko-KR" altLang="ko-KR" sz="2000" b="0" i="0">
                <a:latin typeface="함초롬바탕"/>
                <a:ea typeface="함초롬바탕"/>
              </a:rPr>
              <a:t>여기에는 참근교대제가 미친 역할도 적지 않았다</a:t>
            </a:r>
            <a:r>
              <a:rPr lang="ko-KR" altLang="ko-KR" sz="2000" b="0" i="0">
                <a:latin typeface="한컴 백제 B"/>
                <a:ea typeface="함초롬바탕"/>
              </a:rPr>
              <a:t>. </a:t>
            </a:r>
            <a:r>
              <a:rPr lang="ko-KR" altLang="ko-KR" sz="2000" b="0" i="0">
                <a:latin typeface="함초롬바탕"/>
                <a:ea typeface="함초롬바탕"/>
              </a:rPr>
              <a:t>중요한 가도는 막부와 번의 정치적 배려에 의하여 에도를 중심으로 방사상의 형태로 발달하였다</a:t>
            </a:r>
            <a:r>
              <a:rPr lang="ko-KR" altLang="ko-KR" sz="2000" b="0" i="0">
                <a:latin typeface="한컴 백제 B"/>
                <a:ea typeface="함초롬바탕"/>
              </a:rPr>
              <a:t>. </a:t>
            </a:r>
            <a:r>
              <a:rPr lang="ko-KR" altLang="ko-KR" sz="2000" b="0" i="0">
                <a:latin typeface="함초롬바탕"/>
                <a:ea typeface="함초롬바탕"/>
              </a:rPr>
              <a:t>해상교통은 쇄국정책에 의하여 많은 제약을 받고 있었으나 물자의 대량수송에는 편리하였기 때문에 근해의 항로는 매우 발달하였다</a:t>
            </a:r>
            <a:r>
              <a:rPr lang="ko-KR" altLang="ko-KR" sz="2000" b="0" i="0">
                <a:latin typeface="한컴 백제 B"/>
                <a:ea typeface="함초롬바탕"/>
              </a:rPr>
              <a:t>.</a:t>
            </a:r>
            <a:endParaRPr lang="ko-KR" altLang="ko-KR" sz="2000" b="0" i="0">
              <a:latin typeface="한컴 백제 B"/>
              <a:ea typeface="함초롬바탕"/>
            </a:endParaRPr>
          </a:p>
          <a:p>
            <a:pPr>
              <a:defRPr lang="ko-KR" altLang="en-US"/>
            </a:pPr>
            <a:endParaRPr lang="ko-KR" altLang="en-US" sz="2000" b="1"/>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timing>
    <p:tnLst>
      <p:par>
        <p:cTn id="1" dur="indefinite" restart="never" nodeType="tmRoot"/>
      </p:par>
    </p:tnLst>
  </p:timing>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5" name="직사각형 4"/>
          <p:cNvSpPr/>
          <p:nvPr/>
        </p:nvSpPr>
        <p:spPr>
          <a:xfrm>
            <a:off x="2718435" y="164192"/>
            <a:ext cx="7777878" cy="919753"/>
          </a:xfrm>
          <a:prstGeom prst="rect">
            <a:avLst/>
          </a:prstGeom>
        </p:spPr>
        <p:txBody>
          <a:bodyPr wrap="squar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유럽과의 교역을 통한 경제성장</a:t>
            </a:r>
            <a:endParaRPr lang="ko-KR" altLang="en-US" sz="4400" b="1" kern="0">
              <a:solidFill>
                <a:prstClr val="black">
                  <a:lumMod val="75000"/>
                  <a:lumOff val="25000"/>
                </a:prstClr>
              </a:solidFill>
              <a:latin typeface="야놀자 야체 B"/>
              <a:ea typeface="야놀자 야체 B"/>
            </a:endParaRPr>
          </a:p>
          <a:p>
            <a:pPr algn="ctr" latinLnBrk="0">
              <a:defRPr lang="ko-KR"/>
            </a:pPr>
            <a:endParaRPr lang="en-US" altLang="ko-KR" sz="1050" kern="0">
              <a:solidFill>
                <a:srgbClr val="5e3f3a"/>
              </a:solidFill>
            </a:endParaRPr>
          </a:p>
        </p:txBody>
      </p:sp>
      <p:sp>
        <p:nvSpPr>
          <p:cNvPr id="2" name="양쪽 모서리가 둥근 사각형 1"/>
          <p:cNvSpPr/>
          <p:nvPr/>
        </p:nvSpPr>
        <p:spPr>
          <a:xfrm>
            <a:off x="4622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2" name="양쪽 모서리가 둥근 사각형 21"/>
          <p:cNvSpPr/>
          <p:nvPr/>
        </p:nvSpPr>
        <p:spPr>
          <a:xfrm>
            <a:off x="6400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3" name="양쪽 모서리가 둥근 사각형 22"/>
          <p:cNvSpPr/>
          <p:nvPr/>
        </p:nvSpPr>
        <p:spPr>
          <a:xfrm>
            <a:off x="8178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6" name="양쪽 모서리가 둥근 사각형 25"/>
          <p:cNvSpPr/>
          <p:nvPr/>
        </p:nvSpPr>
        <p:spPr>
          <a:xfrm>
            <a:off x="9956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38" name="양쪽 모서리가 둥근 사각형 37"/>
          <p:cNvSpPr/>
          <p:nvPr/>
        </p:nvSpPr>
        <p:spPr>
          <a:xfrm>
            <a:off x="2844800" y="1663700"/>
            <a:ext cx="1727200" cy="457200"/>
          </a:xfrm>
          <a:prstGeom prst="round2SameRect">
            <a:avLst>
              <a:gd name="adj1" fmla="val 19444"/>
              <a:gd name="adj2" fmla="val 0"/>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rgbClr val="3eaada"/>
                </a:solidFill>
              </a:rPr>
              <a:t>CONTENTS A</a:t>
            </a:r>
            <a:endParaRPr lang="en-US" altLang="ko-KR" sz="1400" b="1">
              <a:solidFill>
                <a:srgbClr val="3eaada"/>
              </a:solidFill>
            </a:endParaRPr>
          </a:p>
        </p:txBody>
      </p:sp>
      <p:sp>
        <p:nvSpPr>
          <p:cNvPr id="39" name="직사각형 38"/>
          <p:cNvSpPr/>
          <p:nvPr/>
        </p:nvSpPr>
        <p:spPr>
          <a:xfrm>
            <a:off x="2800150" y="2540000"/>
            <a:ext cx="8728076" cy="4318000"/>
          </a:xfrm>
          <a:prstGeom prst="rect">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2300" b="1">
              <a:solidFill>
                <a:srgbClr val="3eaada"/>
              </a:solidFill>
            </a:endParaRPr>
          </a:p>
          <a:p>
            <a:pPr algn="ctr">
              <a:defRPr lang="ko-KR" altLang="en-US"/>
            </a:pPr>
            <a:endParaRPr lang="ko-KR" altLang="en-US" sz="2000" b="1">
              <a:solidFill>
                <a:srgbClr val="3eaada"/>
              </a:solidFill>
            </a:endParaRPr>
          </a:p>
          <a:p>
            <a:pPr algn="ctr">
              <a:defRPr lang="ko-KR" altLang="en-US"/>
            </a:pPr>
            <a:endParaRPr lang="ko-KR" altLang="en-US" sz="2300" b="1">
              <a:solidFill>
                <a:srgbClr val="3eaada"/>
              </a:solidFill>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다이도쿠가와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a:t>
            </a:r>
            <a:r>
              <a:rPr lang="ko-KR" altLang="ko-KR" sz="1700" b="1">
                <a:latin typeface="함초롬바탕"/>
                <a:ea typeface="함초롬바탕"/>
              </a:rPr>
              <a:t>발전뿐묘</a:t>
            </a:r>
            <a:r>
              <a:rPr lang="ko-KR" altLang="ko-KR" sz="1100" b="1">
                <a:latin typeface="함초롬바탕"/>
                <a:ea typeface="함초롬바탕"/>
              </a:rPr>
              <a:t>(영주)들의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p:txBody>
      </p:sp>
      <p:sp>
        <p:nvSpPr>
          <p:cNvPr id="44" name="직사각형 43"/>
          <p:cNvSpPr/>
          <p:nvPr/>
        </p:nvSpPr>
        <p:spPr>
          <a:xfrm flipH="1">
            <a:off x="3581013" y="3018527"/>
            <a:ext cx="7315388" cy="3570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lang="ko-KR" altLang="en-US"/>
            </a:pPr>
            <a:endParaRPr lang="en-US" altLang="ko-KR" sz="1600" b="1">
              <a:solidFill>
                <a:srgbClr val="7fc6e6"/>
              </a:solidFill>
            </a:endParaRPr>
          </a:p>
        </p:txBody>
      </p:sp>
      <p:sp>
        <p:nvSpPr>
          <p:cNvPr id="80" name="타원 79"/>
          <p:cNvSpPr/>
          <p:nvPr/>
        </p:nvSpPr>
        <p:spPr>
          <a:xfrm>
            <a:off x="753529" y="1663705"/>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1" name="직사각형 80"/>
          <p:cNvSpPr/>
          <p:nvPr/>
        </p:nvSpPr>
        <p:spPr>
          <a:xfrm>
            <a:off x="804631" y="2109486"/>
            <a:ext cx="1093868" cy="31748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2" name="그룹 81"/>
          <p:cNvGrpSpPr/>
          <p:nvPr/>
        </p:nvGrpSpPr>
        <p:grpSpPr>
          <a:xfrm rot="0">
            <a:off x="1264895" y="3089497"/>
            <a:ext cx="215444" cy="191546"/>
            <a:chOff x="4367987" y="2389745"/>
            <a:chExt cx="283439" cy="252000"/>
          </a:xfrm>
        </p:grpSpPr>
        <p:sp>
          <p:nvSpPr>
            <p:cNvPr id="83" name="타원 82"/>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4" name="직사각형 83"/>
            <p:cNvSpPr/>
            <p:nvPr/>
          </p:nvSpPr>
          <p:spPr>
            <a:xfrm rot="5400000">
              <a:off x="4389407" y="2382377"/>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85" name="타원 84"/>
          <p:cNvSpPr/>
          <p:nvPr/>
        </p:nvSpPr>
        <p:spPr>
          <a:xfrm>
            <a:off x="753529" y="3483750"/>
            <a:ext cx="1226814" cy="1226816"/>
          </a:xfrm>
          <a:prstGeom prst="ellipse">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6" name="직사각형 85"/>
          <p:cNvSpPr/>
          <p:nvPr/>
        </p:nvSpPr>
        <p:spPr>
          <a:xfrm>
            <a:off x="804631" y="3929531"/>
            <a:ext cx="1093868" cy="31671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7" name="그룹 86"/>
          <p:cNvGrpSpPr/>
          <p:nvPr/>
        </p:nvGrpSpPr>
        <p:grpSpPr>
          <a:xfrm rot="0">
            <a:off x="1264895" y="4909542"/>
            <a:ext cx="215444" cy="191546"/>
            <a:chOff x="4367987" y="2389745"/>
            <a:chExt cx="283439" cy="252000"/>
          </a:xfrm>
        </p:grpSpPr>
        <p:sp>
          <p:nvSpPr>
            <p:cNvPr id="88" name="타원 87"/>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9" name="직사각형 88"/>
            <p:cNvSpPr/>
            <p:nvPr/>
          </p:nvSpPr>
          <p:spPr>
            <a:xfrm rot="5400000">
              <a:off x="4389407" y="2382378"/>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90" name="타원 89"/>
          <p:cNvSpPr/>
          <p:nvPr/>
        </p:nvSpPr>
        <p:spPr>
          <a:xfrm>
            <a:off x="753529" y="5255668"/>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91" name="직사각형 90"/>
          <p:cNvSpPr/>
          <p:nvPr/>
        </p:nvSpPr>
        <p:spPr>
          <a:xfrm>
            <a:off x="804631" y="5701449"/>
            <a:ext cx="1093868" cy="316445"/>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sp>
        <p:nvSpPr>
          <p:cNvPr id="93" name=""/>
          <p:cNvSpPr txBox="1"/>
          <p:nvPr/>
        </p:nvSpPr>
        <p:spPr>
          <a:xfrm>
            <a:off x="3089667" y="3696890"/>
            <a:ext cx="7277696" cy="387430"/>
          </a:xfrm>
          <a:prstGeom prst="rect">
            <a:avLst/>
          </a:prstGeom>
        </p:spPr>
        <p:txBody>
          <a:bodyPr wrap="square">
            <a:spAutoFit/>
          </a:bodyPr>
          <a:p>
            <a:pPr>
              <a:defRPr lang="ko-KR" altLang="en-US"/>
            </a:pPr>
            <a:endParaRPr lang="ko-KR" altLang="ko-KR" sz="2000">
              <a:latin typeface="함초롬바탕"/>
              <a:ea typeface="함초롬바탕"/>
            </a:endParaRPr>
          </a:p>
        </p:txBody>
      </p:sp>
      <p:sp>
        <p:nvSpPr>
          <p:cNvPr id="94" name=""/>
          <p:cNvSpPr txBox="1"/>
          <p:nvPr/>
        </p:nvSpPr>
        <p:spPr>
          <a:xfrm>
            <a:off x="3729630" y="3131340"/>
            <a:ext cx="6890744" cy="3639030"/>
          </a:xfrm>
          <a:prstGeom prst="rect">
            <a:avLst/>
          </a:prstGeom>
        </p:spPr>
        <p:txBody>
          <a:bodyPr wrap="square">
            <a:spAutoFit/>
          </a:bodyPr>
          <a:p>
            <a:pPr>
              <a:defRPr lang="ko-KR" altLang="en-US"/>
            </a:pPr>
            <a:r>
              <a:rPr lang="ko-KR" altLang="en-US" sz="2800">
                <a:latin typeface="한컴 백제 B"/>
                <a:ea typeface="한컴 백제 B"/>
              </a:rPr>
              <a:t>네덜란드인 과의 무역</a:t>
            </a:r>
            <a:endParaRPr lang="ko-KR" altLang="en-US" sz="2300">
              <a:latin typeface="한컴 백제 B"/>
              <a:ea typeface="한컴 백제 B"/>
            </a:endParaRPr>
          </a:p>
          <a:p>
            <a:pPr>
              <a:defRPr lang="ko-KR" altLang="en-US"/>
            </a:pPr>
            <a:endParaRPr lang="ko-KR" altLang="en-US" sz="2300">
              <a:latin typeface="한컴 백제 B"/>
              <a:ea typeface="한컴 백제 B"/>
            </a:endParaRPr>
          </a:p>
          <a:p>
            <a:pPr>
              <a:defRPr lang="ko-KR" altLang="en-US"/>
            </a:pPr>
            <a:r>
              <a:rPr lang="ko-KR" altLang="ko-KR" sz="2000">
                <a:latin typeface="한컴 백제 B"/>
                <a:ea typeface="한컴 백제 B"/>
              </a:rPr>
              <a:t>네덜란드 상관을 통한 무역은 나가사키 데지마에서만 이루어지고 네덜란드인이 데지마에서 나가는 것은 금지되었지만, 상관장은 1년에 한 번 쇼군을 알현하고 선물을 바쳤다. 또한 네덜란드 상관은 외국의 정보를 제공할 의무가 있었으며 그것을 나가사키 통사가 번역하여 매년 '네덜란드 풍설서'로 막부에 제출했다. 이때 커피, 빵, 담배 등 많은 일상 용품이 전래되었다.</a:t>
            </a:r>
            <a:endParaRPr lang="ko-KR" altLang="ko-KR" sz="2000">
              <a:latin typeface="한컴 백제 B"/>
              <a:ea typeface="한컴 백제 B"/>
            </a:endParaRPr>
          </a:p>
          <a:p>
            <a:pPr>
              <a:defRPr lang="ko-KR" altLang="en-US"/>
            </a:pPr>
            <a:endParaRPr lang="ko-KR" altLang="ko-KR" sz="2000">
              <a:latin typeface="한컴 백제 B"/>
              <a:ea typeface="한컴 백제 B"/>
            </a:endParaRPr>
          </a:p>
          <a:p>
            <a:pPr>
              <a:defRPr lang="ko-KR" altLang="en-US"/>
            </a:pPr>
            <a:endParaRPr lang="ko-KR" altLang="en-US" sz="2100">
              <a:latin typeface="한컴 백제 B"/>
              <a:ea typeface="한컴 백제 B"/>
            </a:endParaRPr>
          </a:p>
          <a:p>
            <a:pPr>
              <a:defRPr lang="ko-KR" altLang="en-US"/>
            </a:pPr>
            <a:endParaRPr lang="ko-KR" altLang="en-US" sz="2100">
              <a:latin typeface="한컴 백제 B"/>
              <a:ea typeface="한컴 백제 B"/>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timing>
    <p:tnLst>
      <p:par>
        <p:cTn id="1" dur="indefinite" restart="never" nodeType="tmRoot"/>
      </p:par>
    </p:tnLst>
  </p:timing>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5" name="직사각형 4"/>
          <p:cNvSpPr/>
          <p:nvPr/>
        </p:nvSpPr>
        <p:spPr>
          <a:xfrm>
            <a:off x="2718435" y="164192"/>
            <a:ext cx="7777878" cy="919753"/>
          </a:xfrm>
          <a:prstGeom prst="rect">
            <a:avLst/>
          </a:prstGeom>
        </p:spPr>
        <p:txBody>
          <a:bodyPr wrap="squar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네덜란드 풍설서</a:t>
            </a:r>
            <a:endParaRPr lang="ko-KR" altLang="en-US" sz="4400" b="1" kern="0">
              <a:solidFill>
                <a:prstClr val="black">
                  <a:lumMod val="75000"/>
                  <a:lumOff val="25000"/>
                </a:prstClr>
              </a:solidFill>
              <a:latin typeface="야놀자 야체 B"/>
              <a:ea typeface="야놀자 야체 B"/>
            </a:endParaRPr>
          </a:p>
          <a:p>
            <a:pPr algn="ctr" latinLnBrk="0">
              <a:defRPr lang="ko-KR"/>
            </a:pPr>
            <a:endParaRPr lang="en-US" altLang="ko-KR" sz="1050" kern="0">
              <a:solidFill>
                <a:srgbClr val="5e3f3a"/>
              </a:solidFill>
            </a:endParaRPr>
          </a:p>
        </p:txBody>
      </p:sp>
      <p:sp>
        <p:nvSpPr>
          <p:cNvPr id="2" name="양쪽 모서리가 둥근 사각형 1"/>
          <p:cNvSpPr/>
          <p:nvPr/>
        </p:nvSpPr>
        <p:spPr>
          <a:xfrm>
            <a:off x="4622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2" name="양쪽 모서리가 둥근 사각형 21"/>
          <p:cNvSpPr/>
          <p:nvPr/>
        </p:nvSpPr>
        <p:spPr>
          <a:xfrm>
            <a:off x="6400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3" name="양쪽 모서리가 둥근 사각형 22"/>
          <p:cNvSpPr/>
          <p:nvPr/>
        </p:nvSpPr>
        <p:spPr>
          <a:xfrm>
            <a:off x="8178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6" name="양쪽 모서리가 둥근 사각형 25"/>
          <p:cNvSpPr/>
          <p:nvPr/>
        </p:nvSpPr>
        <p:spPr>
          <a:xfrm>
            <a:off x="9956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38" name="양쪽 모서리가 둥근 사각형 37"/>
          <p:cNvSpPr/>
          <p:nvPr/>
        </p:nvSpPr>
        <p:spPr>
          <a:xfrm>
            <a:off x="2844800" y="1663700"/>
            <a:ext cx="1727200" cy="457200"/>
          </a:xfrm>
          <a:prstGeom prst="round2SameRect">
            <a:avLst>
              <a:gd name="adj1" fmla="val 19444"/>
              <a:gd name="adj2" fmla="val 0"/>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rgbClr val="3eaada"/>
                </a:solidFill>
              </a:rPr>
              <a:t>CONTENTS A</a:t>
            </a:r>
            <a:endParaRPr lang="en-US" altLang="ko-KR" sz="1400" b="1">
              <a:solidFill>
                <a:srgbClr val="3eaada"/>
              </a:solidFill>
            </a:endParaRPr>
          </a:p>
        </p:txBody>
      </p:sp>
      <p:sp>
        <p:nvSpPr>
          <p:cNvPr id="39" name="직사각형 38"/>
          <p:cNvSpPr/>
          <p:nvPr/>
        </p:nvSpPr>
        <p:spPr>
          <a:xfrm>
            <a:off x="2800150" y="2540000"/>
            <a:ext cx="8728076" cy="4318000"/>
          </a:xfrm>
          <a:prstGeom prst="rect">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2300" b="1">
              <a:solidFill>
                <a:srgbClr val="3eaada"/>
              </a:solidFill>
            </a:endParaRPr>
          </a:p>
          <a:p>
            <a:pPr algn="ctr">
              <a:defRPr lang="ko-KR" altLang="en-US"/>
            </a:pPr>
            <a:endParaRPr lang="ko-KR" altLang="en-US" sz="2000" b="1">
              <a:solidFill>
                <a:srgbClr val="3eaada"/>
              </a:solidFill>
            </a:endParaRPr>
          </a:p>
          <a:p>
            <a:pPr algn="ctr">
              <a:defRPr lang="ko-KR" altLang="en-US"/>
            </a:pPr>
            <a:endParaRPr lang="ko-KR" altLang="en-US" sz="2300" b="1">
              <a:solidFill>
                <a:srgbClr val="3eaada"/>
              </a:solidFill>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다이도쿠가와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a:t>
            </a:r>
            <a:r>
              <a:rPr lang="ko-KR" altLang="ko-KR" sz="1700" b="1">
                <a:latin typeface="함초롬바탕"/>
                <a:ea typeface="함초롬바탕"/>
              </a:rPr>
              <a:t>발전뿐묘</a:t>
            </a:r>
            <a:r>
              <a:rPr lang="ko-KR" altLang="ko-KR" sz="1100" b="1">
                <a:latin typeface="함초롬바탕"/>
                <a:ea typeface="함초롬바탕"/>
              </a:rPr>
              <a:t>(영주)들의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p:txBody>
      </p:sp>
      <p:sp>
        <p:nvSpPr>
          <p:cNvPr id="44" name="직사각형 43"/>
          <p:cNvSpPr/>
          <p:nvPr/>
        </p:nvSpPr>
        <p:spPr>
          <a:xfrm flipH="1">
            <a:off x="3581013" y="3018527"/>
            <a:ext cx="7315388" cy="3570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lang="ko-KR" altLang="en-US"/>
            </a:pPr>
            <a:endParaRPr lang="en-US" altLang="ko-KR" sz="1600" b="1">
              <a:solidFill>
                <a:srgbClr val="7fc6e6"/>
              </a:solidFill>
            </a:endParaRPr>
          </a:p>
        </p:txBody>
      </p:sp>
      <p:sp>
        <p:nvSpPr>
          <p:cNvPr id="80" name="타원 79"/>
          <p:cNvSpPr/>
          <p:nvPr/>
        </p:nvSpPr>
        <p:spPr>
          <a:xfrm>
            <a:off x="753529" y="1663705"/>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1" name="직사각형 80"/>
          <p:cNvSpPr/>
          <p:nvPr/>
        </p:nvSpPr>
        <p:spPr>
          <a:xfrm>
            <a:off x="804631" y="2109486"/>
            <a:ext cx="1093868" cy="31748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2" name="그룹 81"/>
          <p:cNvGrpSpPr/>
          <p:nvPr/>
        </p:nvGrpSpPr>
        <p:grpSpPr>
          <a:xfrm rot="0">
            <a:off x="1264895" y="3089497"/>
            <a:ext cx="215444" cy="191546"/>
            <a:chOff x="4367987" y="2389745"/>
            <a:chExt cx="283439" cy="252000"/>
          </a:xfrm>
        </p:grpSpPr>
        <p:sp>
          <p:nvSpPr>
            <p:cNvPr id="83" name="타원 82"/>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4" name="직사각형 83"/>
            <p:cNvSpPr/>
            <p:nvPr/>
          </p:nvSpPr>
          <p:spPr>
            <a:xfrm rot="5400000">
              <a:off x="4389407" y="2382377"/>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85" name="타원 84"/>
          <p:cNvSpPr/>
          <p:nvPr/>
        </p:nvSpPr>
        <p:spPr>
          <a:xfrm>
            <a:off x="753529" y="3483750"/>
            <a:ext cx="1226814" cy="1226816"/>
          </a:xfrm>
          <a:prstGeom prst="ellipse">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6" name="직사각형 85"/>
          <p:cNvSpPr/>
          <p:nvPr/>
        </p:nvSpPr>
        <p:spPr>
          <a:xfrm>
            <a:off x="804631" y="3929531"/>
            <a:ext cx="1093868" cy="31671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7" name="그룹 86"/>
          <p:cNvGrpSpPr/>
          <p:nvPr/>
        </p:nvGrpSpPr>
        <p:grpSpPr>
          <a:xfrm rot="0">
            <a:off x="1264895" y="4909542"/>
            <a:ext cx="215444" cy="191546"/>
            <a:chOff x="4367987" y="2389745"/>
            <a:chExt cx="283439" cy="252000"/>
          </a:xfrm>
        </p:grpSpPr>
        <p:sp>
          <p:nvSpPr>
            <p:cNvPr id="88" name="타원 87"/>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9" name="직사각형 88"/>
            <p:cNvSpPr/>
            <p:nvPr/>
          </p:nvSpPr>
          <p:spPr>
            <a:xfrm rot="5400000">
              <a:off x="4389407" y="2382378"/>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90" name="타원 89"/>
          <p:cNvSpPr/>
          <p:nvPr/>
        </p:nvSpPr>
        <p:spPr>
          <a:xfrm>
            <a:off x="753529" y="5255668"/>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91" name="직사각형 90"/>
          <p:cNvSpPr/>
          <p:nvPr/>
        </p:nvSpPr>
        <p:spPr>
          <a:xfrm>
            <a:off x="804631" y="5701449"/>
            <a:ext cx="1093868" cy="316445"/>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sp>
        <p:nvSpPr>
          <p:cNvPr id="93" name=""/>
          <p:cNvSpPr txBox="1"/>
          <p:nvPr/>
        </p:nvSpPr>
        <p:spPr>
          <a:xfrm>
            <a:off x="3193846" y="3696890"/>
            <a:ext cx="7277696" cy="387430"/>
          </a:xfrm>
          <a:prstGeom prst="rect">
            <a:avLst/>
          </a:prstGeom>
        </p:spPr>
        <p:txBody>
          <a:bodyPr wrap="square">
            <a:spAutoFit/>
          </a:bodyPr>
          <a:p>
            <a:pPr>
              <a:defRPr lang="ko-KR" altLang="en-US"/>
            </a:pPr>
            <a:endParaRPr lang="ko-KR" altLang="ko-KR" sz="2000">
              <a:latin typeface="함초롬바탕"/>
              <a:ea typeface="함초롬바탕"/>
            </a:endParaRPr>
          </a:p>
        </p:txBody>
      </p:sp>
      <p:sp>
        <p:nvSpPr>
          <p:cNvPr id="94" name=""/>
          <p:cNvSpPr txBox="1"/>
          <p:nvPr/>
        </p:nvSpPr>
        <p:spPr>
          <a:xfrm>
            <a:off x="3833812" y="3161109"/>
            <a:ext cx="6860977" cy="1075611"/>
          </a:xfrm>
          <a:prstGeom prst="rect">
            <a:avLst/>
          </a:prstGeom>
        </p:spPr>
        <p:txBody>
          <a:bodyPr wrap="square">
            <a:spAutoFit/>
          </a:bodyPr>
          <a:p>
            <a:pPr marL="0" algn="l" defTabSz="900000" eaLnBrk="1" latinLnBrk="1" hangingPunct="1">
              <a:defRPr lang="ko-KR" altLang="en-US"/>
            </a:pPr>
            <a:endParaRPr lang="ko-KR" altLang="en-US" sz="2300">
              <a:latin typeface="한컴 백제 B"/>
              <a:ea typeface="한컴 백제 B"/>
            </a:endParaRPr>
          </a:p>
          <a:p>
            <a:pPr>
              <a:defRPr lang="ko-KR" altLang="en-US"/>
            </a:pPr>
            <a:endParaRPr lang="ko-KR" altLang="en-US" sz="2100" b="0" i="0">
              <a:latin typeface="한컴 백제 B"/>
              <a:ea typeface="한컴 백제 B"/>
            </a:endParaRPr>
          </a:p>
          <a:p>
            <a:pPr>
              <a:defRPr lang="ko-KR" altLang="en-US"/>
            </a:pPr>
            <a:endParaRPr lang="ko-KR" altLang="en-US" sz="2100" b="0" i="0">
              <a:latin typeface="한컴 백제 B"/>
              <a:ea typeface="한컴 백제 B"/>
            </a:endParaRPr>
          </a:p>
        </p:txBody>
      </p:sp>
      <p:sp>
        <p:nvSpPr>
          <p:cNvPr id="95" name=""/>
          <p:cNvSpPr txBox="1"/>
          <p:nvPr/>
        </p:nvSpPr>
        <p:spPr>
          <a:xfrm>
            <a:off x="4146351" y="4054078"/>
            <a:ext cx="5819180" cy="392192"/>
          </a:xfrm>
          <a:prstGeom prst="rect">
            <a:avLst/>
          </a:prstGeom>
        </p:spPr>
        <p:txBody>
          <a:bodyPr wrap="square">
            <a:spAutoFit/>
          </a:bodyPr>
          <a:p>
            <a:pPr>
              <a:defRPr lang="ko-KR" altLang="en-US"/>
            </a:pPr>
            <a:endParaRPr lang="ko-KR" altLang="ko-KR" sz="2000">
              <a:latin typeface="한컴 윤체 B"/>
              <a:ea typeface="한컴 윤체 B"/>
            </a:endParaRPr>
          </a:p>
        </p:txBody>
      </p:sp>
      <p:pic>
        <p:nvPicPr>
          <p:cNvPr id="97" name=""/>
          <p:cNvPicPr>
            <a:picLocks noChangeAspect="1"/>
          </p:cNvPicPr>
          <p:nvPr/>
        </p:nvPicPr>
        <p:blipFill rotWithShape="1">
          <a:blip r:embed="rId2"/>
          <a:stretch>
            <a:fillRect/>
          </a:stretch>
        </p:blipFill>
        <p:spPr>
          <a:xfrm>
            <a:off x="2881312" y="2565797"/>
            <a:ext cx="8691562" cy="4292203"/>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5" name="직사각형 4"/>
          <p:cNvSpPr/>
          <p:nvPr/>
        </p:nvSpPr>
        <p:spPr>
          <a:xfrm>
            <a:off x="2718435" y="164192"/>
            <a:ext cx="7777878" cy="1348378"/>
          </a:xfrm>
          <a:prstGeom prst="rect">
            <a:avLst/>
          </a:prstGeom>
        </p:spPr>
        <p:txBody>
          <a:bodyPr wrap="squar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유럽과의 교역을 통한 경제성장</a:t>
            </a:r>
            <a:endParaRPr lang="ko-KR" altLang="en-US" sz="4400" b="1" kern="0">
              <a:solidFill>
                <a:prstClr val="black">
                  <a:lumMod val="75000"/>
                  <a:lumOff val="25000"/>
                </a:prstClr>
              </a:solidFill>
              <a:latin typeface="야놀자 야체 B"/>
              <a:ea typeface="야놀자 야체 B"/>
            </a:endParaRPr>
          </a:p>
          <a:p>
            <a:pPr algn="ctr" latinLnBrk="0">
              <a:defRPr lang="ko-KR"/>
            </a:pPr>
            <a:r>
              <a:rPr lang="ko-KR" altLang="en-US" sz="2800" b="1" kern="0">
                <a:solidFill>
                  <a:prstClr val="black">
                    <a:lumMod val="75000"/>
                    <a:lumOff val="25000"/>
                  </a:prstClr>
                </a:solidFill>
                <a:latin typeface="야놀자 야체 B"/>
                <a:ea typeface="야놀자 야체 B"/>
              </a:rPr>
              <a:t>네덜란드 풍설서 의미</a:t>
            </a:r>
            <a:endParaRPr lang="ko-KR" altLang="en-US" sz="2800" b="1" kern="0">
              <a:solidFill>
                <a:prstClr val="black">
                  <a:lumMod val="75000"/>
                  <a:lumOff val="25000"/>
                </a:prstClr>
              </a:solidFill>
              <a:latin typeface="야놀자 야체 B"/>
              <a:ea typeface="야놀자 야체 B"/>
            </a:endParaRPr>
          </a:p>
          <a:p>
            <a:pPr algn="ctr" latinLnBrk="0">
              <a:defRPr lang="ko-KR"/>
            </a:pPr>
            <a:endParaRPr lang="en-US" altLang="ko-KR" sz="1050" kern="0">
              <a:solidFill>
                <a:srgbClr val="5e3f3a"/>
              </a:solidFill>
            </a:endParaRPr>
          </a:p>
        </p:txBody>
      </p:sp>
      <p:sp>
        <p:nvSpPr>
          <p:cNvPr id="2" name="양쪽 모서리가 둥근 사각형 1"/>
          <p:cNvSpPr/>
          <p:nvPr/>
        </p:nvSpPr>
        <p:spPr>
          <a:xfrm>
            <a:off x="4622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2" name="양쪽 모서리가 둥근 사각형 21"/>
          <p:cNvSpPr/>
          <p:nvPr/>
        </p:nvSpPr>
        <p:spPr>
          <a:xfrm>
            <a:off x="6400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3" name="양쪽 모서리가 둥근 사각형 22"/>
          <p:cNvSpPr/>
          <p:nvPr/>
        </p:nvSpPr>
        <p:spPr>
          <a:xfrm>
            <a:off x="8178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6" name="양쪽 모서리가 둥근 사각형 25"/>
          <p:cNvSpPr/>
          <p:nvPr/>
        </p:nvSpPr>
        <p:spPr>
          <a:xfrm>
            <a:off x="9956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38" name="양쪽 모서리가 둥근 사각형 37"/>
          <p:cNvSpPr/>
          <p:nvPr/>
        </p:nvSpPr>
        <p:spPr>
          <a:xfrm>
            <a:off x="2844800" y="1663700"/>
            <a:ext cx="1727200" cy="457200"/>
          </a:xfrm>
          <a:prstGeom prst="round2SameRect">
            <a:avLst>
              <a:gd name="adj1" fmla="val 19444"/>
              <a:gd name="adj2" fmla="val 0"/>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rgbClr val="3eaada"/>
                </a:solidFill>
              </a:rPr>
              <a:t>CONTENTS A</a:t>
            </a:r>
            <a:endParaRPr lang="en-US" altLang="ko-KR" sz="1400" b="1">
              <a:solidFill>
                <a:srgbClr val="3eaada"/>
              </a:solidFill>
            </a:endParaRPr>
          </a:p>
        </p:txBody>
      </p:sp>
      <p:sp>
        <p:nvSpPr>
          <p:cNvPr id="39" name="직사각형 38"/>
          <p:cNvSpPr/>
          <p:nvPr/>
        </p:nvSpPr>
        <p:spPr>
          <a:xfrm>
            <a:off x="2800150" y="2540000"/>
            <a:ext cx="8728076" cy="4318000"/>
          </a:xfrm>
          <a:prstGeom prst="rect">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2300" b="1">
              <a:solidFill>
                <a:srgbClr val="3eaada"/>
              </a:solidFill>
            </a:endParaRPr>
          </a:p>
          <a:p>
            <a:pPr algn="ctr">
              <a:defRPr lang="ko-KR" altLang="en-US"/>
            </a:pPr>
            <a:endParaRPr lang="ko-KR" altLang="en-US" sz="2000" b="1">
              <a:solidFill>
                <a:srgbClr val="3eaada"/>
              </a:solidFill>
            </a:endParaRPr>
          </a:p>
          <a:p>
            <a:pPr algn="ctr">
              <a:defRPr lang="ko-KR" altLang="en-US"/>
            </a:pPr>
            <a:endParaRPr lang="ko-KR" altLang="en-US" sz="2300" b="1">
              <a:solidFill>
                <a:srgbClr val="3eaada"/>
              </a:solidFill>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다이도쿠가와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a:t>
            </a:r>
            <a:r>
              <a:rPr lang="ko-KR" altLang="ko-KR" sz="1700" b="1">
                <a:latin typeface="함초롬바탕"/>
                <a:ea typeface="함초롬바탕"/>
              </a:rPr>
              <a:t>발전뿐묘</a:t>
            </a:r>
            <a:r>
              <a:rPr lang="ko-KR" altLang="ko-KR" sz="1100" b="1">
                <a:latin typeface="함초롬바탕"/>
                <a:ea typeface="함초롬바탕"/>
              </a:rPr>
              <a:t>(영주)들의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p:txBody>
      </p:sp>
      <p:sp>
        <p:nvSpPr>
          <p:cNvPr id="44" name="직사각형 43"/>
          <p:cNvSpPr/>
          <p:nvPr/>
        </p:nvSpPr>
        <p:spPr>
          <a:xfrm flipH="1">
            <a:off x="3581013" y="3018527"/>
            <a:ext cx="7315388" cy="3570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lang="ko-KR" altLang="en-US"/>
            </a:pPr>
            <a:endParaRPr lang="en-US" altLang="ko-KR" sz="1600" b="1">
              <a:solidFill>
                <a:srgbClr val="7fc6e6"/>
              </a:solidFill>
            </a:endParaRPr>
          </a:p>
        </p:txBody>
      </p:sp>
      <p:sp>
        <p:nvSpPr>
          <p:cNvPr id="80" name="타원 79"/>
          <p:cNvSpPr/>
          <p:nvPr/>
        </p:nvSpPr>
        <p:spPr>
          <a:xfrm>
            <a:off x="753529" y="1663705"/>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1" name="직사각형 80"/>
          <p:cNvSpPr/>
          <p:nvPr/>
        </p:nvSpPr>
        <p:spPr>
          <a:xfrm>
            <a:off x="804631" y="2109486"/>
            <a:ext cx="1093868" cy="31748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2" name="그룹 81"/>
          <p:cNvGrpSpPr/>
          <p:nvPr/>
        </p:nvGrpSpPr>
        <p:grpSpPr>
          <a:xfrm rot="0">
            <a:off x="1264895" y="3089497"/>
            <a:ext cx="215444" cy="191546"/>
            <a:chOff x="4367987" y="2389745"/>
            <a:chExt cx="283439" cy="252000"/>
          </a:xfrm>
        </p:grpSpPr>
        <p:sp>
          <p:nvSpPr>
            <p:cNvPr id="83" name="타원 82"/>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4" name="직사각형 83"/>
            <p:cNvSpPr/>
            <p:nvPr/>
          </p:nvSpPr>
          <p:spPr>
            <a:xfrm rot="5400000">
              <a:off x="4389407" y="2382377"/>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85" name="타원 84"/>
          <p:cNvSpPr/>
          <p:nvPr/>
        </p:nvSpPr>
        <p:spPr>
          <a:xfrm>
            <a:off x="753529" y="3483750"/>
            <a:ext cx="1226814" cy="1226816"/>
          </a:xfrm>
          <a:prstGeom prst="ellipse">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6" name="직사각형 85"/>
          <p:cNvSpPr/>
          <p:nvPr/>
        </p:nvSpPr>
        <p:spPr>
          <a:xfrm>
            <a:off x="804631" y="3929531"/>
            <a:ext cx="1093868" cy="31671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7" name="그룹 86"/>
          <p:cNvGrpSpPr/>
          <p:nvPr/>
        </p:nvGrpSpPr>
        <p:grpSpPr>
          <a:xfrm rot="0">
            <a:off x="1264895" y="4909542"/>
            <a:ext cx="215444" cy="191546"/>
            <a:chOff x="4367987" y="2389745"/>
            <a:chExt cx="283439" cy="252000"/>
          </a:xfrm>
        </p:grpSpPr>
        <p:sp>
          <p:nvSpPr>
            <p:cNvPr id="88" name="타원 87"/>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9" name="직사각형 88"/>
            <p:cNvSpPr/>
            <p:nvPr/>
          </p:nvSpPr>
          <p:spPr>
            <a:xfrm rot="5400000">
              <a:off x="4389407" y="2382378"/>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90" name="타원 89"/>
          <p:cNvSpPr/>
          <p:nvPr/>
        </p:nvSpPr>
        <p:spPr>
          <a:xfrm>
            <a:off x="753529" y="5255668"/>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91" name="직사각형 90"/>
          <p:cNvSpPr/>
          <p:nvPr/>
        </p:nvSpPr>
        <p:spPr>
          <a:xfrm>
            <a:off x="804631" y="5701449"/>
            <a:ext cx="1093868" cy="316445"/>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sp>
        <p:nvSpPr>
          <p:cNvPr id="93" name=""/>
          <p:cNvSpPr txBox="1"/>
          <p:nvPr/>
        </p:nvSpPr>
        <p:spPr>
          <a:xfrm>
            <a:off x="3089667" y="3696890"/>
            <a:ext cx="7277696" cy="387430"/>
          </a:xfrm>
          <a:prstGeom prst="rect">
            <a:avLst/>
          </a:prstGeom>
        </p:spPr>
        <p:txBody>
          <a:bodyPr wrap="square">
            <a:spAutoFit/>
          </a:bodyPr>
          <a:p>
            <a:pPr>
              <a:defRPr lang="ko-KR" altLang="en-US"/>
            </a:pPr>
            <a:endParaRPr lang="ko-KR" altLang="ko-KR" sz="2000">
              <a:latin typeface="함초롬바탕"/>
              <a:ea typeface="함초롬바탕"/>
            </a:endParaRPr>
          </a:p>
        </p:txBody>
      </p:sp>
      <p:sp>
        <p:nvSpPr>
          <p:cNvPr id="94" name=""/>
          <p:cNvSpPr txBox="1"/>
          <p:nvPr/>
        </p:nvSpPr>
        <p:spPr>
          <a:xfrm>
            <a:off x="3833812" y="3161109"/>
            <a:ext cx="6860977" cy="751761"/>
          </a:xfrm>
          <a:prstGeom prst="rect">
            <a:avLst/>
          </a:prstGeom>
        </p:spPr>
        <p:txBody>
          <a:bodyPr wrap="square">
            <a:spAutoFit/>
          </a:bodyPr>
          <a:p>
            <a:pPr marL="0" algn="l" defTabSz="900000" eaLnBrk="1" latinLnBrk="1" hangingPunct="1">
              <a:defRPr lang="ko-KR" altLang="en-US"/>
            </a:pPr>
            <a:endParaRPr lang="ko-KR" altLang="en-US" sz="2300">
              <a:latin typeface="한컴 백제 B"/>
              <a:ea typeface="한컴 백제 B"/>
            </a:endParaRPr>
          </a:p>
          <a:p>
            <a:pPr>
              <a:defRPr lang="ko-KR" altLang="en-US"/>
            </a:pPr>
            <a:endParaRPr lang="ko-KR" altLang="en-US" sz="2100" b="0" i="0">
              <a:latin typeface="한컴 백제 B"/>
              <a:ea typeface="한컴 백제 B"/>
            </a:endParaRPr>
          </a:p>
        </p:txBody>
      </p:sp>
      <p:sp>
        <p:nvSpPr>
          <p:cNvPr id="95" name=""/>
          <p:cNvSpPr txBox="1"/>
          <p:nvPr/>
        </p:nvSpPr>
        <p:spPr>
          <a:xfrm>
            <a:off x="2702718" y="2729508"/>
            <a:ext cx="8572502" cy="3745586"/>
          </a:xfrm>
          <a:prstGeom prst="rect">
            <a:avLst/>
          </a:prstGeom>
        </p:spPr>
        <p:txBody>
          <a:bodyPr wrap="square">
            <a:spAutoFit/>
          </a:bodyPr>
          <a:p>
            <a:pPr>
              <a:defRPr lang="ko-KR" altLang="en-US"/>
            </a:pPr>
            <a:r>
              <a:rPr lang="ko-KR" altLang="ko-KR" sz="2000">
                <a:latin typeface="한컴 윤체 B"/>
                <a:ea typeface="한컴 윤체 B"/>
              </a:rPr>
              <a:t>동전된 서양 지식. 일본 막부는 네덜란드인들로부터 해외 정보를 얻기 위해 네덜란드 선박이 나가사키항에 입항할 때마다 막부 당국에 이른바 ‘네덜란드 풍설서’라는 보고서를 제출하도록 하였다. 1602년 동인도회사를 발족한 네덜란드는 인도네시아의 바타비아를 거점으로 해 각지에 회사의 지사 격인 상관(商館)을 설치하였다.</a:t>
            </a:r>
            <a:endParaRPr lang="ko-KR" altLang="ko-KR" sz="2000">
              <a:latin typeface="한컴 윤체 B"/>
              <a:ea typeface="한컴 윤체 B"/>
            </a:endParaRPr>
          </a:p>
          <a:p>
            <a:pPr>
              <a:defRPr lang="ko-KR" altLang="en-US"/>
            </a:pPr>
            <a:endParaRPr lang="ko-KR" altLang="ko-KR" sz="2000">
              <a:latin typeface="한컴 윤체 B"/>
              <a:ea typeface="한컴 윤체 B"/>
            </a:endParaRPr>
          </a:p>
          <a:p>
            <a:pPr>
              <a:defRPr lang="ko-KR" altLang="en-US"/>
            </a:pPr>
            <a:r>
              <a:rPr lang="ko-KR" altLang="ko-KR" sz="2000">
                <a:latin typeface="한컴 윤체 B"/>
                <a:ea typeface="한컴 윤체 B"/>
              </a:rPr>
              <a:t>일본은 처음에는 히라도에 상관을 설치했다가 1641년에 나가사키로 이전하였다. 그 후부터 네덜란드는 라이벌 관계의 포르투갈이나 스페인 관련 정보 이외에 해외 정보 전반에 관한 보고를 담은 이 풍설서를 막부에 제출하기 시작하였다. 내용은 주로 유럽이나 인도, 중국에 관한 것이었지만, 형식적이고 간략한 경우가 대부분이었다.</a:t>
            </a:r>
            <a:endParaRPr lang="ko-KR" altLang="ko-KR" sz="2000">
              <a:latin typeface="한컴 윤체 B"/>
              <a:ea typeface="한컴 윤체 B"/>
            </a:endParaRPr>
          </a:p>
          <a:p>
            <a:pPr>
              <a:defRPr lang="ko-KR" altLang="en-US"/>
            </a:pPr>
            <a:endParaRPr lang="ko-KR" altLang="ko-KR" sz="2000">
              <a:latin typeface="한컴 윤체 B"/>
              <a:ea typeface="한컴 윤체 B"/>
            </a:endParaRPr>
          </a:p>
          <a:p>
            <a:pPr>
              <a:defRPr lang="ko-KR" altLang="en-US"/>
            </a:pPr>
            <a:endParaRPr lang="ko-KR" altLang="ko-KR" sz="2000">
              <a:latin typeface="한컴 윤체 B"/>
              <a:ea typeface="한컴 윤체 B"/>
            </a:endParaRPr>
          </a:p>
          <a:p>
            <a:pPr>
              <a:defRPr lang="ko-KR" altLang="en-US"/>
            </a:pPr>
            <a:endParaRPr lang="ko-KR" altLang="ko-KR" sz="2000">
              <a:latin typeface="한컴 윤체 B"/>
              <a:ea typeface="한컴 윤체 B"/>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827484" y="1821655"/>
            <a:ext cx="9838493" cy="971432"/>
          </a:xfrm>
          <a:prstGeom prst="rect">
            <a:avLst/>
          </a:prstGeom>
        </p:spPr>
        <p:txBody>
          <a:bodyPr wrap="square">
            <a:spAutoFit/>
          </a:bodyPr>
          <a:p>
            <a:pPr>
              <a:defRPr lang="ko-KR" altLang="en-US"/>
            </a:pPr>
            <a:endParaRPr lang="ko-KR" altLang="en-US"/>
          </a:p>
        </p:txBody>
      </p:sp>
      <p:sp>
        <p:nvSpPr>
          <p:cNvPr id="3" name=""/>
          <p:cNvSpPr txBox="1"/>
          <p:nvPr/>
        </p:nvSpPr>
        <p:spPr>
          <a:xfrm>
            <a:off x="4637480" y="4879895"/>
            <a:ext cx="7947426" cy="1280875"/>
          </a:xfrm>
          <a:prstGeom prst="rect">
            <a:avLst/>
          </a:prstGeom>
        </p:spPr>
        <p:txBody>
          <a:bodyPr wrap="square">
            <a:spAutoFit/>
          </a:bodyPr>
          <a:p>
            <a:pPr>
              <a:defRPr lang="ko-KR" altLang="en-US"/>
            </a:pPr>
            <a:r>
              <a:rPr lang="ko-KR" altLang="en-US" sz="7800"/>
              <a:t>감사합니다!</a:t>
            </a:r>
            <a:endParaRPr lang="ko-KR" altLang="en-US" sz="7800"/>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5" name="직사각형 4"/>
          <p:cNvSpPr/>
          <p:nvPr/>
        </p:nvSpPr>
        <p:spPr>
          <a:xfrm>
            <a:off x="4261485" y="164192"/>
            <a:ext cx="3669028" cy="919753"/>
          </a:xfrm>
          <a:prstGeom prst="rect">
            <a:avLst/>
          </a:prstGeom>
        </p:spPr>
        <p:txBody>
          <a:bodyPr wrap="non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경제</a:t>
            </a:r>
            <a:endParaRPr lang="ko-KR" altLang="en-US" sz="4400" b="1" kern="0">
              <a:solidFill>
                <a:prstClr val="black">
                  <a:lumMod val="75000"/>
                  <a:lumOff val="25000"/>
                </a:prstClr>
              </a:solidFill>
              <a:latin typeface="야놀자 야체 B"/>
              <a:ea typeface="야놀자 야체 B"/>
            </a:endParaRPr>
          </a:p>
          <a:p>
            <a:pPr algn="ctr" latinLnBrk="0">
              <a:defRPr lang="ko-KR"/>
            </a:pPr>
            <a:r>
              <a:rPr lang="en-US" altLang="ko-KR" sz="1050" kern="0">
                <a:solidFill>
                  <a:srgbClr val="5e3f3a"/>
                </a:solidFill>
              </a:rPr>
              <a:t>Enjoy your stylish business and campus life with BIZCAM</a:t>
            </a:r>
            <a:endParaRPr lang="en-US" altLang="ko-KR" sz="1050" kern="0">
              <a:solidFill>
                <a:srgbClr val="5e3f3a"/>
              </a:solidFill>
            </a:endParaRPr>
          </a:p>
        </p:txBody>
      </p:sp>
      <p:sp>
        <p:nvSpPr>
          <p:cNvPr id="6" name="자유형 5"/>
          <p:cNvSpPr/>
          <p:nvPr/>
        </p:nvSpPr>
        <p:spPr>
          <a:xfrm>
            <a:off x="1880584" y="2066710"/>
            <a:ext cx="2018526" cy="522512"/>
          </a:xfrm>
          <a:custGeom>
            <a:avLst/>
            <a:gdLst>
              <a:gd name="connsiteX0" fmla="*/ 1009263 w 2018526"/>
              <a:gd name="connsiteY0" fmla="*/ 0 h 522512"/>
              <a:gd name="connsiteX1" fmla="*/ 1964757 w 2018526"/>
              <a:gd name="connsiteY1" fmla="*/ 450608 h 522512"/>
              <a:gd name="connsiteX2" fmla="*/ 2018526 w 2018526"/>
              <a:gd name="connsiteY2" fmla="*/ 522512 h 522512"/>
              <a:gd name="connsiteX3" fmla="*/ 0 w 2018526"/>
              <a:gd name="connsiteY3" fmla="*/ 522512 h 522512"/>
              <a:gd name="connsiteX4" fmla="*/ 53769 w 2018526"/>
              <a:gd name="connsiteY4" fmla="*/ 450608 h 522512"/>
              <a:gd name="connsiteX5" fmla="*/ 1009263 w 2018526"/>
              <a:gd name="connsiteY5" fmla="*/ 0 h 5225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8526" h="522512">
                <a:moveTo>
                  <a:pt x="1009263" y="0"/>
                </a:moveTo>
                <a:cubicBezTo>
                  <a:pt x="1393938" y="0"/>
                  <a:pt x="1737644" y="175410"/>
                  <a:pt x="1964757" y="450608"/>
                </a:cubicBezTo>
                <a:lnTo>
                  <a:pt x="2018526" y="522512"/>
                </a:lnTo>
                <a:lnTo>
                  <a:pt x="0" y="522512"/>
                </a:lnTo>
                <a:lnTo>
                  <a:pt x="53769" y="450608"/>
                </a:lnTo>
                <a:cubicBezTo>
                  <a:pt x="280882" y="175410"/>
                  <a:pt x="624588" y="0"/>
                  <a:pt x="1009263" y="0"/>
                </a:cubicBezTo>
                <a:close/>
              </a:path>
            </a:pathLst>
          </a:custGeom>
          <a:solidFill>
            <a:srgbClr val="f461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prstClr val="white"/>
              </a:solidFill>
            </a:endParaRPr>
          </a:p>
        </p:txBody>
      </p:sp>
      <p:sp>
        <p:nvSpPr>
          <p:cNvPr id="7" name="자유형 6"/>
          <p:cNvSpPr/>
          <p:nvPr/>
        </p:nvSpPr>
        <p:spPr>
          <a:xfrm>
            <a:off x="1651597" y="2589222"/>
            <a:ext cx="2476500" cy="1953988"/>
          </a:xfrm>
          <a:custGeom>
            <a:avLst/>
            <a:gdLst>
              <a:gd name="connsiteX0" fmla="*/ 228987 w 2476500"/>
              <a:gd name="connsiteY0" fmla="*/ 0 h 1953988"/>
              <a:gd name="connsiteX1" fmla="*/ 2247513 w 2476500"/>
              <a:gd name="connsiteY1" fmla="*/ 0 h 1953988"/>
              <a:gd name="connsiteX2" fmla="*/ 2265026 w 2476500"/>
              <a:gd name="connsiteY2" fmla="*/ 23420 h 1953988"/>
              <a:gd name="connsiteX3" fmla="*/ 2476500 w 2476500"/>
              <a:gd name="connsiteY3" fmla="*/ 715738 h 1953988"/>
              <a:gd name="connsiteX4" fmla="*/ 1238250 w 2476500"/>
              <a:gd name="connsiteY4" fmla="*/ 1953988 h 1953988"/>
              <a:gd name="connsiteX5" fmla="*/ 0 w 2476500"/>
              <a:gd name="connsiteY5" fmla="*/ 715738 h 1953988"/>
              <a:gd name="connsiteX6" fmla="*/ 211474 w 2476500"/>
              <a:gd name="connsiteY6" fmla="*/ 23420 h 1953988"/>
              <a:gd name="connsiteX7" fmla="*/ 228987 w 2476500"/>
              <a:gd name="connsiteY7" fmla="*/ 0 h 1953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0" h="1953988">
                <a:moveTo>
                  <a:pt x="228987" y="0"/>
                </a:moveTo>
                <a:lnTo>
                  <a:pt x="2247513" y="0"/>
                </a:lnTo>
                <a:lnTo>
                  <a:pt x="2265026" y="23420"/>
                </a:lnTo>
                <a:cubicBezTo>
                  <a:pt x="2398540" y="221047"/>
                  <a:pt x="2476500" y="459288"/>
                  <a:pt x="2476500" y="715738"/>
                </a:cubicBezTo>
                <a:cubicBezTo>
                  <a:pt x="2476500" y="1399605"/>
                  <a:pt x="1922117" y="1953988"/>
                  <a:pt x="1238250" y="1953988"/>
                </a:cubicBezTo>
                <a:cubicBezTo>
                  <a:pt x="554383" y="1953988"/>
                  <a:pt x="0" y="1399605"/>
                  <a:pt x="0" y="715738"/>
                </a:cubicBezTo>
                <a:cubicBezTo>
                  <a:pt x="0" y="459288"/>
                  <a:pt x="77960" y="221047"/>
                  <a:pt x="211474" y="23420"/>
                </a:cubicBezTo>
                <a:lnTo>
                  <a:pt x="228987" y="0"/>
                </a:lnTo>
                <a:close/>
              </a:path>
            </a:pathLst>
          </a:custGeom>
          <a:solidFill>
            <a:schemeClr val="bg1"/>
          </a:solidFill>
          <a:ln>
            <a:solidFill>
              <a:srgbClr val="f461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100">
                <a:solidFill>
                  <a:schemeClr val="tx1"/>
                </a:solidFill>
                <a:latin typeface="나눔스퀘어"/>
                <a:ea typeface="나눔스퀘어"/>
                <a:cs typeface="굴림"/>
              </a:rPr>
              <a:t>동아시아 제국과의 교섭</a:t>
            </a:r>
            <a:r>
              <a:rPr lang="ko-KR" altLang="en-US">
                <a:solidFill>
                  <a:schemeClr val="tx1"/>
                </a:solidFill>
                <a:latin typeface="나눔스퀘어"/>
                <a:ea typeface="나눔스퀘어"/>
                <a:cs typeface="굴림"/>
              </a:rPr>
              <a:t> </a:t>
            </a:r>
            <a:endParaRPr lang="ko-KR" altLang="en-US">
              <a:solidFill>
                <a:schemeClr val="tx1"/>
              </a:solidFill>
              <a:latin typeface="나눔스퀘어"/>
              <a:ea typeface="나눔스퀘어"/>
              <a:cs typeface="굴림"/>
            </a:endParaRPr>
          </a:p>
        </p:txBody>
      </p:sp>
      <p:sp>
        <p:nvSpPr>
          <p:cNvPr id="8" name="직사각형 7"/>
          <p:cNvSpPr/>
          <p:nvPr/>
        </p:nvSpPr>
        <p:spPr>
          <a:xfrm>
            <a:off x="2727960" y="2200878"/>
            <a:ext cx="249555" cy="359442"/>
          </a:xfrm>
          <a:prstGeom prst="rect">
            <a:avLst/>
          </a:prstGeom>
        </p:spPr>
        <p:txBody>
          <a:bodyPr wrap="none">
            <a:spAutoFit/>
          </a:bodyPr>
          <a:lstStyle/>
          <a:p>
            <a:pPr algn="ctr">
              <a:lnSpc>
                <a:spcPct val="150000"/>
              </a:lnSpc>
              <a:defRPr lang="ko-KR" altLang="en-US"/>
            </a:pPr>
            <a:endParaRPr lang="en-US" altLang="ko-KR" sz="1200" b="1">
              <a:solidFill>
                <a:prstClr val="white"/>
              </a:solidFill>
            </a:endParaRPr>
          </a:p>
        </p:txBody>
      </p:sp>
      <p:sp>
        <p:nvSpPr>
          <p:cNvPr id="10" name="자유형 9"/>
          <p:cNvSpPr/>
          <p:nvPr/>
        </p:nvSpPr>
        <p:spPr>
          <a:xfrm>
            <a:off x="6378773" y="1917882"/>
            <a:ext cx="2352680" cy="671340"/>
          </a:xfrm>
          <a:custGeom>
            <a:avLst/>
            <a:gdLst>
              <a:gd name="connsiteX0" fmla="*/ 1009263 w 2018526"/>
              <a:gd name="connsiteY0" fmla="*/ 0 h 522512"/>
              <a:gd name="connsiteX1" fmla="*/ 1964757 w 2018526"/>
              <a:gd name="connsiteY1" fmla="*/ 450608 h 522512"/>
              <a:gd name="connsiteX2" fmla="*/ 2018526 w 2018526"/>
              <a:gd name="connsiteY2" fmla="*/ 522512 h 522512"/>
              <a:gd name="connsiteX3" fmla="*/ 0 w 2018526"/>
              <a:gd name="connsiteY3" fmla="*/ 522512 h 522512"/>
              <a:gd name="connsiteX4" fmla="*/ 53769 w 2018526"/>
              <a:gd name="connsiteY4" fmla="*/ 450608 h 522512"/>
              <a:gd name="connsiteX5" fmla="*/ 1009263 w 2018526"/>
              <a:gd name="connsiteY5" fmla="*/ 0 h 5225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8526" h="522512">
                <a:moveTo>
                  <a:pt x="1009263" y="0"/>
                </a:moveTo>
                <a:cubicBezTo>
                  <a:pt x="1393938" y="0"/>
                  <a:pt x="1737644" y="175410"/>
                  <a:pt x="1964757" y="450608"/>
                </a:cubicBezTo>
                <a:lnTo>
                  <a:pt x="2018526" y="522512"/>
                </a:lnTo>
                <a:lnTo>
                  <a:pt x="0" y="522512"/>
                </a:lnTo>
                <a:lnTo>
                  <a:pt x="53769" y="450608"/>
                </a:lnTo>
                <a:cubicBezTo>
                  <a:pt x="280882" y="175410"/>
                  <a:pt x="624588" y="0"/>
                  <a:pt x="1009263" y="0"/>
                </a:cubicBezTo>
                <a:close/>
              </a:path>
            </a:pathLst>
          </a:custGeom>
          <a:solidFill>
            <a:srgbClr val="f461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prstClr val="white"/>
              </a:solidFill>
            </a:endParaRPr>
          </a:p>
        </p:txBody>
      </p:sp>
      <p:sp>
        <p:nvSpPr>
          <p:cNvPr id="11" name="자유형 10"/>
          <p:cNvSpPr/>
          <p:nvPr/>
        </p:nvSpPr>
        <p:spPr>
          <a:xfrm>
            <a:off x="6096000" y="2571068"/>
            <a:ext cx="2879323" cy="2162347"/>
          </a:xfrm>
          <a:custGeom>
            <a:avLst/>
            <a:gdLst>
              <a:gd name="connsiteX0" fmla="*/ 228987 w 2476500"/>
              <a:gd name="connsiteY0" fmla="*/ 0 h 1953988"/>
              <a:gd name="connsiteX1" fmla="*/ 2247513 w 2476500"/>
              <a:gd name="connsiteY1" fmla="*/ 0 h 1953988"/>
              <a:gd name="connsiteX2" fmla="*/ 2265026 w 2476500"/>
              <a:gd name="connsiteY2" fmla="*/ 23420 h 1953988"/>
              <a:gd name="connsiteX3" fmla="*/ 2476500 w 2476500"/>
              <a:gd name="connsiteY3" fmla="*/ 715738 h 1953988"/>
              <a:gd name="connsiteX4" fmla="*/ 1238250 w 2476500"/>
              <a:gd name="connsiteY4" fmla="*/ 1953988 h 1953988"/>
              <a:gd name="connsiteX5" fmla="*/ 0 w 2476500"/>
              <a:gd name="connsiteY5" fmla="*/ 715738 h 1953988"/>
              <a:gd name="connsiteX6" fmla="*/ 211474 w 2476500"/>
              <a:gd name="connsiteY6" fmla="*/ 23420 h 1953988"/>
              <a:gd name="connsiteX7" fmla="*/ 228987 w 2476500"/>
              <a:gd name="connsiteY7" fmla="*/ 0 h 1953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0" h="1953988">
                <a:moveTo>
                  <a:pt x="228987" y="0"/>
                </a:moveTo>
                <a:lnTo>
                  <a:pt x="2247513" y="0"/>
                </a:lnTo>
                <a:lnTo>
                  <a:pt x="2265026" y="23420"/>
                </a:lnTo>
                <a:cubicBezTo>
                  <a:pt x="2398540" y="221047"/>
                  <a:pt x="2476500" y="459288"/>
                  <a:pt x="2476500" y="715738"/>
                </a:cubicBezTo>
                <a:cubicBezTo>
                  <a:pt x="2476500" y="1399605"/>
                  <a:pt x="1922117" y="1953988"/>
                  <a:pt x="1238250" y="1953988"/>
                </a:cubicBezTo>
                <a:cubicBezTo>
                  <a:pt x="554383" y="1953988"/>
                  <a:pt x="0" y="1399605"/>
                  <a:pt x="0" y="715738"/>
                </a:cubicBezTo>
                <a:cubicBezTo>
                  <a:pt x="0" y="459288"/>
                  <a:pt x="77960" y="221047"/>
                  <a:pt x="211474" y="23420"/>
                </a:cubicBezTo>
                <a:lnTo>
                  <a:pt x="228987" y="0"/>
                </a:lnTo>
                <a:close/>
              </a:path>
            </a:pathLst>
          </a:custGeom>
          <a:solidFill>
            <a:schemeClr val="bg1"/>
          </a:solidFill>
          <a:ln>
            <a:solidFill>
              <a:srgbClr val="f461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100">
                <a:solidFill>
                  <a:prstClr val="white"/>
                </a:solidFill>
              </a:rPr>
              <a:t>유럽</a:t>
            </a:r>
            <a:r>
              <a:rPr lang="ko-KR" altLang="en-US" sz="2100">
                <a:solidFill>
                  <a:schemeClr val="tx1"/>
                </a:solidFill>
              </a:rPr>
              <a:t>유럽 제국과의 교섭</a:t>
            </a:r>
            <a:endParaRPr lang="ko-KR" altLang="en-US" sz="2100">
              <a:solidFill>
                <a:schemeClr val="tx1"/>
              </a:solidFill>
            </a:endParaRPr>
          </a:p>
        </p:txBody>
      </p:sp>
      <p:sp>
        <p:nvSpPr>
          <p:cNvPr id="12" name="직사각형 11"/>
          <p:cNvSpPr/>
          <p:nvPr/>
        </p:nvSpPr>
        <p:spPr>
          <a:xfrm>
            <a:off x="7446962" y="1888339"/>
            <a:ext cx="985996" cy="367181"/>
          </a:xfrm>
          <a:prstGeom prst="rect">
            <a:avLst/>
          </a:prstGeom>
        </p:spPr>
        <p:txBody>
          <a:bodyPr wrap="square">
            <a:spAutoFit/>
          </a:bodyPr>
          <a:lstStyle/>
          <a:p>
            <a:pPr algn="ctr">
              <a:lnSpc>
                <a:spcPct val="150000"/>
              </a:lnSpc>
              <a:defRPr lang="ko-KR" altLang="en-US"/>
            </a:pPr>
            <a:endParaRPr lang="en-US" altLang="ko-KR" sz="1200" b="1">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timing>
    <p:tnLst>
      <p:par>
        <p:cTn id="1" dur="indefinite" restart="never" nodeType="tmRoot"/>
      </p:par>
    </p:tnLst>
  </p:timing>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동아시아와 교역을 통한 경제성장</a:t>
            </a:r>
            <a:endParaRPr lang="ko-KR" altLang="en-US"/>
          </a:p>
        </p:txBody>
      </p:sp>
      <p:pic>
        <p:nvPicPr>
          <p:cNvPr id="3" name=""/>
          <p:cNvPicPr>
            <a:picLocks noGrp="1" noChangeAspect="1"/>
          </p:cNvPicPr>
          <p:nvPr>
            <p:ph idx="1"/>
          </p:nvPr>
        </p:nvPicPr>
        <p:blipFill rotWithShape="1">
          <a:blip r:embed="rId2"/>
          <a:stretch>
            <a:fillRect/>
          </a:stretch>
        </p:blipFill>
        <p:spPr>
          <a:xfrm>
            <a:off x="1042971" y="1825625"/>
            <a:ext cx="10031642" cy="4842470"/>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5" name="직사각형 4"/>
          <p:cNvSpPr/>
          <p:nvPr/>
        </p:nvSpPr>
        <p:spPr>
          <a:xfrm>
            <a:off x="1965959" y="164191"/>
            <a:ext cx="8288656" cy="757829"/>
          </a:xfrm>
          <a:prstGeom prst="rect">
            <a:avLst/>
          </a:prstGeom>
        </p:spPr>
        <p:txBody>
          <a:bodyPr wrap="non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일본이 실시한 정책</a:t>
            </a:r>
            <a:r>
              <a:rPr lang="en-US" altLang="ko-KR" sz="1050" kern="0">
                <a:solidFill>
                  <a:srgbClr val="5e3f3a"/>
                </a:solidFill>
              </a:rPr>
              <a:t>Enjoy your stylish business and campus life with BIZCAM</a:t>
            </a:r>
            <a:endParaRPr lang="en-US" altLang="ko-KR" sz="1050" kern="0">
              <a:solidFill>
                <a:srgbClr val="5e3f3a"/>
              </a:solidFill>
            </a:endParaRPr>
          </a:p>
        </p:txBody>
      </p:sp>
      <p:sp>
        <p:nvSpPr>
          <p:cNvPr id="2" name="양쪽 모서리가 둥근 사각형 1"/>
          <p:cNvSpPr/>
          <p:nvPr/>
        </p:nvSpPr>
        <p:spPr>
          <a:xfrm>
            <a:off x="4622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2" name="양쪽 모서리가 둥근 사각형 21"/>
          <p:cNvSpPr/>
          <p:nvPr/>
        </p:nvSpPr>
        <p:spPr>
          <a:xfrm>
            <a:off x="6400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3" name="양쪽 모서리가 둥근 사각형 22"/>
          <p:cNvSpPr/>
          <p:nvPr/>
        </p:nvSpPr>
        <p:spPr>
          <a:xfrm>
            <a:off x="8178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6" name="양쪽 모서리가 둥근 사각형 25"/>
          <p:cNvSpPr/>
          <p:nvPr/>
        </p:nvSpPr>
        <p:spPr>
          <a:xfrm>
            <a:off x="9956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38" name="양쪽 모서리가 둥근 사각형 37"/>
          <p:cNvSpPr/>
          <p:nvPr/>
        </p:nvSpPr>
        <p:spPr>
          <a:xfrm>
            <a:off x="2844800" y="1663700"/>
            <a:ext cx="1727200" cy="457200"/>
          </a:xfrm>
          <a:prstGeom prst="round2SameRect">
            <a:avLst>
              <a:gd name="adj1" fmla="val 19444"/>
              <a:gd name="adj2" fmla="val 0"/>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rgbClr val="3eaada"/>
                </a:solidFill>
              </a:rPr>
              <a:t>CONTENTS A</a:t>
            </a:r>
            <a:endParaRPr lang="en-US" altLang="ko-KR" sz="1400" b="1">
              <a:solidFill>
                <a:srgbClr val="3eaada"/>
              </a:solidFill>
            </a:endParaRPr>
          </a:p>
        </p:txBody>
      </p:sp>
      <p:sp>
        <p:nvSpPr>
          <p:cNvPr id="39" name="직사각형 38"/>
          <p:cNvSpPr/>
          <p:nvPr/>
        </p:nvSpPr>
        <p:spPr>
          <a:xfrm>
            <a:off x="2859680" y="2314375"/>
            <a:ext cx="3236319" cy="4318000"/>
          </a:xfrm>
          <a:prstGeom prst="rect">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300" b="1">
                <a:solidFill>
                  <a:srgbClr val="3eaada"/>
                </a:solidFill>
              </a:rPr>
              <a:t>산킨코타이제</a:t>
            </a:r>
            <a:endParaRPr lang="ko-KR" altLang="en-US" sz="2300" b="1">
              <a:solidFill>
                <a:srgbClr val="3eaada"/>
              </a:solidFill>
            </a:endParaRPr>
          </a:p>
          <a:p>
            <a:pPr algn="ctr">
              <a:defRPr lang="ko-KR" altLang="en-US"/>
            </a:pPr>
            <a:endParaRPr lang="ko-KR" altLang="en-US" sz="2300" b="1">
              <a:solidFill>
                <a:srgbClr val="3eaada"/>
              </a:solidFill>
            </a:endParaRPr>
          </a:p>
          <a:p>
            <a:pPr algn="ctr">
              <a:defRPr lang="ko-KR" altLang="en-US"/>
            </a:pPr>
            <a:r>
              <a:rPr lang="ko-KR" altLang="en-US" sz="2300" b="1">
                <a:solidFill>
                  <a:srgbClr val="3eaada"/>
                </a:solidFill>
              </a:rPr>
              <a:t>에도 시대에 바쿠후가 행한 다이묘 통제책으로, 다이묘들을 1년 걸러 에도에 출사 시킨 제도. 그들의 처자는 인질로 에도에 거주시켰다.</a:t>
            </a:r>
            <a:endParaRPr lang="ko-KR" altLang="en-US" sz="2300" b="1">
              <a:solidFill>
                <a:srgbClr val="3eaada"/>
              </a:solidFill>
            </a:endParaRPr>
          </a:p>
          <a:p>
            <a:pPr algn="ctr">
              <a:defRPr lang="ko-KR" altLang="en-US"/>
            </a:pPr>
            <a:endParaRPr lang="ko-KR" altLang="en-US" sz="2000" b="1">
              <a:solidFill>
                <a:srgbClr val="3eaada"/>
              </a:solidFill>
            </a:endParaRPr>
          </a:p>
          <a:p>
            <a:pPr algn="ctr">
              <a:defRPr lang="ko-KR" altLang="en-US"/>
            </a:pPr>
            <a:endParaRPr lang="ko-KR" altLang="en-US" sz="2000" b="1">
              <a:solidFill>
                <a:srgbClr val="3eaada"/>
              </a:solidFill>
            </a:endParaRPr>
          </a:p>
        </p:txBody>
      </p:sp>
      <p:sp>
        <p:nvSpPr>
          <p:cNvPr id="44" name="직사각형 43"/>
          <p:cNvSpPr/>
          <p:nvPr/>
        </p:nvSpPr>
        <p:spPr>
          <a:xfrm flipH="1">
            <a:off x="3253591" y="2408332"/>
            <a:ext cx="4353708" cy="3570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lang="ko-KR" altLang="en-US"/>
            </a:pPr>
            <a:endParaRPr lang="en-US" altLang="ko-KR" sz="1600" b="1">
              <a:solidFill>
                <a:srgbClr val="7fc6e6"/>
              </a:solidFill>
            </a:endParaRPr>
          </a:p>
        </p:txBody>
      </p:sp>
      <p:sp>
        <p:nvSpPr>
          <p:cNvPr id="80" name="타원 79"/>
          <p:cNvSpPr/>
          <p:nvPr/>
        </p:nvSpPr>
        <p:spPr>
          <a:xfrm>
            <a:off x="753529" y="1663705"/>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1" name="직사각형 80"/>
          <p:cNvSpPr/>
          <p:nvPr/>
        </p:nvSpPr>
        <p:spPr>
          <a:xfrm>
            <a:off x="804631" y="2109486"/>
            <a:ext cx="1093868" cy="31748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2" name="그룹 81"/>
          <p:cNvGrpSpPr/>
          <p:nvPr/>
        </p:nvGrpSpPr>
        <p:grpSpPr>
          <a:xfrm rot="0">
            <a:off x="1264895" y="3089497"/>
            <a:ext cx="215444" cy="191546"/>
            <a:chOff x="4367987" y="2389745"/>
            <a:chExt cx="283439" cy="252000"/>
          </a:xfrm>
        </p:grpSpPr>
        <p:sp>
          <p:nvSpPr>
            <p:cNvPr id="83" name="타원 82"/>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4" name="직사각형 83"/>
            <p:cNvSpPr/>
            <p:nvPr/>
          </p:nvSpPr>
          <p:spPr>
            <a:xfrm rot="5400000">
              <a:off x="4389407" y="2382377"/>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85" name="타원 84"/>
          <p:cNvSpPr/>
          <p:nvPr/>
        </p:nvSpPr>
        <p:spPr>
          <a:xfrm>
            <a:off x="753529" y="3483750"/>
            <a:ext cx="1226814" cy="1226816"/>
          </a:xfrm>
          <a:prstGeom prst="ellipse">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6" name="직사각형 85"/>
          <p:cNvSpPr/>
          <p:nvPr/>
        </p:nvSpPr>
        <p:spPr>
          <a:xfrm>
            <a:off x="804631" y="3929531"/>
            <a:ext cx="1093868" cy="31671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7" name="그룹 86"/>
          <p:cNvGrpSpPr/>
          <p:nvPr/>
        </p:nvGrpSpPr>
        <p:grpSpPr>
          <a:xfrm rot="0">
            <a:off x="1264895" y="4909542"/>
            <a:ext cx="215444" cy="191546"/>
            <a:chOff x="4367987" y="2389745"/>
            <a:chExt cx="283439" cy="252000"/>
          </a:xfrm>
        </p:grpSpPr>
        <p:sp>
          <p:nvSpPr>
            <p:cNvPr id="88" name="타원 87"/>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9" name="직사각형 88"/>
            <p:cNvSpPr/>
            <p:nvPr/>
          </p:nvSpPr>
          <p:spPr>
            <a:xfrm rot="5400000">
              <a:off x="4389407" y="2382378"/>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90" name="타원 89"/>
          <p:cNvSpPr/>
          <p:nvPr/>
        </p:nvSpPr>
        <p:spPr>
          <a:xfrm>
            <a:off x="753529" y="5255668"/>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91" name="직사각형 90"/>
          <p:cNvSpPr/>
          <p:nvPr/>
        </p:nvSpPr>
        <p:spPr>
          <a:xfrm>
            <a:off x="804631" y="5701449"/>
            <a:ext cx="1093868" cy="316445"/>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pic>
        <p:nvPicPr>
          <p:cNvPr id="92" name=""/>
          <p:cNvPicPr>
            <a:picLocks noChangeAspect="1"/>
          </p:cNvPicPr>
          <p:nvPr/>
        </p:nvPicPr>
        <p:blipFill rotWithShape="1">
          <a:blip r:embed="rId2"/>
          <a:stretch>
            <a:fillRect/>
          </a:stretch>
        </p:blipFill>
        <p:spPr>
          <a:xfrm>
            <a:off x="6640710" y="2511623"/>
            <a:ext cx="4164210" cy="3605808"/>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timing>
    <p:tnLst>
      <p:par>
        <p:cTn id="1" dur="indefinite" restart="never" nodeType="tmRoot"/>
      </p:par>
    </p:tnLst>
  </p:timing>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5" name="직사각형 4"/>
          <p:cNvSpPr/>
          <p:nvPr/>
        </p:nvSpPr>
        <p:spPr>
          <a:xfrm>
            <a:off x="4356735" y="164192"/>
            <a:ext cx="3440430" cy="919753"/>
          </a:xfrm>
          <a:prstGeom prst="rect">
            <a:avLst/>
          </a:prstGeom>
        </p:spPr>
        <p:txBody>
          <a:bodyPr wrap="non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산킨코타이제</a:t>
            </a:r>
            <a:endParaRPr lang="ko-KR" altLang="en-US" sz="4400" b="1" kern="0">
              <a:solidFill>
                <a:prstClr val="black">
                  <a:lumMod val="75000"/>
                  <a:lumOff val="25000"/>
                </a:prstClr>
              </a:solidFill>
              <a:latin typeface="야놀자 야체 B"/>
              <a:ea typeface="야놀자 야체 B"/>
            </a:endParaRPr>
          </a:p>
          <a:p>
            <a:pPr algn="ctr" latinLnBrk="0">
              <a:defRPr lang="ko-KR"/>
            </a:pPr>
            <a:endParaRPr lang="en-US" altLang="ko-KR" sz="1050" kern="0">
              <a:solidFill>
                <a:srgbClr val="5e3f3a"/>
              </a:solidFill>
            </a:endParaRPr>
          </a:p>
        </p:txBody>
      </p:sp>
      <p:sp>
        <p:nvSpPr>
          <p:cNvPr id="2" name="양쪽 모서리가 둥근 사각형 1"/>
          <p:cNvSpPr/>
          <p:nvPr/>
        </p:nvSpPr>
        <p:spPr>
          <a:xfrm>
            <a:off x="4622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2" name="양쪽 모서리가 둥근 사각형 21"/>
          <p:cNvSpPr/>
          <p:nvPr/>
        </p:nvSpPr>
        <p:spPr>
          <a:xfrm>
            <a:off x="6400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3" name="양쪽 모서리가 둥근 사각형 22"/>
          <p:cNvSpPr/>
          <p:nvPr/>
        </p:nvSpPr>
        <p:spPr>
          <a:xfrm>
            <a:off x="8178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6" name="양쪽 모서리가 둥근 사각형 25"/>
          <p:cNvSpPr/>
          <p:nvPr/>
        </p:nvSpPr>
        <p:spPr>
          <a:xfrm>
            <a:off x="9956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38" name="양쪽 모서리가 둥근 사각형 37"/>
          <p:cNvSpPr/>
          <p:nvPr/>
        </p:nvSpPr>
        <p:spPr>
          <a:xfrm>
            <a:off x="2844800" y="1663700"/>
            <a:ext cx="1727200" cy="457200"/>
          </a:xfrm>
          <a:prstGeom prst="round2SameRect">
            <a:avLst>
              <a:gd name="adj1" fmla="val 19444"/>
              <a:gd name="adj2" fmla="val 0"/>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rgbClr val="3eaada"/>
                </a:solidFill>
              </a:rPr>
              <a:t>CONTENTS A</a:t>
            </a:r>
            <a:endParaRPr lang="en-US" altLang="ko-KR" sz="1400" b="1">
              <a:solidFill>
                <a:srgbClr val="3eaada"/>
              </a:solidFill>
            </a:endParaRPr>
          </a:p>
        </p:txBody>
      </p:sp>
      <p:sp>
        <p:nvSpPr>
          <p:cNvPr id="39" name="직사각형 38"/>
          <p:cNvSpPr/>
          <p:nvPr/>
        </p:nvSpPr>
        <p:spPr>
          <a:xfrm>
            <a:off x="2800150" y="2540000"/>
            <a:ext cx="8728076" cy="4318000"/>
          </a:xfrm>
          <a:prstGeom prst="rect">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2300" b="1">
              <a:solidFill>
                <a:srgbClr val="3eaada"/>
              </a:solidFill>
            </a:endParaRPr>
          </a:p>
          <a:p>
            <a:pPr algn="ctr">
              <a:defRPr lang="ko-KR" altLang="en-US"/>
            </a:pPr>
            <a:endParaRPr lang="ko-KR" altLang="en-US" sz="2000" b="1">
              <a:solidFill>
                <a:srgbClr val="3eaada"/>
              </a:solidFill>
            </a:endParaRPr>
          </a:p>
          <a:p>
            <a:pPr algn="ctr">
              <a:defRPr lang="ko-KR" altLang="en-US"/>
            </a:pPr>
            <a:r>
              <a:rPr lang="ko-KR" altLang="en-US" sz="2300" b="1">
                <a:solidFill>
                  <a:srgbClr val="3eaada"/>
                </a:solidFill>
              </a:rPr>
              <a:t>산칸코타이제 로인해 얻은 이익</a:t>
            </a:r>
            <a:endParaRPr lang="ko-KR" altLang="en-US" sz="2300" b="1">
              <a:solidFill>
                <a:srgbClr val="3eaada"/>
              </a:solidFill>
            </a:endParaRPr>
          </a:p>
          <a:p>
            <a:pPr algn="ctr">
              <a:defRPr lang="ko-KR" altLang="en-US"/>
            </a:pPr>
            <a:endParaRPr lang="ko-KR" altLang="en-US" sz="2300" b="1">
              <a:solidFill>
                <a:srgbClr val="3eaada"/>
              </a:solidFill>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다이도쿠가와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a:t>
            </a:r>
            <a:r>
              <a:rPr lang="ko-KR" altLang="ko-KR" sz="1700" b="1">
                <a:latin typeface="함초롬바탕"/>
                <a:ea typeface="함초롬바탕"/>
              </a:rPr>
              <a:t>발전뿐묘</a:t>
            </a:r>
            <a:r>
              <a:rPr lang="ko-KR" altLang="ko-KR" sz="1100" b="1">
                <a:latin typeface="함초롬바탕"/>
                <a:ea typeface="함초롬바탕"/>
              </a:rPr>
              <a:t>(영주)들의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p:txBody>
      </p:sp>
      <p:sp>
        <p:nvSpPr>
          <p:cNvPr id="44" name="직사각형 43"/>
          <p:cNvSpPr/>
          <p:nvPr/>
        </p:nvSpPr>
        <p:spPr>
          <a:xfrm flipH="1">
            <a:off x="3581013" y="3018527"/>
            <a:ext cx="7315388" cy="3570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lang="ko-KR" altLang="en-US"/>
            </a:pPr>
            <a:endParaRPr lang="en-US" altLang="ko-KR" sz="1600" b="1">
              <a:solidFill>
                <a:srgbClr val="7fc6e6"/>
              </a:solidFill>
            </a:endParaRPr>
          </a:p>
        </p:txBody>
      </p:sp>
      <p:sp>
        <p:nvSpPr>
          <p:cNvPr id="80" name="타원 79"/>
          <p:cNvSpPr/>
          <p:nvPr/>
        </p:nvSpPr>
        <p:spPr>
          <a:xfrm>
            <a:off x="753529" y="1663705"/>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1" name="직사각형 80"/>
          <p:cNvSpPr/>
          <p:nvPr/>
        </p:nvSpPr>
        <p:spPr>
          <a:xfrm>
            <a:off x="804631" y="2109486"/>
            <a:ext cx="1093868" cy="31748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2" name="그룹 81"/>
          <p:cNvGrpSpPr/>
          <p:nvPr/>
        </p:nvGrpSpPr>
        <p:grpSpPr>
          <a:xfrm rot="0">
            <a:off x="1264895" y="3089497"/>
            <a:ext cx="215444" cy="191546"/>
            <a:chOff x="4367987" y="2389745"/>
            <a:chExt cx="283439" cy="252000"/>
          </a:xfrm>
        </p:grpSpPr>
        <p:sp>
          <p:nvSpPr>
            <p:cNvPr id="83" name="타원 82"/>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4" name="직사각형 83"/>
            <p:cNvSpPr/>
            <p:nvPr/>
          </p:nvSpPr>
          <p:spPr>
            <a:xfrm rot="5400000">
              <a:off x="4389407" y="2382377"/>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85" name="타원 84"/>
          <p:cNvSpPr/>
          <p:nvPr/>
        </p:nvSpPr>
        <p:spPr>
          <a:xfrm>
            <a:off x="753529" y="3483750"/>
            <a:ext cx="1226814" cy="1226816"/>
          </a:xfrm>
          <a:prstGeom prst="ellipse">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6" name="직사각형 85"/>
          <p:cNvSpPr/>
          <p:nvPr/>
        </p:nvSpPr>
        <p:spPr>
          <a:xfrm>
            <a:off x="804631" y="3929531"/>
            <a:ext cx="1093868" cy="31671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7" name="그룹 86"/>
          <p:cNvGrpSpPr/>
          <p:nvPr/>
        </p:nvGrpSpPr>
        <p:grpSpPr>
          <a:xfrm rot="0">
            <a:off x="1264895" y="4909542"/>
            <a:ext cx="215444" cy="191546"/>
            <a:chOff x="4367987" y="2389745"/>
            <a:chExt cx="283439" cy="252000"/>
          </a:xfrm>
        </p:grpSpPr>
        <p:sp>
          <p:nvSpPr>
            <p:cNvPr id="88" name="타원 87"/>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9" name="직사각형 88"/>
            <p:cNvSpPr/>
            <p:nvPr/>
          </p:nvSpPr>
          <p:spPr>
            <a:xfrm rot="5400000">
              <a:off x="4389407" y="2382378"/>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90" name="타원 89"/>
          <p:cNvSpPr/>
          <p:nvPr/>
        </p:nvSpPr>
        <p:spPr>
          <a:xfrm>
            <a:off x="753529" y="5255668"/>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91" name="직사각형 90"/>
          <p:cNvSpPr/>
          <p:nvPr/>
        </p:nvSpPr>
        <p:spPr>
          <a:xfrm>
            <a:off x="804631" y="5701449"/>
            <a:ext cx="1093868" cy="316445"/>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sp>
        <p:nvSpPr>
          <p:cNvPr id="93" name=""/>
          <p:cNvSpPr txBox="1"/>
          <p:nvPr/>
        </p:nvSpPr>
        <p:spPr>
          <a:xfrm>
            <a:off x="3089668" y="3696890"/>
            <a:ext cx="7277696" cy="2521030"/>
          </a:xfrm>
          <a:prstGeom prst="rect">
            <a:avLst/>
          </a:prstGeom>
        </p:spPr>
        <p:txBody>
          <a:bodyPr wrap="square">
            <a:spAutoFit/>
          </a:bodyPr>
          <a:p>
            <a:pPr>
              <a:defRPr lang="ko-KR" altLang="en-US"/>
            </a:pPr>
            <a:r>
              <a:rPr lang="ko-KR" altLang="ko-KR" sz="2000">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2000">
              <a:latin typeface="함초롬바탕"/>
              <a:ea typeface="함초롬바탕"/>
            </a:endParaRPr>
          </a:p>
          <a:p>
            <a:pPr>
              <a:defRPr lang="ko-KR" altLang="en-US"/>
            </a:pPr>
            <a:endParaRPr lang="ko-KR" altLang="ko-KR" sz="2000">
              <a:latin typeface="함초롬바탕"/>
              <a:ea typeface="함초롬바탕"/>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timing>
    <p:tnLst>
      <p:par>
        <p:cTn id="1" dur="indefinite" restart="never" nodeType="tmRoot"/>
      </p:par>
    </p:tnLst>
  </p:timing>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838200" y="246062"/>
            <a:ext cx="10515600" cy="1325563"/>
          </a:xfrm>
        </p:spPr>
        <p:txBody>
          <a:bodyPr/>
          <a:lstStyle/>
          <a:p>
            <a:pPr>
              <a:defRPr lang="ko-KR" altLang="en-US"/>
            </a:pPr>
            <a:r>
              <a:rPr lang="ko-KR" altLang="en-US"/>
              <a:t>유럽과의 교역을 통한 경제성장</a:t>
            </a:r>
            <a:endParaRPr lang="ko-KR" altLang="en-US"/>
          </a:p>
        </p:txBody>
      </p:sp>
      <p:pic>
        <p:nvPicPr>
          <p:cNvPr id="3" name=""/>
          <p:cNvPicPr>
            <a:picLocks noGrp="1" noChangeAspect="1"/>
          </p:cNvPicPr>
          <p:nvPr>
            <p:ph idx="1"/>
          </p:nvPr>
        </p:nvPicPr>
        <p:blipFill rotWithShape="1">
          <a:blip r:embed="rId2"/>
          <a:stretch>
            <a:fillRect/>
          </a:stretch>
        </p:blipFill>
        <p:spPr>
          <a:xfrm>
            <a:off x="769985" y="1349375"/>
            <a:ext cx="9684648" cy="5095478"/>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5" name="직사각형 4"/>
          <p:cNvSpPr/>
          <p:nvPr/>
        </p:nvSpPr>
        <p:spPr>
          <a:xfrm>
            <a:off x="2718435" y="164192"/>
            <a:ext cx="7777878" cy="919753"/>
          </a:xfrm>
          <a:prstGeom prst="rect">
            <a:avLst/>
          </a:prstGeom>
        </p:spPr>
        <p:txBody>
          <a:bodyPr wrap="squar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유럽과의 교역을 통한 경제성장</a:t>
            </a:r>
            <a:endParaRPr lang="ko-KR" altLang="en-US" sz="4400" b="1" kern="0">
              <a:solidFill>
                <a:prstClr val="black">
                  <a:lumMod val="75000"/>
                  <a:lumOff val="25000"/>
                </a:prstClr>
              </a:solidFill>
              <a:latin typeface="야놀자 야체 B"/>
              <a:ea typeface="야놀자 야체 B"/>
            </a:endParaRPr>
          </a:p>
          <a:p>
            <a:pPr algn="ctr" latinLnBrk="0">
              <a:defRPr lang="ko-KR"/>
            </a:pPr>
            <a:endParaRPr lang="en-US" altLang="ko-KR" sz="1050" kern="0">
              <a:solidFill>
                <a:srgbClr val="5e3f3a"/>
              </a:solidFill>
            </a:endParaRPr>
          </a:p>
        </p:txBody>
      </p:sp>
      <p:sp>
        <p:nvSpPr>
          <p:cNvPr id="2" name="양쪽 모서리가 둥근 사각형 1"/>
          <p:cNvSpPr/>
          <p:nvPr/>
        </p:nvSpPr>
        <p:spPr>
          <a:xfrm>
            <a:off x="4622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2" name="양쪽 모서리가 둥근 사각형 21"/>
          <p:cNvSpPr/>
          <p:nvPr/>
        </p:nvSpPr>
        <p:spPr>
          <a:xfrm>
            <a:off x="6400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3" name="양쪽 모서리가 둥근 사각형 22"/>
          <p:cNvSpPr/>
          <p:nvPr/>
        </p:nvSpPr>
        <p:spPr>
          <a:xfrm>
            <a:off x="8178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6" name="양쪽 모서리가 둥근 사각형 25"/>
          <p:cNvSpPr/>
          <p:nvPr/>
        </p:nvSpPr>
        <p:spPr>
          <a:xfrm>
            <a:off x="9956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38" name="양쪽 모서리가 둥근 사각형 37"/>
          <p:cNvSpPr/>
          <p:nvPr/>
        </p:nvSpPr>
        <p:spPr>
          <a:xfrm>
            <a:off x="2844800" y="1663700"/>
            <a:ext cx="1727200" cy="457200"/>
          </a:xfrm>
          <a:prstGeom prst="round2SameRect">
            <a:avLst>
              <a:gd name="adj1" fmla="val 19444"/>
              <a:gd name="adj2" fmla="val 0"/>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rgbClr val="3eaada"/>
                </a:solidFill>
              </a:rPr>
              <a:t>CONTENTS A</a:t>
            </a:r>
            <a:endParaRPr lang="en-US" altLang="ko-KR" sz="1400" b="1">
              <a:solidFill>
                <a:srgbClr val="3eaada"/>
              </a:solidFill>
            </a:endParaRPr>
          </a:p>
        </p:txBody>
      </p:sp>
      <p:sp>
        <p:nvSpPr>
          <p:cNvPr id="39" name="직사각형 38"/>
          <p:cNvSpPr/>
          <p:nvPr/>
        </p:nvSpPr>
        <p:spPr>
          <a:xfrm>
            <a:off x="2800150" y="2540000"/>
            <a:ext cx="8728076" cy="4318000"/>
          </a:xfrm>
          <a:prstGeom prst="rect">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2300" b="1">
              <a:solidFill>
                <a:srgbClr val="3eaada"/>
              </a:solidFill>
            </a:endParaRPr>
          </a:p>
          <a:p>
            <a:pPr algn="ctr">
              <a:defRPr lang="ko-KR" altLang="en-US"/>
            </a:pPr>
            <a:endParaRPr lang="ko-KR" altLang="en-US" sz="2000" b="1">
              <a:solidFill>
                <a:srgbClr val="3eaada"/>
              </a:solidFill>
            </a:endParaRPr>
          </a:p>
          <a:p>
            <a:pPr algn="ctr">
              <a:defRPr lang="ko-KR" altLang="en-US"/>
            </a:pPr>
            <a:endParaRPr lang="ko-KR" altLang="en-US" sz="2300" b="1">
              <a:solidFill>
                <a:srgbClr val="3eaada"/>
              </a:solidFill>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다이도쿠가와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a:t>
            </a:r>
            <a:r>
              <a:rPr lang="ko-KR" altLang="ko-KR" sz="1700" b="1">
                <a:latin typeface="함초롬바탕"/>
                <a:ea typeface="함초롬바탕"/>
              </a:rPr>
              <a:t>발전뿐묘</a:t>
            </a:r>
            <a:r>
              <a:rPr lang="ko-KR" altLang="ko-KR" sz="1100" b="1">
                <a:latin typeface="함초롬바탕"/>
                <a:ea typeface="함초롬바탕"/>
              </a:rPr>
              <a:t>(영주)들의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p:txBody>
      </p:sp>
      <p:sp>
        <p:nvSpPr>
          <p:cNvPr id="44" name="직사각형 43"/>
          <p:cNvSpPr/>
          <p:nvPr/>
        </p:nvSpPr>
        <p:spPr>
          <a:xfrm flipH="1">
            <a:off x="3581013" y="3018527"/>
            <a:ext cx="7315388" cy="3570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lang="ko-KR" altLang="en-US"/>
            </a:pPr>
            <a:endParaRPr lang="en-US" altLang="ko-KR" sz="1600" b="1">
              <a:solidFill>
                <a:srgbClr val="7fc6e6"/>
              </a:solidFill>
            </a:endParaRPr>
          </a:p>
        </p:txBody>
      </p:sp>
      <p:sp>
        <p:nvSpPr>
          <p:cNvPr id="80" name="타원 79"/>
          <p:cNvSpPr/>
          <p:nvPr/>
        </p:nvSpPr>
        <p:spPr>
          <a:xfrm>
            <a:off x="753529" y="1663705"/>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1" name="직사각형 80"/>
          <p:cNvSpPr/>
          <p:nvPr/>
        </p:nvSpPr>
        <p:spPr>
          <a:xfrm>
            <a:off x="804631" y="2109486"/>
            <a:ext cx="1093868" cy="31748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2" name="그룹 81"/>
          <p:cNvGrpSpPr/>
          <p:nvPr/>
        </p:nvGrpSpPr>
        <p:grpSpPr>
          <a:xfrm rot="0">
            <a:off x="1264895" y="3089497"/>
            <a:ext cx="215444" cy="191546"/>
            <a:chOff x="4367987" y="2389745"/>
            <a:chExt cx="283439" cy="252000"/>
          </a:xfrm>
        </p:grpSpPr>
        <p:sp>
          <p:nvSpPr>
            <p:cNvPr id="83" name="타원 82"/>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4" name="직사각형 83"/>
            <p:cNvSpPr/>
            <p:nvPr/>
          </p:nvSpPr>
          <p:spPr>
            <a:xfrm rot="5400000">
              <a:off x="4389407" y="2382377"/>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85" name="타원 84"/>
          <p:cNvSpPr/>
          <p:nvPr/>
        </p:nvSpPr>
        <p:spPr>
          <a:xfrm>
            <a:off x="753529" y="3483750"/>
            <a:ext cx="1226814" cy="1226816"/>
          </a:xfrm>
          <a:prstGeom prst="ellipse">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6" name="직사각형 85"/>
          <p:cNvSpPr/>
          <p:nvPr/>
        </p:nvSpPr>
        <p:spPr>
          <a:xfrm>
            <a:off x="804631" y="3929531"/>
            <a:ext cx="1093868" cy="31671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7" name="그룹 86"/>
          <p:cNvGrpSpPr/>
          <p:nvPr/>
        </p:nvGrpSpPr>
        <p:grpSpPr>
          <a:xfrm rot="0">
            <a:off x="1264895" y="4909542"/>
            <a:ext cx="215444" cy="191546"/>
            <a:chOff x="4367987" y="2389745"/>
            <a:chExt cx="283439" cy="252000"/>
          </a:xfrm>
        </p:grpSpPr>
        <p:sp>
          <p:nvSpPr>
            <p:cNvPr id="88" name="타원 87"/>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9" name="직사각형 88"/>
            <p:cNvSpPr/>
            <p:nvPr/>
          </p:nvSpPr>
          <p:spPr>
            <a:xfrm rot="5400000">
              <a:off x="4389407" y="2382378"/>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90" name="타원 89"/>
          <p:cNvSpPr/>
          <p:nvPr/>
        </p:nvSpPr>
        <p:spPr>
          <a:xfrm>
            <a:off x="753529" y="5255668"/>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91" name="직사각형 90"/>
          <p:cNvSpPr/>
          <p:nvPr/>
        </p:nvSpPr>
        <p:spPr>
          <a:xfrm>
            <a:off x="804631" y="5701449"/>
            <a:ext cx="1093868" cy="316445"/>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sp>
        <p:nvSpPr>
          <p:cNvPr id="93" name=""/>
          <p:cNvSpPr txBox="1"/>
          <p:nvPr/>
        </p:nvSpPr>
        <p:spPr>
          <a:xfrm>
            <a:off x="3089667" y="3696890"/>
            <a:ext cx="7277696" cy="387430"/>
          </a:xfrm>
          <a:prstGeom prst="rect">
            <a:avLst/>
          </a:prstGeom>
        </p:spPr>
        <p:txBody>
          <a:bodyPr wrap="square">
            <a:spAutoFit/>
          </a:bodyPr>
          <a:p>
            <a:pPr>
              <a:defRPr lang="ko-KR" altLang="en-US"/>
            </a:pPr>
            <a:endParaRPr lang="ko-KR" altLang="ko-KR" sz="2000">
              <a:latin typeface="함초롬바탕"/>
              <a:ea typeface="함초롬바탕"/>
            </a:endParaRPr>
          </a:p>
        </p:txBody>
      </p:sp>
      <p:sp>
        <p:nvSpPr>
          <p:cNvPr id="94" name=""/>
          <p:cNvSpPr txBox="1"/>
          <p:nvPr/>
        </p:nvSpPr>
        <p:spPr>
          <a:xfrm>
            <a:off x="3833812" y="3161109"/>
            <a:ext cx="6860977" cy="3895011"/>
          </a:xfrm>
          <a:prstGeom prst="rect">
            <a:avLst/>
          </a:prstGeom>
        </p:spPr>
        <p:txBody>
          <a:bodyPr wrap="square">
            <a:spAutoFit/>
          </a:bodyPr>
          <a:p>
            <a:pPr>
              <a:defRPr lang="ko-KR" altLang="en-US"/>
            </a:pPr>
            <a:r>
              <a:rPr lang="ko-KR" altLang="en-US" sz="2300">
                <a:latin typeface="한컴 백제 B"/>
                <a:ea typeface="한컴 백제 B"/>
              </a:rPr>
              <a:t>쇄국정책의 의미</a:t>
            </a:r>
            <a:endParaRPr lang="ko-KR" altLang="en-US" sz="2300">
              <a:latin typeface="한컴 백제 B"/>
              <a:ea typeface="한컴 백제 B"/>
            </a:endParaRPr>
          </a:p>
          <a:p>
            <a:pPr>
              <a:defRPr lang="ko-KR" altLang="en-US"/>
            </a:pPr>
            <a:endParaRPr lang="ko-KR" altLang="en-US" sz="2000">
              <a:latin typeface="한컴 백제 B"/>
              <a:ea typeface="한컴 백제 B"/>
            </a:endParaRPr>
          </a:p>
          <a:p>
            <a:pPr>
              <a:defRPr lang="ko-KR" altLang="en-US"/>
            </a:pPr>
            <a:endParaRPr lang="ko-KR" altLang="en-US" sz="2100">
              <a:latin typeface="한컴 백제 B"/>
              <a:ea typeface="한컴 백제 B"/>
            </a:endParaRPr>
          </a:p>
          <a:p>
            <a:pPr>
              <a:defRPr lang="ko-KR" altLang="en-US"/>
            </a:pPr>
            <a:r>
              <a:rPr lang="ko-KR" altLang="en-US" sz="2100">
                <a:latin typeface="한컴 백제 B"/>
                <a:ea typeface="한컴 백제 B"/>
              </a:rPr>
              <a:t>일본의 에도 막부가 시행한 외국과의 통교 금지책으로, 그리스도교의 금지와 막부의 무역 독점이 주목적이었다. </a:t>
            </a:r>
            <a:endParaRPr lang="ko-KR" altLang="en-US" sz="2100">
              <a:latin typeface="한컴 백제 B"/>
              <a:ea typeface="한컴 백제 B"/>
            </a:endParaRPr>
          </a:p>
          <a:p>
            <a:pPr>
              <a:defRPr lang="ko-KR" altLang="en-US"/>
            </a:pPr>
            <a:r>
              <a:rPr lang="ko-KR" altLang="en-US" sz="2100">
                <a:latin typeface="한컴 백제 B"/>
                <a:ea typeface="한컴 백제 B"/>
              </a:rPr>
              <a:t>여러 조치를 거쳐 1641년에 나가사키가 네덜란드 · 중국과의 유일한 해외 무역항이 되면서 쇄국 체제가 완성되었다. 우리 역사에서는 조선 시대 외국과의 통상을 제한하여 교류 관계를 맺지 않았던 외교 정책을 지칭한다.</a:t>
            </a:r>
            <a:endParaRPr lang="ko-KR" altLang="en-US" sz="2100">
              <a:latin typeface="한컴 백제 B"/>
              <a:ea typeface="한컴 백제 B"/>
            </a:endParaRPr>
          </a:p>
          <a:p>
            <a:pPr>
              <a:defRPr lang="ko-KR" altLang="en-US"/>
            </a:pPr>
            <a:endParaRPr lang="ko-KR" altLang="en-US" sz="2100">
              <a:latin typeface="한컴 백제 B"/>
              <a:ea typeface="한컴 백제 B"/>
            </a:endParaRPr>
          </a:p>
          <a:p>
            <a:pPr>
              <a:defRPr lang="ko-KR" altLang="en-US"/>
            </a:pPr>
            <a:endParaRPr lang="ko-KR" altLang="en-US" sz="2100" b="0" i="0">
              <a:latin typeface="한컴 백제 B"/>
              <a:ea typeface="한컴 백제 B"/>
            </a:endParaRPr>
          </a:p>
          <a:p>
            <a:pPr>
              <a:defRPr lang="ko-KR" altLang="en-US"/>
            </a:pPr>
            <a:endParaRPr lang="ko-KR" altLang="en-US" b="1"/>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timing>
    <p:tnLst>
      <p:par>
        <p:cTn id="1" dur="indefinite" restart="never" nodeType="tmRoot"/>
      </p:par>
    </p:tnLst>
  </p:timing>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5" name="직사각형 4"/>
          <p:cNvSpPr/>
          <p:nvPr/>
        </p:nvSpPr>
        <p:spPr>
          <a:xfrm>
            <a:off x="2718435" y="164192"/>
            <a:ext cx="7777878" cy="919753"/>
          </a:xfrm>
          <a:prstGeom prst="rect">
            <a:avLst/>
          </a:prstGeom>
        </p:spPr>
        <p:txBody>
          <a:bodyPr wrap="squar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유럽과의 교역을 통한 경제성장</a:t>
            </a:r>
            <a:endParaRPr lang="ko-KR" altLang="en-US" sz="4400" b="1" kern="0">
              <a:solidFill>
                <a:prstClr val="black">
                  <a:lumMod val="75000"/>
                  <a:lumOff val="25000"/>
                </a:prstClr>
              </a:solidFill>
              <a:latin typeface="야놀자 야체 B"/>
              <a:ea typeface="야놀자 야체 B"/>
            </a:endParaRPr>
          </a:p>
          <a:p>
            <a:pPr algn="ctr" latinLnBrk="0">
              <a:defRPr lang="ko-KR"/>
            </a:pPr>
            <a:endParaRPr lang="en-US" altLang="ko-KR" sz="1050" kern="0">
              <a:solidFill>
                <a:srgbClr val="5e3f3a"/>
              </a:solidFill>
            </a:endParaRPr>
          </a:p>
        </p:txBody>
      </p:sp>
      <p:sp>
        <p:nvSpPr>
          <p:cNvPr id="2" name="양쪽 모서리가 둥근 사각형 1"/>
          <p:cNvSpPr/>
          <p:nvPr/>
        </p:nvSpPr>
        <p:spPr>
          <a:xfrm>
            <a:off x="4622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2" name="양쪽 모서리가 둥근 사각형 21"/>
          <p:cNvSpPr/>
          <p:nvPr/>
        </p:nvSpPr>
        <p:spPr>
          <a:xfrm>
            <a:off x="6400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3" name="양쪽 모서리가 둥근 사각형 22"/>
          <p:cNvSpPr/>
          <p:nvPr/>
        </p:nvSpPr>
        <p:spPr>
          <a:xfrm>
            <a:off x="8178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6" name="양쪽 모서리가 둥근 사각형 25"/>
          <p:cNvSpPr/>
          <p:nvPr/>
        </p:nvSpPr>
        <p:spPr>
          <a:xfrm>
            <a:off x="9956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38" name="양쪽 모서리가 둥근 사각형 37"/>
          <p:cNvSpPr/>
          <p:nvPr/>
        </p:nvSpPr>
        <p:spPr>
          <a:xfrm>
            <a:off x="2844800" y="1663700"/>
            <a:ext cx="1727200" cy="457200"/>
          </a:xfrm>
          <a:prstGeom prst="round2SameRect">
            <a:avLst>
              <a:gd name="adj1" fmla="val 19444"/>
              <a:gd name="adj2" fmla="val 0"/>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rgbClr val="3eaada"/>
                </a:solidFill>
              </a:rPr>
              <a:t>CONTENTS A</a:t>
            </a:r>
            <a:endParaRPr lang="en-US" altLang="ko-KR" sz="1400" b="1">
              <a:solidFill>
                <a:srgbClr val="3eaada"/>
              </a:solidFill>
            </a:endParaRPr>
          </a:p>
        </p:txBody>
      </p:sp>
      <p:sp>
        <p:nvSpPr>
          <p:cNvPr id="39" name="직사각형 38"/>
          <p:cNvSpPr/>
          <p:nvPr/>
        </p:nvSpPr>
        <p:spPr>
          <a:xfrm>
            <a:off x="2800150" y="2540000"/>
            <a:ext cx="8728076" cy="4318000"/>
          </a:xfrm>
          <a:prstGeom prst="rect">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2300" b="1">
              <a:solidFill>
                <a:srgbClr val="3eaada"/>
              </a:solidFill>
            </a:endParaRPr>
          </a:p>
          <a:p>
            <a:pPr algn="ctr">
              <a:defRPr lang="ko-KR" altLang="en-US"/>
            </a:pPr>
            <a:endParaRPr lang="ko-KR" altLang="en-US" sz="2000" b="1">
              <a:solidFill>
                <a:srgbClr val="3eaada"/>
              </a:solidFill>
            </a:endParaRPr>
          </a:p>
          <a:p>
            <a:pPr algn="ctr">
              <a:defRPr lang="ko-KR" altLang="en-US"/>
            </a:pPr>
            <a:endParaRPr lang="ko-KR" altLang="en-US" sz="2300" b="1">
              <a:solidFill>
                <a:srgbClr val="3eaada"/>
              </a:solidFill>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다이도쿠가와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a:t>
            </a:r>
            <a:r>
              <a:rPr lang="ko-KR" altLang="ko-KR" sz="1700" b="1">
                <a:latin typeface="함초롬바탕"/>
                <a:ea typeface="함초롬바탕"/>
              </a:rPr>
              <a:t>발전뿐묘</a:t>
            </a:r>
            <a:r>
              <a:rPr lang="ko-KR" altLang="ko-KR" sz="1100" b="1">
                <a:latin typeface="함초롬바탕"/>
                <a:ea typeface="함초롬바탕"/>
              </a:rPr>
              <a:t>(영주)들의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p:txBody>
      </p:sp>
      <p:sp>
        <p:nvSpPr>
          <p:cNvPr id="44" name="직사각형 43"/>
          <p:cNvSpPr/>
          <p:nvPr/>
        </p:nvSpPr>
        <p:spPr>
          <a:xfrm flipH="1">
            <a:off x="3581013" y="3018527"/>
            <a:ext cx="7315388" cy="3570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lang="ko-KR" altLang="en-US"/>
            </a:pPr>
            <a:endParaRPr lang="en-US" altLang="ko-KR" sz="1600" b="1">
              <a:solidFill>
                <a:srgbClr val="7fc6e6"/>
              </a:solidFill>
            </a:endParaRPr>
          </a:p>
        </p:txBody>
      </p:sp>
      <p:sp>
        <p:nvSpPr>
          <p:cNvPr id="80" name="타원 79"/>
          <p:cNvSpPr/>
          <p:nvPr/>
        </p:nvSpPr>
        <p:spPr>
          <a:xfrm>
            <a:off x="753529" y="1663705"/>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1" name="직사각형 80"/>
          <p:cNvSpPr/>
          <p:nvPr/>
        </p:nvSpPr>
        <p:spPr>
          <a:xfrm>
            <a:off x="804631" y="2109486"/>
            <a:ext cx="1093868" cy="31748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2" name="그룹 81"/>
          <p:cNvGrpSpPr/>
          <p:nvPr/>
        </p:nvGrpSpPr>
        <p:grpSpPr>
          <a:xfrm rot="0">
            <a:off x="1264895" y="3089497"/>
            <a:ext cx="215444" cy="191546"/>
            <a:chOff x="4367987" y="2389745"/>
            <a:chExt cx="283439" cy="252000"/>
          </a:xfrm>
        </p:grpSpPr>
        <p:sp>
          <p:nvSpPr>
            <p:cNvPr id="83" name="타원 82"/>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4" name="직사각형 83"/>
            <p:cNvSpPr/>
            <p:nvPr/>
          </p:nvSpPr>
          <p:spPr>
            <a:xfrm rot="5400000">
              <a:off x="4389407" y="2382377"/>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85" name="타원 84"/>
          <p:cNvSpPr/>
          <p:nvPr/>
        </p:nvSpPr>
        <p:spPr>
          <a:xfrm>
            <a:off x="753529" y="3483750"/>
            <a:ext cx="1226814" cy="1226816"/>
          </a:xfrm>
          <a:prstGeom prst="ellipse">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6" name="직사각형 85"/>
          <p:cNvSpPr/>
          <p:nvPr/>
        </p:nvSpPr>
        <p:spPr>
          <a:xfrm>
            <a:off x="804631" y="3929531"/>
            <a:ext cx="1093868" cy="31671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7" name="그룹 86"/>
          <p:cNvGrpSpPr/>
          <p:nvPr/>
        </p:nvGrpSpPr>
        <p:grpSpPr>
          <a:xfrm rot="0">
            <a:off x="1264895" y="4909542"/>
            <a:ext cx="215444" cy="191546"/>
            <a:chOff x="4367987" y="2389745"/>
            <a:chExt cx="283439" cy="252000"/>
          </a:xfrm>
        </p:grpSpPr>
        <p:sp>
          <p:nvSpPr>
            <p:cNvPr id="88" name="타원 87"/>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9" name="직사각형 88"/>
            <p:cNvSpPr/>
            <p:nvPr/>
          </p:nvSpPr>
          <p:spPr>
            <a:xfrm rot="5400000">
              <a:off x="4389407" y="2382378"/>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90" name="타원 89"/>
          <p:cNvSpPr/>
          <p:nvPr/>
        </p:nvSpPr>
        <p:spPr>
          <a:xfrm>
            <a:off x="753529" y="5255668"/>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91" name="직사각형 90"/>
          <p:cNvSpPr/>
          <p:nvPr/>
        </p:nvSpPr>
        <p:spPr>
          <a:xfrm>
            <a:off x="804631" y="5701449"/>
            <a:ext cx="1093868" cy="316445"/>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sp>
        <p:nvSpPr>
          <p:cNvPr id="93" name=""/>
          <p:cNvSpPr txBox="1"/>
          <p:nvPr/>
        </p:nvSpPr>
        <p:spPr>
          <a:xfrm>
            <a:off x="3089667" y="3696890"/>
            <a:ext cx="7277696" cy="387430"/>
          </a:xfrm>
          <a:prstGeom prst="rect">
            <a:avLst/>
          </a:prstGeom>
        </p:spPr>
        <p:txBody>
          <a:bodyPr wrap="square">
            <a:spAutoFit/>
          </a:bodyPr>
          <a:p>
            <a:pPr>
              <a:defRPr lang="ko-KR" altLang="en-US"/>
            </a:pPr>
            <a:endParaRPr lang="ko-KR" altLang="ko-KR" sz="2000">
              <a:latin typeface="함초롬바탕"/>
              <a:ea typeface="함초롬바탕"/>
            </a:endParaRPr>
          </a:p>
        </p:txBody>
      </p:sp>
      <p:sp>
        <p:nvSpPr>
          <p:cNvPr id="94" name=""/>
          <p:cNvSpPr txBox="1"/>
          <p:nvPr/>
        </p:nvSpPr>
        <p:spPr>
          <a:xfrm>
            <a:off x="3833812" y="3161109"/>
            <a:ext cx="6860977" cy="2694861"/>
          </a:xfrm>
          <a:prstGeom prst="rect">
            <a:avLst/>
          </a:prstGeom>
        </p:spPr>
        <p:txBody>
          <a:bodyPr wrap="square">
            <a:spAutoFit/>
          </a:bodyPr>
          <a:p>
            <a:pPr marL="0" algn="l" defTabSz="900000" eaLnBrk="1" latinLnBrk="1" hangingPunct="1">
              <a:defRPr lang="ko-KR" altLang="en-US"/>
            </a:pPr>
            <a:r>
              <a:rPr lang="ko-KR" altLang="en-US" sz="2300">
                <a:latin typeface="한컴 백제 B"/>
                <a:ea typeface="한컴 백제 B"/>
              </a:rPr>
              <a:t>일본에게 쇄국정책의 의미</a:t>
            </a:r>
            <a:endParaRPr lang="ko-KR" altLang="en-US" sz="2300">
              <a:latin typeface="한컴 백제 B"/>
              <a:ea typeface="한컴 백제 B"/>
            </a:endParaRPr>
          </a:p>
          <a:p>
            <a:pPr marL="0" algn="l" defTabSz="900000" eaLnBrk="1" latinLnBrk="1" hangingPunct="1">
              <a:defRPr lang="ko-KR" altLang="en-US"/>
            </a:pPr>
            <a:endParaRPr lang="ko-KR" altLang="en-US" sz="2300">
              <a:latin typeface="한컴 백제 B"/>
              <a:ea typeface="한컴 백제 B"/>
            </a:endParaRPr>
          </a:p>
          <a:p>
            <a:pPr>
              <a:defRPr lang="ko-KR" altLang="en-US"/>
            </a:pPr>
            <a:endParaRPr lang="ko-KR" altLang="en-US" sz="2000">
              <a:latin typeface="한컴 백제 B"/>
              <a:ea typeface="한컴 백제 B"/>
            </a:endParaRPr>
          </a:p>
          <a:p>
            <a:pPr>
              <a:defRPr lang="ko-KR" altLang="en-US"/>
            </a:pPr>
            <a:endParaRPr lang="ko-KR" altLang="en-US" sz="2100">
              <a:latin typeface="한컴 백제 B"/>
              <a:ea typeface="한컴 백제 B"/>
            </a:endParaRPr>
          </a:p>
          <a:p>
            <a:pPr>
              <a:defRPr lang="ko-KR" altLang="en-US"/>
            </a:pPr>
            <a:endParaRPr lang="ko-KR" altLang="en-US" sz="2100">
              <a:latin typeface="한컴 백제 B"/>
              <a:ea typeface="한컴 백제 B"/>
            </a:endParaRPr>
          </a:p>
          <a:p>
            <a:pPr>
              <a:defRPr lang="ko-KR" altLang="en-US"/>
            </a:pPr>
            <a:endParaRPr lang="ko-KR" altLang="en-US" sz="2100">
              <a:latin typeface="한컴 백제 B"/>
              <a:ea typeface="한컴 백제 B"/>
            </a:endParaRPr>
          </a:p>
          <a:p>
            <a:pPr>
              <a:defRPr lang="ko-KR" altLang="en-US"/>
            </a:pPr>
            <a:endParaRPr lang="ko-KR" altLang="en-US" sz="2100" b="0" i="0">
              <a:latin typeface="한컴 백제 B"/>
              <a:ea typeface="한컴 백제 B"/>
            </a:endParaRPr>
          </a:p>
          <a:p>
            <a:pPr>
              <a:defRPr lang="ko-KR" altLang="en-US"/>
            </a:pPr>
            <a:endParaRPr lang="ko-KR" altLang="en-US" sz="2100" b="0" i="0">
              <a:latin typeface="한컴 백제 B"/>
              <a:ea typeface="한컴 백제 B"/>
            </a:endParaRPr>
          </a:p>
        </p:txBody>
      </p:sp>
      <p:sp>
        <p:nvSpPr>
          <p:cNvPr id="95" name=""/>
          <p:cNvSpPr txBox="1"/>
          <p:nvPr/>
        </p:nvSpPr>
        <p:spPr>
          <a:xfrm>
            <a:off x="4146351" y="4054078"/>
            <a:ext cx="5819180" cy="1916192"/>
          </a:xfrm>
          <a:prstGeom prst="rect">
            <a:avLst/>
          </a:prstGeom>
        </p:spPr>
        <p:txBody>
          <a:bodyPr wrap="square">
            <a:spAutoFit/>
          </a:bodyPr>
          <a:p>
            <a:pPr>
              <a:defRPr lang="ko-KR" altLang="en-US"/>
            </a:pPr>
            <a:r>
              <a:rPr lang="ko-KR" altLang="ko-KR" sz="2000">
                <a:latin typeface="한컴 윤체 B"/>
                <a:ea typeface="한컴 윤체 B"/>
              </a:rPr>
              <a:t>본래 쇄국이란 외국과 교섭하지 않고 국제적으로 고립된 상태를 말하는데, 에도 시대의 쇄국이란 일본인의 해외 도항과 재외 일본인의 귀국을 금지하고 대외 무역을 나가사키의 네덜란드 상과 중국 배를 통한 것만으로 제한한 상태를 말하며, 완전한 국제적 고립 상태를 의미하지는 않는다. </a:t>
            </a:r>
            <a:endParaRPr lang="ko-KR" altLang="ko-KR" sz="2000">
              <a:latin typeface="한컴 윤체 B"/>
              <a:ea typeface="한컴 윤체 B"/>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ffebe2"/>
        </a:solidFill>
      </p:bgPr>
    </p:bg>
    <p:spTree>
      <p:nvGrpSpPr>
        <p:cNvPr id="1" name=""/>
        <p:cNvGrpSpPr/>
        <p:nvPr/>
      </p:nvGrpSpPr>
      <p:grpSpPr>
        <a:xfrm>
          <a:off x="0" y="0"/>
          <a:ext cx="0" cy="0"/>
          <a:chOff x="0" y="0"/>
          <a:chExt cx="0" cy="0"/>
        </a:xfrm>
      </p:grpSpPr>
      <p:sp>
        <p:nvSpPr>
          <p:cNvPr id="5" name="직사각형 4"/>
          <p:cNvSpPr/>
          <p:nvPr/>
        </p:nvSpPr>
        <p:spPr>
          <a:xfrm>
            <a:off x="2718435" y="164192"/>
            <a:ext cx="7777878" cy="919753"/>
          </a:xfrm>
          <a:prstGeom prst="rect">
            <a:avLst/>
          </a:prstGeom>
        </p:spPr>
        <p:txBody>
          <a:bodyPr wrap="square">
            <a:spAutoFit/>
          </a:bodyPr>
          <a:lstStyle/>
          <a:p>
            <a:pPr algn="ctr" latinLnBrk="0">
              <a:defRPr lang="ko-KR"/>
            </a:pPr>
            <a:r>
              <a:rPr lang="ko-KR" altLang="en-US" sz="4400" b="1" kern="0">
                <a:solidFill>
                  <a:prstClr val="black">
                    <a:lumMod val="75000"/>
                    <a:lumOff val="25000"/>
                  </a:prstClr>
                </a:solidFill>
                <a:latin typeface="야놀자 야체 B"/>
                <a:ea typeface="야놀자 야체 B"/>
              </a:rPr>
              <a:t>유럽과의 교역을 통한 경제성장</a:t>
            </a:r>
            <a:endParaRPr lang="ko-KR" altLang="en-US" sz="4400" b="1" kern="0">
              <a:solidFill>
                <a:prstClr val="black">
                  <a:lumMod val="75000"/>
                  <a:lumOff val="25000"/>
                </a:prstClr>
              </a:solidFill>
              <a:latin typeface="야놀자 야체 B"/>
              <a:ea typeface="야놀자 야체 B"/>
            </a:endParaRPr>
          </a:p>
          <a:p>
            <a:pPr algn="ctr" latinLnBrk="0">
              <a:defRPr lang="ko-KR"/>
            </a:pPr>
            <a:endParaRPr lang="en-US" altLang="ko-KR" sz="1050" kern="0">
              <a:solidFill>
                <a:srgbClr val="5e3f3a"/>
              </a:solidFill>
            </a:endParaRPr>
          </a:p>
        </p:txBody>
      </p:sp>
      <p:sp>
        <p:nvSpPr>
          <p:cNvPr id="2" name="양쪽 모서리가 둥근 사각형 1"/>
          <p:cNvSpPr/>
          <p:nvPr/>
        </p:nvSpPr>
        <p:spPr>
          <a:xfrm>
            <a:off x="4622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2" name="양쪽 모서리가 둥근 사각형 21"/>
          <p:cNvSpPr/>
          <p:nvPr/>
        </p:nvSpPr>
        <p:spPr>
          <a:xfrm>
            <a:off x="6400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3" name="양쪽 모서리가 둥근 사각형 22"/>
          <p:cNvSpPr/>
          <p:nvPr/>
        </p:nvSpPr>
        <p:spPr>
          <a:xfrm>
            <a:off x="8178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26" name="양쪽 모서리가 둥근 사각형 25"/>
          <p:cNvSpPr/>
          <p:nvPr/>
        </p:nvSpPr>
        <p:spPr>
          <a:xfrm>
            <a:off x="9956800" y="1663700"/>
            <a:ext cx="1727200" cy="457200"/>
          </a:xfrm>
          <a:prstGeom prst="round2SameRect">
            <a:avLst>
              <a:gd name="adj1" fmla="val 19444"/>
              <a:gd name="adj2" fmla="val 0"/>
            </a:avLst>
          </a:prstGeom>
          <a:solidFill>
            <a:srgbClr val="7f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prstClr val="white"/>
                </a:solidFill>
              </a:rPr>
              <a:t>CONTENTS A</a:t>
            </a:r>
            <a:endParaRPr lang="en-US" altLang="ko-KR" sz="1400" b="1">
              <a:solidFill>
                <a:prstClr val="white"/>
              </a:solidFill>
            </a:endParaRPr>
          </a:p>
        </p:txBody>
      </p:sp>
      <p:sp>
        <p:nvSpPr>
          <p:cNvPr id="38" name="양쪽 모서리가 둥근 사각형 37"/>
          <p:cNvSpPr/>
          <p:nvPr/>
        </p:nvSpPr>
        <p:spPr>
          <a:xfrm>
            <a:off x="2844800" y="1663700"/>
            <a:ext cx="1727200" cy="457200"/>
          </a:xfrm>
          <a:prstGeom prst="round2SameRect">
            <a:avLst>
              <a:gd name="adj1" fmla="val 19444"/>
              <a:gd name="adj2" fmla="val 0"/>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400" b="1">
                <a:solidFill>
                  <a:srgbClr val="3eaada"/>
                </a:solidFill>
              </a:rPr>
              <a:t>CONTENTS A</a:t>
            </a:r>
            <a:endParaRPr lang="en-US" altLang="ko-KR" sz="1400" b="1">
              <a:solidFill>
                <a:srgbClr val="3eaada"/>
              </a:solidFill>
            </a:endParaRPr>
          </a:p>
        </p:txBody>
      </p:sp>
      <p:sp>
        <p:nvSpPr>
          <p:cNvPr id="39" name="직사각형 38"/>
          <p:cNvSpPr/>
          <p:nvPr/>
        </p:nvSpPr>
        <p:spPr>
          <a:xfrm>
            <a:off x="2800150" y="2540000"/>
            <a:ext cx="3876279" cy="4318000"/>
          </a:xfrm>
          <a:prstGeom prst="rect">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2300" b="1">
              <a:solidFill>
                <a:srgbClr val="3eaada"/>
              </a:solidFill>
            </a:endParaRPr>
          </a:p>
          <a:p>
            <a:pPr algn="ctr">
              <a:defRPr lang="ko-KR" altLang="en-US"/>
            </a:pPr>
            <a:endParaRPr lang="ko-KR" altLang="en-US" sz="2000" b="1">
              <a:solidFill>
                <a:srgbClr val="3eaada"/>
              </a:solidFill>
            </a:endParaRPr>
          </a:p>
          <a:p>
            <a:pPr algn="ctr">
              <a:defRPr lang="ko-KR" altLang="en-US"/>
            </a:pPr>
            <a:endParaRPr lang="ko-KR" altLang="en-US" sz="2300" b="1">
              <a:solidFill>
                <a:srgbClr val="3eaada"/>
              </a:solidFill>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a:p>
            <a:pPr algn="ctr">
              <a:defRPr lang="ko-KR" altLang="en-US"/>
            </a:pPr>
            <a:r>
              <a:rPr lang="ko-KR" altLang="ko-KR" sz="1100" b="1">
                <a:latin typeface="함초롬바탕"/>
                <a:ea typeface="함초롬바탕"/>
              </a:rPr>
              <a:t>다이도쿠가와 이에야스가 산킨고타이제 를 통해서 다이묘(영주)들의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a:t>
            </a:r>
            <a:r>
              <a:rPr lang="ko-KR" altLang="ko-KR" sz="1700" b="1">
                <a:latin typeface="함초롬바탕"/>
                <a:ea typeface="함초롬바탕"/>
              </a:rPr>
              <a:t>발전뿐묘</a:t>
            </a:r>
            <a:r>
              <a:rPr lang="ko-KR" altLang="ko-KR" sz="1100" b="1">
                <a:latin typeface="함초롬바탕"/>
                <a:ea typeface="함초롬바탕"/>
              </a:rPr>
              <a:t>(영주)들의 세력을 억제하고 국왕의 정치 참여를 금지하여 막부의 통제력을 강화한 다음 조선과의 우호관계를 회복하고 통신사를 파견하여 선진문물을 받아들였으며 임진왜란 중에도 도자기 서적등 많은 문화재와 학자 기술자들을 포로로 잡아간 것이 역시나 이 에도시기의 경제적 발전뿐아니라 근세문화 의 발달에도 큰 영향을 끼쳤다.</a:t>
            </a:r>
            <a:endParaRPr lang="ko-KR" altLang="ko-KR" sz="1100" b="1">
              <a:latin typeface="함초롬바탕"/>
              <a:ea typeface="함초롬바탕"/>
            </a:endParaRPr>
          </a:p>
        </p:txBody>
      </p:sp>
      <p:sp>
        <p:nvSpPr>
          <p:cNvPr id="44" name="직사각형 43"/>
          <p:cNvSpPr/>
          <p:nvPr/>
        </p:nvSpPr>
        <p:spPr>
          <a:xfrm flipH="1">
            <a:off x="3581013" y="3018527"/>
            <a:ext cx="7315388" cy="3570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lang="ko-KR" altLang="en-US"/>
            </a:pPr>
            <a:endParaRPr lang="en-US" altLang="ko-KR" sz="1600" b="1">
              <a:solidFill>
                <a:srgbClr val="7fc6e6"/>
              </a:solidFill>
            </a:endParaRPr>
          </a:p>
        </p:txBody>
      </p:sp>
      <p:sp>
        <p:nvSpPr>
          <p:cNvPr id="80" name="타원 79"/>
          <p:cNvSpPr/>
          <p:nvPr/>
        </p:nvSpPr>
        <p:spPr>
          <a:xfrm>
            <a:off x="753529" y="1663705"/>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1" name="직사각형 80"/>
          <p:cNvSpPr/>
          <p:nvPr/>
        </p:nvSpPr>
        <p:spPr>
          <a:xfrm>
            <a:off x="804631" y="2109486"/>
            <a:ext cx="1093868" cy="31748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2" name="그룹 81"/>
          <p:cNvGrpSpPr/>
          <p:nvPr/>
        </p:nvGrpSpPr>
        <p:grpSpPr>
          <a:xfrm rot="0">
            <a:off x="1264895" y="3089497"/>
            <a:ext cx="215444" cy="191546"/>
            <a:chOff x="4367987" y="2389745"/>
            <a:chExt cx="283439" cy="252000"/>
          </a:xfrm>
        </p:grpSpPr>
        <p:sp>
          <p:nvSpPr>
            <p:cNvPr id="83" name="타원 82"/>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4" name="직사각형 83"/>
            <p:cNvSpPr/>
            <p:nvPr/>
          </p:nvSpPr>
          <p:spPr>
            <a:xfrm rot="5400000">
              <a:off x="4389407" y="2382377"/>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85" name="타원 84"/>
          <p:cNvSpPr/>
          <p:nvPr/>
        </p:nvSpPr>
        <p:spPr>
          <a:xfrm>
            <a:off x="753529" y="3483750"/>
            <a:ext cx="1226814" cy="1226816"/>
          </a:xfrm>
          <a:prstGeom prst="ellipse">
            <a:avLst/>
          </a:prstGeom>
          <a:solidFill>
            <a:schemeClr val="bg1"/>
          </a:solid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86" name="직사각형 85"/>
          <p:cNvSpPr/>
          <p:nvPr/>
        </p:nvSpPr>
        <p:spPr>
          <a:xfrm>
            <a:off x="804631" y="3929531"/>
            <a:ext cx="1093868" cy="316714"/>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grpSp>
        <p:nvGrpSpPr>
          <p:cNvPr id="87" name="그룹 86"/>
          <p:cNvGrpSpPr/>
          <p:nvPr/>
        </p:nvGrpSpPr>
        <p:grpSpPr>
          <a:xfrm rot="0">
            <a:off x="1264895" y="4909542"/>
            <a:ext cx="215444" cy="191546"/>
            <a:chOff x="4367987" y="2389745"/>
            <a:chExt cx="283439" cy="252000"/>
          </a:xfrm>
        </p:grpSpPr>
        <p:sp>
          <p:nvSpPr>
            <p:cNvPr id="88" name="타원 87"/>
            <p:cNvSpPr/>
            <p:nvPr/>
          </p:nvSpPr>
          <p:spPr>
            <a:xfrm>
              <a:off x="4371840" y="2389745"/>
              <a:ext cx="252000" cy="25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prstClr val="white"/>
                </a:solidFill>
              </a:endParaRPr>
            </a:p>
          </p:txBody>
        </p:sp>
        <p:sp>
          <p:nvSpPr>
            <p:cNvPr id="89" name="직사각형 88"/>
            <p:cNvSpPr/>
            <p:nvPr/>
          </p:nvSpPr>
          <p:spPr>
            <a:xfrm rot="5400000">
              <a:off x="4389407" y="2382378"/>
              <a:ext cx="314448" cy="283439"/>
            </a:xfrm>
            <a:prstGeom prst="rect">
              <a:avLst/>
            </a:prstGeom>
          </p:spPr>
          <p:txBody>
            <a:bodyPr wrap="square">
              <a:spAutoFit/>
            </a:bodyPr>
            <a:lstStyle/>
            <a:p>
              <a:pPr algn="ctr">
                <a:defRPr lang="ko-KR" altLang="en-US"/>
              </a:pPr>
              <a:r>
                <a:rPr lang="ko-KR" altLang="en-US" sz="800" b="1">
                  <a:solidFill>
                    <a:prstClr val="white"/>
                  </a:solidFill>
                </a:rPr>
                <a:t>▶</a:t>
              </a:r>
              <a:endParaRPr lang="ko-KR" altLang="en-US" sz="200">
                <a:solidFill>
                  <a:prstClr val="white"/>
                </a:solidFill>
              </a:endParaRPr>
            </a:p>
          </p:txBody>
        </p:sp>
      </p:grpSp>
      <p:sp>
        <p:nvSpPr>
          <p:cNvPr id="90" name="타원 89"/>
          <p:cNvSpPr/>
          <p:nvPr/>
        </p:nvSpPr>
        <p:spPr>
          <a:xfrm>
            <a:off x="753529" y="5255668"/>
            <a:ext cx="1226814" cy="1226816"/>
          </a:xfrm>
          <a:prstGeom prst="ellipse">
            <a:avLst/>
          </a:prstGeom>
          <a:noFill/>
          <a:ln>
            <a:solidFill>
              <a:srgbClr val="3eaa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sz="1100">
              <a:solidFill>
                <a:srgbClr val="3a3a3a"/>
              </a:solidFill>
            </a:endParaRPr>
          </a:p>
        </p:txBody>
      </p:sp>
      <p:sp>
        <p:nvSpPr>
          <p:cNvPr id="91" name="직사각형 90"/>
          <p:cNvSpPr/>
          <p:nvPr/>
        </p:nvSpPr>
        <p:spPr>
          <a:xfrm>
            <a:off x="804631" y="5701449"/>
            <a:ext cx="1093868" cy="316445"/>
          </a:xfrm>
          <a:prstGeom prst="rect">
            <a:avLst/>
          </a:prstGeom>
        </p:spPr>
        <p:txBody>
          <a:bodyPr wrap="square">
            <a:spAutoFit/>
          </a:bodyPr>
          <a:lstStyle/>
          <a:p>
            <a:pPr algn="ctr">
              <a:lnSpc>
                <a:spcPct val="150000"/>
              </a:lnSpc>
              <a:defRPr lang="ko-KR" altLang="en-US"/>
            </a:pPr>
            <a:r>
              <a:rPr lang="en-US" altLang="ko-KR" sz="1000" b="1">
                <a:solidFill>
                  <a:srgbClr val="3a3a3a"/>
                </a:solidFill>
              </a:rPr>
              <a:t>CONTENTS A</a:t>
            </a:r>
            <a:endParaRPr lang="en-US" altLang="ko-KR" sz="1000" b="1">
              <a:solidFill>
                <a:srgbClr val="3a3a3a"/>
              </a:solidFill>
            </a:endParaRPr>
          </a:p>
        </p:txBody>
      </p:sp>
      <p:sp>
        <p:nvSpPr>
          <p:cNvPr id="93" name=""/>
          <p:cNvSpPr txBox="1"/>
          <p:nvPr/>
        </p:nvSpPr>
        <p:spPr>
          <a:xfrm>
            <a:off x="3089667" y="3696890"/>
            <a:ext cx="7277696" cy="387430"/>
          </a:xfrm>
          <a:prstGeom prst="rect">
            <a:avLst/>
          </a:prstGeom>
        </p:spPr>
        <p:txBody>
          <a:bodyPr wrap="square">
            <a:spAutoFit/>
          </a:bodyPr>
          <a:p>
            <a:pPr>
              <a:defRPr lang="ko-KR" altLang="en-US"/>
            </a:pPr>
            <a:endParaRPr lang="ko-KR" altLang="ko-KR" sz="2000">
              <a:latin typeface="함초롬바탕"/>
              <a:ea typeface="함초롬바탕"/>
            </a:endParaRPr>
          </a:p>
        </p:txBody>
      </p:sp>
      <p:sp>
        <p:nvSpPr>
          <p:cNvPr id="94" name=""/>
          <p:cNvSpPr txBox="1"/>
          <p:nvPr/>
        </p:nvSpPr>
        <p:spPr>
          <a:xfrm>
            <a:off x="2851546" y="2982513"/>
            <a:ext cx="3021212" cy="3890727"/>
          </a:xfrm>
          <a:prstGeom prst="rect">
            <a:avLst/>
          </a:prstGeom>
        </p:spPr>
        <p:txBody>
          <a:bodyPr wrap="square">
            <a:spAutoFit/>
          </a:bodyPr>
          <a:p>
            <a:pPr>
              <a:defRPr lang="ko-KR" altLang="en-US"/>
            </a:pPr>
            <a:r>
              <a:rPr lang="ko-KR" altLang="en-US" sz="2300">
                <a:latin typeface="한컴 백제 B"/>
                <a:ea typeface="한컴 백제 B"/>
              </a:rPr>
              <a:t>쇄국 후 무역 </a:t>
            </a:r>
            <a:endParaRPr lang="ko-KR" altLang="en-US" sz="2300">
              <a:latin typeface="한컴 백제 B"/>
              <a:ea typeface="한컴 백제 B"/>
            </a:endParaRPr>
          </a:p>
          <a:p>
            <a:pPr>
              <a:defRPr lang="ko-KR" altLang="en-US"/>
            </a:pPr>
            <a:endParaRPr lang="ko-KR" altLang="en-US" sz="1600">
              <a:latin typeface="한컴 백제 B"/>
              <a:ea typeface="한컴 백제 B"/>
            </a:endParaRPr>
          </a:p>
          <a:p>
            <a:pPr>
              <a:defRPr lang="ko-KR" altLang="en-US"/>
            </a:pPr>
            <a:r>
              <a:rPr lang="ko-KR" altLang="ko-KR" sz="1600" b="0" i="0">
                <a:latin typeface="한컴 백제 B"/>
                <a:ea typeface="한컴 백제 B"/>
              </a:rPr>
              <a:t>네덜란드 상관을 통한 무역은 나가사키 데지마에서만 이루어지고 네덜란드인이 데지마에서 나가는 것은 금지되었지만, 상관장은 1년에 한 번 쇼군을 알현하고 선물을 바쳤다. 또한 네덜란드 상관은 외국의 정보를 제공할 의무가 있었으며 그것을 나가사키 통사가 번역하여 매년 '네덜란드 풍설서'로 막부에 제출했다. 이때 커피, 빵, 담배 등 많은 일상 용품이 전래되었다.</a:t>
            </a:r>
            <a:endParaRPr lang="ko-KR" altLang="ko-KR" sz="1600" b="0" i="0">
              <a:latin typeface="한컴 백제 B"/>
              <a:ea typeface="한컴 백제 B"/>
            </a:endParaRPr>
          </a:p>
          <a:p>
            <a:pPr>
              <a:defRPr lang="ko-KR" altLang="en-US"/>
            </a:pPr>
            <a:endParaRPr lang="ko-KR" altLang="ko-KR" sz="1600" b="0" i="0">
              <a:latin typeface="한컴 백제 B"/>
              <a:ea typeface="한컴 백제 B"/>
            </a:endParaRPr>
          </a:p>
          <a:p>
            <a:pPr>
              <a:defRPr lang="ko-KR" altLang="en-US"/>
            </a:pPr>
            <a:endParaRPr lang="ko-KR" altLang="en-US" b="1"/>
          </a:p>
        </p:txBody>
      </p:sp>
      <p:sp>
        <p:nvSpPr>
          <p:cNvPr id="95" name=""/>
          <p:cNvSpPr txBox="1"/>
          <p:nvPr/>
        </p:nvSpPr>
        <p:spPr>
          <a:xfrm>
            <a:off x="3759398" y="4024313"/>
            <a:ext cx="7188399" cy="364807"/>
          </a:xfrm>
          <a:prstGeom prst="rect">
            <a:avLst/>
          </a:prstGeom>
        </p:spPr>
        <p:txBody>
          <a:bodyPr wrap="square">
            <a:spAutoFit/>
          </a:bodyPr>
          <a:p>
            <a:pPr>
              <a:defRPr lang="ko-KR" altLang="en-US"/>
            </a:pPr>
            <a:endParaRPr lang="ko-KR" altLang="en-US"/>
          </a:p>
        </p:txBody>
      </p:sp>
      <p:sp>
        <p:nvSpPr>
          <p:cNvPr id="96" name=""/>
          <p:cNvSpPr txBox="1"/>
          <p:nvPr/>
        </p:nvSpPr>
        <p:spPr>
          <a:xfrm>
            <a:off x="3670099" y="4188024"/>
            <a:ext cx="6747630" cy="991670"/>
          </a:xfrm>
          <a:prstGeom prst="rect">
            <a:avLst/>
          </a:prstGeom>
        </p:spPr>
        <p:txBody>
          <a:bodyPr wrap="square">
            <a:spAutoFit/>
          </a:bodyPr>
          <a:p>
            <a:pPr>
              <a:defRPr lang="ko-KR" altLang="en-US"/>
            </a:pPr>
            <a:endParaRPr lang="ko-KR" altLang="en-US"/>
          </a:p>
        </p:txBody>
      </p:sp>
      <p:pic>
        <p:nvPicPr>
          <p:cNvPr id="97" name=""/>
          <p:cNvPicPr>
            <a:picLocks noChangeAspect="1"/>
          </p:cNvPicPr>
          <p:nvPr/>
        </p:nvPicPr>
        <p:blipFill rotWithShape="1">
          <a:blip r:embed="rId2"/>
          <a:stretch>
            <a:fillRect/>
          </a:stretch>
        </p:blipFill>
        <p:spPr>
          <a:xfrm>
            <a:off x="6571302" y="2544380"/>
            <a:ext cx="5620699" cy="4313619"/>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timing>
    <p:tnLst>
      <p:par>
        <p:cTn id="1" dur="indefinite" restart="never" nodeType="tmRoot"/>
      </p:par>
    </p:tnLst>
  </p:timing>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20"/>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20"/>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2719</ep:Words>
  <ep:PresentationFormat>와이드스크린</ep:PresentationFormat>
  <ep:Paragraphs>188</ep:Paragraphs>
  <ep:Slides>15</ep:Slides>
  <ep:Notes>0</ep:Notes>
  <ep:TotalTime>0</ep:TotalTime>
  <ep:HiddenSlides>0</ep:HiddenSlides>
  <ep:MMClips>0</ep:MMClips>
  <ep:HeadingPairs>
    <vt:vector size="4" baseType="variant">
      <vt:variant>
        <vt:lpstr>테마</vt:lpstr>
      </vt:variant>
      <vt:variant>
        <vt:i4>1</vt:i4>
      </vt:variant>
      <vt:variant>
        <vt:lpstr>슬라이드 제목</vt:lpstr>
      </vt:variant>
      <vt:variant>
        <vt:i4>15</vt:i4>
      </vt:variant>
    </vt:vector>
  </ep:HeadingPairs>
  <ep:TitlesOfParts>
    <vt:vector size="16" baseType="lpstr">
      <vt:lpstr>1_Office 테마</vt:lpstr>
      <vt:lpstr>슬라이드 1</vt:lpstr>
      <vt:lpstr>슬라이드 2</vt:lpstr>
      <vt:lpstr>동아시아와 교역을 통한 경제성장</vt:lpstr>
      <vt:lpstr>유럽과의 교역을 통한 경제성장</vt:lpstr>
      <vt:lpstr>슬라이드 5</vt:lpstr>
      <vt:lpstr>유럽과의 교역을 통한 경제성장</vt:lpstr>
      <vt:lpstr>슬라이드 7</vt:lpstr>
      <vt:lpstr>슬라이드 8</vt:lpstr>
      <vt:lpstr>슬라이드 9</vt:lpstr>
      <vt:lpstr>슬라이드 10</vt:lpstr>
      <vt:lpstr>슬라이드 11</vt:lpstr>
      <vt:lpstr>슬라이드 12</vt:lpstr>
      <vt:lpstr>슬라이드 13</vt:lpstr>
      <vt:lpstr>슬라이드 14</vt:lpstr>
      <vt:lpstr>슬라이드 15</vt:lpstr>
    </vt:vector>
  </ep:TitlesOfParts>
  <ep:HyperlinkBase/>
  <ep:Application>Hancom Office Hanshow 2014</ep:Application>
  <ep:AppVersion>0901.0000.01</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2019-09-18T04:17:56.000</dcterms:created>
  <dc:creator>조땡</dc:creator>
  <cp:lastModifiedBy>권해준</cp:lastModifiedBy>
  <dcterms:modified xsi:type="dcterms:W3CDTF">2019-09-30T10:33:08.372</dcterms:modified>
  <cp:revision>14</cp:revision>
  <dc:title>PowerPoint 프레젠테이션</dc:title>
</cp:coreProperties>
</file>