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 showOutlineIcons="0">
    <p:restoredLeft sz="11211"/>
    <p:restoredTop sz="94698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7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presProps" Target="presProps.xml"  /><Relationship Id="rId18" Type="http://schemas.openxmlformats.org/officeDocument/2006/relationships/viewProps" Target="viewProps.xml"  /><Relationship Id="rId19" Type="http://schemas.openxmlformats.org/officeDocument/2006/relationships/theme" Target="theme/theme1.xml"  /><Relationship Id="rId2" Type="http://schemas.openxmlformats.org/officeDocument/2006/relationships/slide" Target="slides/slide1.xml"  /><Relationship Id="rId20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0"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 rot="0"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 rot="0"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0"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 idx="0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 idx="0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rot="0"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 rot="0"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 rot="0"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 idx="0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B5D8D85-D8F1-41B9-A412-4CA7948E60E2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FF97BFC-7AC6-48EA-B128-E54479BD4B7D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 rot="0"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분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 rot="0"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8D7A7C4-C82A-4D21-9AB0-F0C5A1D3EF09}" type="datetime1">
              <a:rPr lang="ko-KR" altLang="en-US"/>
              <a:pPr>
                <a:defRPr lang="ko-KR" altLang="en-US"/>
              </a:pPr>
              <a:t>2019-09-27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3.jpeg"  /><Relationship Id="rId3" Type="http://schemas.openxmlformats.org/officeDocument/2006/relationships/image" Target="../media/image14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5.jpeg"  /><Relationship Id="rId3" Type="http://schemas.openxmlformats.org/officeDocument/2006/relationships/image" Target="../media/image16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7.jpeg"  /><Relationship Id="rId3" Type="http://schemas.openxmlformats.org/officeDocument/2006/relationships/image" Target="../media/image18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9.jpeg"  /><Relationship Id="rId3" Type="http://schemas.openxmlformats.org/officeDocument/2006/relationships/image" Target="../media/image20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blob:https:\\www.youtube.com\c5217992-643a-4475-b96c-b65dbbeb5fe2" TargetMode="External" /><Relationship Id="rId3" Type="http://schemas.openxmlformats.org/officeDocument/2006/relationships/hyperlink" Target="https://www.youtube.com/watch?v=VzvFV9ZXFBA" TargetMode="External"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Relationship Id="rId3" Type="http://schemas.openxmlformats.org/officeDocument/2006/relationships/image" Target="../media/image5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Relationship Id="rId3" Type="http://schemas.openxmlformats.org/officeDocument/2006/relationships/image" Target="../media/image10.jpeg"  /><Relationship Id="rId4" Type="http://schemas.openxmlformats.org/officeDocument/2006/relationships/image" Target="../media/image11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323468" y="1345691"/>
            <a:ext cx="7305621" cy="151218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>
                <a:solidFill>
                  <a:schemeClr val="tx1"/>
                </a:solidFill>
              </a:rPr>
              <a:t>근대 일본의 사회와 문화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2265" y="2959448"/>
            <a:ext cx="7326085" cy="469552"/>
          </a:xfrm>
        </p:spPr>
        <p:txBody>
          <a:bodyPr/>
          <a:lstStyle/>
          <a:p>
            <a:pPr>
              <a:defRPr lang="ko-KR" altLang="en-US"/>
            </a:pPr>
            <a:r>
              <a:rPr lang="en-US" altLang="ko-KR"/>
              <a:t> </a:t>
            </a:r>
            <a:endParaRPr lang="en-US" altLang="ko-KR"/>
          </a:p>
        </p:txBody>
      </p:sp>
      <p:sp>
        <p:nvSpPr>
          <p:cNvPr id="4" name=""/>
          <p:cNvSpPr txBox="1"/>
          <p:nvPr/>
        </p:nvSpPr>
        <p:spPr>
          <a:xfrm>
            <a:off x="482266" y="2959448"/>
            <a:ext cx="7326085" cy="3628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"/>
          <p:cNvSpPr txBox="1"/>
          <p:nvPr/>
        </p:nvSpPr>
        <p:spPr>
          <a:xfrm>
            <a:off x="482266" y="2838831"/>
            <a:ext cx="4271412" cy="59016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xmlns:mc="http://schemas.openxmlformats.org/markup-compatibility/2006" xmlns:hp="http://schemas.haansoft.com/office/presentation/8.0" lang="ko-KR" altLang="en-US" sz="3300" b="1" i="0" u="none" kern="1200" mc:Ignorable="hp" hp:hslEmbossed="0">
                <a:solidFill>
                  <a:srgbClr val="323232"/>
                </a:solidFill>
                <a:latin typeface="Arial"/>
                <a:ea typeface="함초롬돋움"/>
                <a:cs typeface="Arial"/>
              </a:rPr>
              <a:t>메이지 시대의 문화</a:t>
            </a:r>
            <a:endParaRPr lang="ko-KR" sz="3300" b="1"/>
          </a:p>
        </p:txBody>
      </p:sp>
      <p:sp>
        <p:nvSpPr>
          <p:cNvPr id="6" name=""/>
          <p:cNvSpPr txBox="1"/>
          <p:nvPr/>
        </p:nvSpPr>
        <p:spPr>
          <a:xfrm>
            <a:off x="4932940" y="4611338"/>
            <a:ext cx="2875411" cy="46996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sz="2500" b="1"/>
              <a:t>21*019*3 권*준</a:t>
            </a:r>
            <a:endParaRPr lang="ko-KR" altLang="en-US" sz="25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51910" y="1308100"/>
            <a:ext cx="5292090" cy="896747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양복과 구두 착용. 맥주와 얇은 종이 담배 궐련이 들어오게 된다.</a:t>
            </a: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6"/>
            <a:ext cx="3851910" cy="3085504"/>
          </a:xfrm>
          <a:prstGeom prst="rect">
            <a:avLst/>
          </a:prstGeom>
        </p:spPr>
      </p:pic>
      <p:grpSp>
        <p:nvGrpSpPr>
          <p:cNvPr id="7" name=""/>
          <p:cNvGrpSpPr/>
          <p:nvPr/>
        </p:nvGrpSpPr>
        <p:grpSpPr>
          <a:xfrm rot="0">
            <a:off x="0" y="2924937"/>
            <a:ext cx="9144000" cy="3742456"/>
            <a:chOff x="0" y="2924937"/>
            <a:chExt cx="9144000" cy="3742456"/>
          </a:xfrm>
        </p:grpSpPr>
        <p:pic>
          <p:nvPicPr>
            <p:cNvPr id="5" name="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0" y="2924937"/>
              <a:ext cx="5004054" cy="3742456"/>
            </a:xfrm>
            <a:prstGeom prst="rect">
              <a:avLst/>
            </a:prstGeom>
          </p:spPr>
        </p:pic>
        <p:sp>
          <p:nvSpPr>
            <p:cNvPr id="6" name=""/>
            <p:cNvSpPr txBox="1"/>
            <p:nvPr/>
          </p:nvSpPr>
          <p:spPr>
            <a:xfrm>
              <a:off x="5004052" y="3802136"/>
              <a:ext cx="4139948" cy="1988058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ko-KR" altLang="en-US"/>
              </a:pPr>
              <a:r>
                <a:rPr lang="ko-KR" sz="2500" b="1">
                  <a:solidFill>
                    <a:srgbClr val="000000"/>
                  </a:solidFill>
                </a:rPr>
                <a:t>메이지 시대가 되면서 서양 옷이 들어오긴 했지만, 여성들은 여전히 기모노를 입었다.</a:t>
              </a:r>
              <a:endParaRPr lang="ko-KR" sz="2500" b="1">
                <a:solidFill>
                  <a:srgbClr val="000000"/>
                </a:solidFill>
              </a:endParaRPr>
            </a:p>
            <a:p>
              <a:pPr>
                <a:defRPr lang="ko-KR" altLang="en-US"/>
              </a:pPr>
              <a:r>
                <a:rPr lang="ko-KR" altLang="en-US" sz="2500" b="1">
                  <a:solidFill>
                    <a:srgbClr val="000000"/>
                  </a:solidFill>
                </a:rPr>
                <a:t>우산과 양산을 자주 사용.</a:t>
              </a:r>
              <a:endParaRPr lang="ko-KR" altLang="en-US" sz="25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시대부터 일식과 양식이 공존하는 시대라고 볼 수 있다.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서양문물을 적극적으로 수용하려는 풍습이 생겨 요리에도 커다란 변화가 생김. 육식을 장려한 스키야키가 유행하고, 양주와 다양한 서양요리가 생겨났다.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303395" y="2924937"/>
            <a:ext cx="4229100" cy="2987802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10921" y="3140964"/>
            <a:ext cx="3340989" cy="27717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식문화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308100"/>
            <a:ext cx="4572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단팥빵-일본에서 최초로 만든 빵으로 일본어로는 안판(あんパン)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1874년 이바라키현 출신의 기무라 부자가 판매한 것을 시초로 본다.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4248150" cy="3201035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211954" y="3429000"/>
            <a:ext cx="4932045" cy="30243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예술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850" y="1308100"/>
            <a:ext cx="8477250" cy="4960939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chemeClr val="tx1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49" y="1308100"/>
            <a:ext cx="4248150" cy="284099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951476" y="1308099"/>
            <a:ext cx="3364992" cy="3613189"/>
          </a:xfrm>
          <a:prstGeom prst="rect">
            <a:avLst/>
          </a:prstGeom>
        </p:spPr>
      </p:pic>
      <p:sp>
        <p:nvSpPr>
          <p:cNvPr id="6" name=""/>
          <p:cNvSpPr txBox="1"/>
          <p:nvPr/>
        </p:nvSpPr>
        <p:spPr>
          <a:xfrm>
            <a:off x="467487" y="4343401"/>
            <a:ext cx="4104513" cy="232600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 sz="2100" b="1">
                <a:solidFill>
                  <a:schemeClr val="tx1"/>
                </a:solidFill>
              </a:rPr>
              <a:t>메이지 시대 때 또한 가부키와 같은 공연예술이 이루어졌고, 근대화의 양상을 띄는 문학들이 나왔다. 그러나 메이지 초기의 건설적인 노력은 주로 정치·경제·과학 등의 실용적 방면에 경주되어 문예는 경시되었다.</a:t>
            </a:r>
            <a:endParaRPr lang="ko-KR" altLang="en-US" sz="2100" b="1">
              <a:solidFill>
                <a:schemeClr val="tx1"/>
              </a:solidFill>
            </a:endParaRPr>
          </a:p>
        </p:txBody>
      </p:sp>
      <p:sp>
        <p:nvSpPr>
          <p:cNvPr id="7" name=""/>
          <p:cNvSpPr txBox="1"/>
          <p:nvPr/>
        </p:nvSpPr>
        <p:spPr>
          <a:xfrm>
            <a:off x="4951476" y="4921289"/>
            <a:ext cx="3364992" cy="36318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altLang="en-US"/>
              <a:t>  후쿠자와 유키치(계몽사상가)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영상 자료</a:t>
            </a:r>
            <a:endParaRPr lang="ko-KR" altLang="en-US" b="1">
              <a:solidFill>
                <a:schemeClr val="tx1"/>
              </a:solidFill>
            </a:endParaRPr>
          </a:p>
        </p:txBody>
      </p:sp>
      <p:sp>
        <p:nvSpPr>
          <p:cNvPr id="4" name="">
            <a:hlinkClick r:id="rId2"/>
          </p:cNvPr>
          <p:cNvSpPr txBox="1"/>
          <p:nvPr/>
        </p:nvSpPr>
        <p:spPr>
          <a:xfrm>
            <a:off x="881058" y="3002280"/>
            <a:ext cx="7381876" cy="103441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 sz="3100" b="1">
                <a:solidFill>
                  <a:schemeClr val="tx1"/>
                </a:solidFill>
                <a:hlinkClick r:id="rId3"/>
              </a:rPr>
              <a:t>blob:https://www.youtube.com/c5217992-643a-4475-b96c-b65dbbeb5fe2</a:t>
            </a:r>
            <a:endParaRPr lang="ko-KR" sz="31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23694" y="2780919"/>
            <a:ext cx="4896612" cy="1296162"/>
          </a:xfrm>
        </p:spPr>
        <p:txBody>
          <a:bodyPr/>
          <a:lstStyle/>
          <a:p>
            <a:pPr algn="ctr">
              <a:buNone/>
              <a:defRPr lang="ko-KR" altLang="en-US"/>
            </a:pPr>
            <a:r>
              <a:rPr lang="ko-KR" altLang="en-US" sz="5000" b="1">
                <a:solidFill>
                  <a:srgbClr val="000000"/>
                </a:solidFill>
              </a:rPr>
              <a:t>끝</a:t>
            </a:r>
            <a:r>
              <a:rPr lang="en-US" altLang="ko-KR" sz="5000" b="1">
                <a:solidFill>
                  <a:srgbClr val="000000"/>
                </a:solidFill>
              </a:rPr>
              <a:t>!</a:t>
            </a:r>
            <a:r>
              <a:rPr lang="ko-KR" altLang="en-US" sz="5000" b="1">
                <a:solidFill>
                  <a:srgbClr val="000000"/>
                </a:solidFill>
              </a:rPr>
              <a:t> 감사합니다.</a:t>
            </a:r>
            <a:endParaRPr lang="ko-KR" altLang="en-US" sz="5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목차</a:t>
            </a:r>
            <a:endParaRPr lang="ko-KR" altLang="en-US" b="1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메이지 시대의 소개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⤷교통·통신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⤷건축·도시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⤷복식 문화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⤷식문화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500" b="1">
                <a:solidFill>
                  <a:srgbClr val="000000"/>
                </a:solidFill>
              </a:rPr>
              <a:t> ⤷예술</a:t>
            </a:r>
            <a:endParaRPr lang="ko-KR" altLang="en-US" sz="3500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  <a:p>
            <a:pPr>
              <a:defRPr lang="ko-KR" altLang="en-US"/>
            </a:pPr>
            <a:endParaRPr lang="ko-KR" altLang="en-US" sz="2800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941065" y="2276856"/>
            <a:ext cx="4860035" cy="3528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시대란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14900" y="1308099"/>
            <a:ext cx="4229100" cy="3777107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 </a:t>
            </a:r>
            <a:r>
              <a:rPr lang="en-US" altLang="ko-KR"/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유신 이후</a:t>
            </a:r>
            <a:r>
              <a:rPr lang="ko-KR" altLang="en-US" sz="3200" b="1">
                <a:solidFill>
                  <a:srgbClr val="000000"/>
                </a:solidFill>
              </a:rPr>
              <a:t> </a:t>
            </a:r>
            <a:r>
              <a:rPr lang="en-US" altLang="ko-KR" sz="3200" b="1">
                <a:solidFill>
                  <a:srgbClr val="000000"/>
                </a:solidFill>
              </a:rPr>
              <a:t>메이지 천황의 통</a:t>
            </a:r>
            <a:r>
              <a:rPr lang="ko-KR" altLang="en-US" sz="3200" b="1">
                <a:solidFill>
                  <a:srgbClr val="000000"/>
                </a:solidFill>
              </a:rPr>
              <a:t>치를</a:t>
            </a:r>
            <a:r>
              <a:rPr lang="en-US" altLang="ko-KR" sz="3200" b="1">
                <a:solidFill>
                  <a:srgbClr val="000000"/>
                </a:solidFill>
              </a:rPr>
              <a:t> 가리키는 </a:t>
            </a:r>
            <a:r>
              <a:rPr lang="ko-KR" altLang="en-US" sz="3200" b="1">
                <a:solidFill>
                  <a:srgbClr val="000000"/>
                </a:solidFill>
              </a:rPr>
              <a:t>이름</a:t>
            </a:r>
            <a:endParaRPr lang="en-US" altLang="ko-KR" sz="32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en-US" altLang="ko-KR" sz="3200" b="1">
                <a:solidFill>
                  <a:srgbClr val="000000"/>
                </a:solidFill>
              </a:rPr>
              <a:t> 1868년 1월 3일 왕정복고의 대호령에 의해 메이지 정부가 수립된 후 1912년 7월 30일</a:t>
            </a:r>
            <a:r>
              <a:rPr lang="ko-KR" altLang="en-US" sz="3200" b="1">
                <a:solidFill>
                  <a:srgbClr val="000000"/>
                </a:solidFill>
              </a:rPr>
              <a:t>.</a:t>
            </a:r>
            <a:r>
              <a:rPr lang="en-US" altLang="ko-KR" sz="3200"/>
              <a:t> </a:t>
            </a:r>
            <a:endParaRPr lang="en-US" altLang="ko-KR" sz="3200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308100"/>
            <a:ext cx="4716018" cy="4281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메이지 시대의 문명개화</a:t>
            </a: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5004054" cy="4032504"/>
          </a:xfrm>
          <a:prstGeom prst="rect">
            <a:avLst/>
          </a:prstGeom>
        </p:spPr>
      </p:pic>
      <p:sp>
        <p:nvSpPr>
          <p:cNvPr id="4" name=""/>
          <p:cNvSpPr txBox="1"/>
          <p:nvPr/>
        </p:nvSpPr>
        <p:spPr>
          <a:xfrm>
            <a:off x="5292089" y="1664721"/>
            <a:ext cx="3851911" cy="283023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ko-KR" altLang="en-US"/>
            </a:pPr>
            <a:r>
              <a:rPr lang="ko-KR"/>
              <a:t> </a:t>
            </a:r>
            <a:r>
              <a:rPr lang="ko-KR" sz="3000" b="1">
                <a:solidFill>
                  <a:srgbClr val="000000"/>
                </a:solidFill>
              </a:rPr>
              <a:t>메이지 시대 일본 서양의 문명이 들어와 제도와 관습이 크게 변화된 현상. 심지어는 “서양의 것이면 무엇이든 좋다”는 생각</a:t>
            </a:r>
            <a:endParaRPr lang="ko-KR" altLang="en-US" sz="3000" b="1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  <a:r>
              <a:rPr lang="ko-KR" altLang="en-US"/>
              <a:t>	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0" y="1243012"/>
            <a:ext cx="5715000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철도- 1872년 메이지 5년, 신바시(1986년 폐지) ~ 요코하마 사이가 개통되어 증기기관차가 운행 시작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마차철도-  1882년 일본 최초로 도쿄 마차철도가 개통.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243012"/>
            <a:ext cx="3429000" cy="2185987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3723481"/>
            <a:ext cx="3429000" cy="2297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교통·통신 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9575" y="1063586"/>
            <a:ext cx="4581524" cy="4960939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 sz="2900" b="1">
                <a:solidFill>
                  <a:srgbClr val="000000"/>
                </a:solidFill>
              </a:rPr>
              <a:t>인력거-</a:t>
            </a:r>
            <a:r>
              <a:rPr lang="en-US" altLang="ko-KR" sz="2900" b="1">
                <a:solidFill>
                  <a:srgbClr val="000000"/>
                </a:solidFill>
              </a:rPr>
              <a:t>사람의 힘으로 끌어서 움</a:t>
            </a:r>
            <a:r>
              <a:rPr lang="ko-KR" altLang="en-US" sz="2900" b="1">
                <a:solidFill>
                  <a:srgbClr val="000000"/>
                </a:solidFill>
              </a:rPr>
              <a:t>직</a:t>
            </a:r>
            <a:r>
              <a:rPr lang="en-US" altLang="ko-KR" sz="2900" b="1">
                <a:solidFill>
                  <a:srgbClr val="000000"/>
                </a:solidFill>
              </a:rPr>
              <a:t>이는 </a:t>
            </a:r>
            <a:r>
              <a:rPr lang="ko-KR" altLang="en-US" sz="2900" b="1">
                <a:solidFill>
                  <a:srgbClr val="000000"/>
                </a:solidFill>
              </a:rPr>
              <a:t>교</a:t>
            </a:r>
            <a:r>
              <a:rPr lang="en-US" altLang="ko-KR" sz="2900" b="1">
                <a:solidFill>
                  <a:srgbClr val="000000"/>
                </a:solidFill>
              </a:rPr>
              <a:t>통수단</a:t>
            </a:r>
            <a:r>
              <a:rPr lang="ko-KR" altLang="en-US" sz="2900" b="1">
                <a:solidFill>
                  <a:srgbClr val="000000"/>
                </a:solidFill>
              </a:rPr>
              <a:t>으로</a:t>
            </a:r>
            <a:r>
              <a:rPr lang="en-US" altLang="ko-KR" sz="2900" b="1">
                <a:solidFill>
                  <a:srgbClr val="000000"/>
                </a:solidFill>
              </a:rPr>
              <a:t> 일본에서 발명</a:t>
            </a:r>
            <a:r>
              <a:rPr lang="ko-KR" altLang="en-US" sz="2900" b="1">
                <a:solidFill>
                  <a:srgbClr val="000000"/>
                </a:solidFill>
              </a:rPr>
              <a:t>.</a:t>
            </a:r>
            <a:endParaRPr lang="ko-KR" altLang="en-US" sz="2900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1063585"/>
            <a:ext cx="4139946" cy="2725459"/>
          </a:xfrm>
          <a:prstGeom prst="rect">
            <a:avLst/>
          </a:prstGeom>
        </p:spPr>
      </p:pic>
      <p:grpSp>
        <p:nvGrpSpPr>
          <p:cNvPr id="7" name=""/>
          <p:cNvGrpSpPr/>
          <p:nvPr/>
        </p:nvGrpSpPr>
        <p:grpSpPr>
          <a:xfrm rot="0">
            <a:off x="323850" y="3000147"/>
            <a:ext cx="8477250" cy="3024378"/>
            <a:chOff x="323850" y="3000147"/>
            <a:chExt cx="8477250" cy="3024378"/>
          </a:xfrm>
        </p:grpSpPr>
        <p:pic>
          <p:nvPicPr>
            <p:cNvPr id="5" name="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323850" y="3000147"/>
              <a:ext cx="4392549" cy="3024378"/>
            </a:xfrm>
            <a:prstGeom prst="rect">
              <a:avLst/>
            </a:prstGeom>
          </p:spPr>
        </p:pic>
        <p:sp>
          <p:nvSpPr>
            <p:cNvPr id="6" name=""/>
            <p:cNvSpPr txBox="1"/>
            <p:nvPr/>
          </p:nvSpPr>
          <p:spPr>
            <a:xfrm>
              <a:off x="4716399" y="3808324"/>
              <a:ext cx="4084701" cy="1409471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ko-KR" altLang="en-US"/>
              </a:pPr>
              <a:r>
                <a:rPr lang="ko-KR" altLang="en-US" sz="2900" b="1">
                  <a:solidFill>
                    <a:srgbClr val="000000"/>
                  </a:solidFill>
                </a:rPr>
                <a:t>증기선 또한 있었는데, 일본에선 육증기라고 불렀다.</a:t>
              </a:r>
              <a:endParaRPr lang="ko-KR" altLang="en-US" sz="29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벽돌 건물의 등장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목조 건물이 남아 있는 긴자 거리는 1872년 대화재로 인해 불타버리면서 목조 건물 금지령.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벽돌건축과 도로 확장이 추진되기 시작.</a:t>
            </a: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151572" y="3212972"/>
            <a:ext cx="6840856" cy="30560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건축·도시 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서구 건축이 들어오기 시작</a:t>
            </a:r>
            <a:endParaRPr lang="ko-KR" altLang="en-US" sz="2700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(학교, 역, 관청 같은 공공건물은 서양식으로 건축)</a:t>
            </a:r>
            <a:endParaRPr lang="ko-KR" altLang="en-US" sz="27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서양식으로 지은 개인주택은 귀족과 고급관리, 부자상인. 그러나 서양식 집은 별채로 세워져 접대용 건물로 이용하였고 전통가옥에서 생활</a:t>
            </a:r>
            <a:endParaRPr lang="ko-KR" altLang="en-US" sz="27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sz="2700" b="1">
                <a:solidFill>
                  <a:srgbClr val="000000"/>
                </a:solidFill>
              </a:rPr>
              <a:t>서양식 주택은 집주인의 지위를 상징해 주는 존재 였으며 일반 민중과는 관계가 없었다.</a:t>
            </a:r>
            <a:endParaRPr lang="ko-KR" altLang="en-US" sz="2700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39495" y="1308100"/>
            <a:ext cx="4248531" cy="3049587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283964" y="593694"/>
            <a:ext cx="4229100" cy="3763993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2051684" y="3068955"/>
            <a:ext cx="5112640" cy="32000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복식 문화</a:t>
            </a:r>
            <a:endParaRPr lang="ko-KR" altLang="en-US" b="1">
              <a:solidFill>
                <a:srgbClr val="0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955" y="1308100"/>
            <a:ext cx="4589145" cy="4960939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단발령- 일본의 단발령이 시행되어 긴자거리엔 짧게 자른 머리형이 자주 보이게 되었다.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  여기저기서 이발소가 생겨 영국풍, 프랑스풍, 일본풍 등의 각양각색의 머리모양이 등장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  <a:p>
            <a:pPr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폐도령- 폐도령은 칼을 차는것을 금지 하는 것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b="1">
                <a:solidFill>
                  <a:srgbClr val="000000"/>
                </a:solidFill>
              </a:rPr>
              <a:t>급격한 변화를 가져온 개화에 적응하지 못하여 당황하는 사람도많았다. </a:t>
            </a:r>
            <a:endParaRPr lang="ko-KR" altLang="en-US" b="1">
              <a:solidFill>
                <a:srgbClr val="000000"/>
              </a:solidFill>
            </a:endParaRPr>
          </a:p>
          <a:p>
            <a:pPr>
              <a:buNone/>
              <a:defRPr lang="ko-KR" altLang="en-US"/>
            </a:pPr>
            <a:endParaRPr lang="ko-KR" altLang="en-US" b="1">
              <a:solidFill>
                <a:srgbClr val="000000"/>
              </a:solidFill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3850" y="1308100"/>
            <a:ext cx="3672078" cy="456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>
              <a:shade val="95000"/>
              <a:satMod val="10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297</ep:Words>
  <ep:PresentationFormat>화면 슬라이드 쇼(4:3)</ep:PresentationFormat>
  <ep:Paragraphs>49</ep:Paragraphs>
  <ep:Slides>15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ep:HeadingPairs>
  <ep:TitlesOfParts>
    <vt:vector size="16" baseType="lpstr">
      <vt:lpstr>분할</vt:lpstr>
      <vt:lpstr>근대 일본의 사회와 문화</vt:lpstr>
      <vt:lpstr>목차</vt:lpstr>
      <vt:lpstr>메이지 시대란</vt:lpstr>
      <vt:lpstr>메이지 시대의 문명개화</vt:lpstr>
      <vt:lpstr>교통·통신 문화</vt:lpstr>
      <vt:lpstr>교통·통신 문화</vt:lpstr>
      <vt:lpstr>건축·도시 문화</vt:lpstr>
      <vt:lpstr>건축·도시 문화</vt:lpstr>
      <vt:lpstr>복식 문화</vt:lpstr>
      <vt:lpstr>복식 문화</vt:lpstr>
      <vt:lpstr>식문화</vt:lpstr>
      <vt:lpstr>식문화</vt:lpstr>
      <vt:lpstr>예술</vt:lpstr>
      <vt:lpstr>영상 자료</vt:lpstr>
      <vt:lpstr>슬라이드 15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2019-09-27T06:14:49.313</dcterms:created>
  <dc:creator>권해준</dc:creator>
  <cp:lastModifiedBy>권해준</cp:lastModifiedBy>
  <dcterms:modified xsi:type="dcterms:W3CDTF">2019-09-30T14:29:45.379</dcterms:modified>
  <cp:revision>35</cp:revision>
  <dc:title>근대 일본의 사회와 문화</dc:title>
</cp:coreProperties>
</file>