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319" r:id="rId1"/>
  </p:sldMasterIdLst>
  <p:notesMasterIdLst>
    <p:notesMasterId r:id="rId19"/>
  </p:notesMasterIdLst>
  <p:sldIdLst>
    <p:sldId id="300" r:id="rId2"/>
    <p:sldId id="304" r:id="rId3"/>
    <p:sldId id="319" r:id="rId4"/>
    <p:sldId id="312" r:id="rId5"/>
    <p:sldId id="289" r:id="rId6"/>
    <p:sldId id="305" r:id="rId7"/>
    <p:sldId id="329" r:id="rId8"/>
    <p:sldId id="327" r:id="rId9"/>
    <p:sldId id="326" r:id="rId10"/>
    <p:sldId id="330" r:id="rId11"/>
    <p:sldId id="328" r:id="rId12"/>
    <p:sldId id="332" r:id="rId13"/>
    <p:sldId id="313" r:id="rId14"/>
    <p:sldId id="318" r:id="rId15"/>
    <p:sldId id="333" r:id="rId16"/>
    <p:sldId id="306" r:id="rId17"/>
    <p:sldId id="299" r:id="rId18"/>
  </p:sldIdLst>
  <p:sldSz cx="9144000" cy="6858000" type="screen4x3"/>
  <p:notesSz cx="6858000" cy="9144000"/>
  <p:embeddedFontLst>
    <p:embeddedFont>
      <p:font typeface="HY강B" pitchFamily="18" charset="-127"/>
      <p:regular r:id="rId20"/>
    </p:embeddedFont>
    <p:embeddedFont>
      <p:font typeface="나눔고딕" charset="-127"/>
      <p:regular r:id="rId21"/>
      <p:bold r:id="rId22"/>
    </p:embeddedFont>
    <p:embeddedFont>
      <p:font typeface="Georgia" pitchFamily="18" charset="0"/>
      <p:regular r:id="rId23"/>
      <p:bold r:id="rId24"/>
      <p:italic r:id="rId25"/>
      <p:boldItalic r:id="rId26"/>
    </p:embeddedFont>
    <p:embeddedFont>
      <p:font typeface="HY견명조" pitchFamily="18" charset="-127"/>
      <p:regular r:id="rId27"/>
    </p:embeddedFont>
    <p:embeddedFont>
      <p:font typeface="나눔명조" charset="-127"/>
      <p:regular r:id="rId28"/>
      <p:bold r:id="rId29"/>
    </p:embeddedFont>
    <p:embeddedFont>
      <p:font typeface="맑은 고딕" pitchFamily="50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58C"/>
    <a:srgbClr val="4A452A"/>
    <a:srgbClr val="2A1D1C"/>
    <a:srgbClr val="5D5635"/>
    <a:srgbClr val="9966FF"/>
    <a:srgbClr val="7747B7"/>
    <a:srgbClr val="9999FF"/>
    <a:srgbClr val="1FE5EF"/>
    <a:srgbClr val="5C56D8"/>
    <a:srgbClr val="01A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110" d="100"/>
          <a:sy n="110" d="100"/>
        </p:scale>
        <p:origin x="-1980" y="-78"/>
      </p:cViewPr>
      <p:guideLst>
        <p:guide orient="horz" pos="2160"/>
        <p:guide orient="horz" pos="663"/>
        <p:guide orient="horz" pos="3385"/>
        <p:guide pos="2880"/>
        <p:guide pos="703"/>
        <p:guide pos="4014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30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2019-10-06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 descr="blue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3672" r:id="rId12"/>
    <p:sldLayoutId id="2147483677" r:id="rId13"/>
    <p:sldLayoutId id="2147483676" r:id="rId14"/>
    <p:sldLayoutId id="2147483681" r:id="rId15"/>
    <p:sldLayoutId id="2147483682" r:id="rId16"/>
    <p:sldLayoutId id="2147483678" r:id="rId17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ZItYPzlom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51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601" y="816821"/>
            <a:ext cx="1133800" cy="486553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84168" y="5271591"/>
            <a:ext cx="2099265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ko-KR" altLang="en-US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일본어 일본학과 </a:t>
            </a:r>
            <a:r>
              <a:rPr lang="en-US" altLang="ko-KR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21**22**   </a:t>
            </a:r>
            <a:r>
              <a:rPr lang="ko-KR" altLang="en-US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신</a:t>
            </a:r>
            <a:r>
              <a:rPr lang="en-US" altLang="ko-KR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*</a:t>
            </a:r>
            <a:r>
              <a:rPr lang="ko-KR" altLang="en-US" sz="2000" b="1" u="sng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성</a:t>
            </a:r>
            <a:endParaRPr lang="en-US" altLang="ko-KR" sz="2000" b="1" u="sng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8091" y="816821"/>
            <a:ext cx="492443" cy="5162656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초기 메이지 시대의 정치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055118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 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보신전쟁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86511" y="1340768"/>
            <a:ext cx="43204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군사적 위협을 느낀 쇼군 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도쿠가와요시노부는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메이지 </a:t>
            </a:r>
            <a:endParaRPr lang="en-US" altLang="ko-KR" sz="2400" dirty="0" smtClean="0"/>
          </a:p>
          <a:p>
            <a:r>
              <a:rPr lang="ko-KR" altLang="en-US" sz="2400" dirty="0" smtClean="0"/>
              <a:t>천황에게 </a:t>
            </a:r>
            <a:r>
              <a:rPr lang="ko-KR" altLang="en-US" sz="2400" dirty="0"/>
              <a:t>정치권력을 헌납하여 </a:t>
            </a:r>
            <a:r>
              <a:rPr lang="ko-KR" altLang="en-US" sz="2400" dirty="0" err="1"/>
              <a:t>도쿠가와</a:t>
            </a:r>
            <a:r>
              <a:rPr lang="ko-KR" altLang="en-US" sz="2400" dirty="0"/>
              <a:t> 가문을 보존하고</a:t>
            </a:r>
            <a:r>
              <a:rPr lang="en-US" altLang="ko-KR" sz="2400" dirty="0"/>
              <a:t>, </a:t>
            </a:r>
            <a:endParaRPr lang="en-US" altLang="ko-KR" sz="2400" dirty="0" smtClean="0"/>
          </a:p>
          <a:p>
            <a:r>
              <a:rPr lang="ko-KR" altLang="en-US" sz="2400" dirty="0" smtClean="0"/>
              <a:t>미래의 </a:t>
            </a:r>
            <a:r>
              <a:rPr lang="ko-KR" altLang="en-US" sz="2400" dirty="0" err="1"/>
              <a:t>신정부에</a:t>
            </a:r>
            <a:r>
              <a:rPr lang="ko-KR" altLang="en-US" sz="2400" dirty="0"/>
              <a:t> 참여하고자 </a:t>
            </a:r>
            <a:endParaRPr lang="en-US" altLang="ko-KR" sz="2400" dirty="0" smtClean="0"/>
          </a:p>
          <a:p>
            <a:r>
              <a:rPr lang="ko-KR" altLang="en-US" sz="2400" dirty="0" smtClean="0"/>
              <a:t>하였다</a:t>
            </a:r>
            <a:r>
              <a:rPr lang="en-US" altLang="ko-KR" sz="2400" dirty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그러나</a:t>
            </a:r>
            <a:r>
              <a:rPr lang="ko-KR" altLang="en-US" sz="2400" dirty="0"/>
              <a:t> </a:t>
            </a:r>
            <a:r>
              <a:rPr lang="ko-KR" altLang="en-US" sz="2400" dirty="0" err="1" smtClean="0"/>
              <a:t>사쓰마</a:t>
            </a:r>
            <a:r>
              <a:rPr lang="en-US" altLang="ko-KR" sz="2400" dirty="0" smtClean="0"/>
              <a:t>,</a:t>
            </a:r>
            <a:r>
              <a:rPr lang="en-US" altLang="ko-KR" sz="2400" dirty="0"/>
              <a:t> </a:t>
            </a:r>
            <a:r>
              <a:rPr lang="ko-KR" altLang="en-US" sz="2400" dirty="0" err="1" smtClean="0"/>
              <a:t>조슈</a:t>
            </a:r>
            <a:r>
              <a:rPr lang="en-US" altLang="ko-KR" sz="2400" dirty="0" smtClean="0"/>
              <a:t>,</a:t>
            </a:r>
            <a:r>
              <a:rPr lang="en-US" altLang="ko-KR" sz="2400" dirty="0"/>
              <a:t> </a:t>
            </a:r>
            <a:r>
              <a:rPr lang="ko-KR" altLang="en-US" sz="2400" dirty="0" smtClean="0"/>
              <a:t>도사</a:t>
            </a:r>
            <a:r>
              <a:rPr lang="en-US" altLang="ko-KR" sz="2400" dirty="0" smtClean="0"/>
              <a:t>,</a:t>
            </a:r>
            <a:r>
              <a:rPr lang="en-US" altLang="ko-KR" sz="2400" dirty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사가를 </a:t>
            </a:r>
            <a:r>
              <a:rPr lang="ko-KR" altLang="en-US" sz="2400" dirty="0"/>
              <a:t>비롯한 </a:t>
            </a:r>
            <a:r>
              <a:rPr lang="ko-KR" altLang="en-US" sz="2400" dirty="0" err="1"/>
              <a:t>반막부</a:t>
            </a:r>
            <a:r>
              <a:rPr lang="ko-KR" altLang="en-US" sz="2400" dirty="0"/>
              <a:t> 세력이 </a:t>
            </a:r>
            <a:r>
              <a:rPr lang="en-US" altLang="ko-KR" sz="2400" dirty="0"/>
              <a:t>12</a:t>
            </a:r>
            <a:r>
              <a:rPr lang="ko-KR" altLang="en-US" sz="2400" dirty="0"/>
              <a:t>월 </a:t>
            </a:r>
            <a:r>
              <a:rPr lang="en-US" altLang="ko-KR" sz="2400" dirty="0"/>
              <a:t>9</a:t>
            </a:r>
            <a:r>
              <a:rPr lang="ko-KR" altLang="en-US" sz="2400" dirty="0"/>
              <a:t>일 쿠데타를 일으켜 </a:t>
            </a:r>
            <a:endParaRPr lang="en-US" altLang="ko-KR" sz="2400" dirty="0" smtClean="0"/>
          </a:p>
          <a:p>
            <a:r>
              <a:rPr lang="ko-KR" altLang="en-US" sz="2400" dirty="0" smtClean="0"/>
              <a:t>조정을 장악하고</a:t>
            </a:r>
            <a:r>
              <a:rPr lang="en-US" altLang="ko-KR" sz="2400" dirty="0" smtClean="0"/>
              <a:t> </a:t>
            </a:r>
            <a:r>
              <a:rPr lang="ko-KR" altLang="en-US" sz="2400" dirty="0" err="1" smtClean="0"/>
              <a:t>도쿠가와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막부의 </a:t>
            </a:r>
            <a:r>
              <a:rPr lang="ko-KR" altLang="en-US" sz="2400" dirty="0"/>
              <a:t>폐지와 </a:t>
            </a:r>
            <a:r>
              <a:rPr lang="ko-KR" altLang="en-US" sz="2400" dirty="0" err="1"/>
              <a:t>신정부를</a:t>
            </a:r>
            <a:r>
              <a:rPr lang="ko-KR" altLang="en-US" sz="2400" dirty="0"/>
              <a:t> 수립할 것을 선언했다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endParaRPr lang="en-US" altLang="ko-K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1355" y="55954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dirty="0" smtClean="0"/>
              <a:t>         </a:t>
            </a:r>
            <a:r>
              <a:rPr lang="en-US" altLang="ko-KR" sz="1400" dirty="0" smtClean="0"/>
              <a:t>--</a:t>
            </a:r>
            <a:r>
              <a:rPr lang="ko-KR" altLang="en-US" sz="1400" dirty="0" err="1" smtClean="0"/>
              <a:t>반막부군에게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패하는 막부군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" name="Picture 2" descr="칼을 버리는 사무라이들, 메이지 유신 시대 | 인스티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1" y="1556792"/>
            <a:ext cx="3996873" cy="39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21049"/>
            <a:ext cx="4199135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 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보신전쟁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11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97786" y="4513764"/>
            <a:ext cx="8148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그 </a:t>
            </a:r>
            <a:r>
              <a:rPr lang="ko-KR" altLang="en-US" sz="2400" dirty="0"/>
              <a:t>결과로 무진년인 </a:t>
            </a:r>
            <a:r>
              <a:rPr lang="en-US" altLang="ko-KR" sz="2400" dirty="0" smtClean="0"/>
              <a:t>1868</a:t>
            </a:r>
            <a:r>
              <a:rPr lang="ko-KR" altLang="en-US" sz="2400" dirty="0" smtClean="0"/>
              <a:t>년에 </a:t>
            </a:r>
            <a:r>
              <a:rPr lang="ko-KR" altLang="en-US" sz="2400" dirty="0"/>
              <a:t>일본 전토에서 내전이 발발한다</a:t>
            </a:r>
            <a:r>
              <a:rPr lang="en-US" altLang="ko-KR" sz="2400" dirty="0"/>
              <a:t>. </a:t>
            </a:r>
            <a:r>
              <a:rPr lang="ko-KR" altLang="en-US" sz="2400" dirty="0" err="1" smtClean="0"/>
              <a:t>반막부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세력의 군대가 막부 세력보다 비교적 근대적이었기 때문에 </a:t>
            </a:r>
            <a:r>
              <a:rPr lang="ko-KR" altLang="en-US" sz="2400" dirty="0" err="1"/>
              <a:t>도바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후시미</a:t>
            </a:r>
            <a:r>
              <a:rPr lang="ko-KR" altLang="en-US" sz="2400" dirty="0"/>
              <a:t> 전투를 서막으로 여러 전투에서 승리할 수 있었고</a:t>
            </a:r>
            <a:r>
              <a:rPr lang="en-US" altLang="ko-KR" sz="2400" dirty="0"/>
              <a:t>, </a:t>
            </a:r>
            <a:r>
              <a:rPr lang="ko-KR" altLang="en-US" sz="2400" dirty="0"/>
              <a:t>결국 </a:t>
            </a:r>
            <a:r>
              <a:rPr lang="ko-KR" altLang="en-US" sz="2400" dirty="0" err="1"/>
              <a:t>에도까지</a:t>
            </a:r>
            <a:r>
              <a:rPr lang="ko-KR" altLang="en-US" sz="2400" dirty="0"/>
              <a:t> 후퇴한 </a:t>
            </a:r>
            <a:r>
              <a:rPr lang="ko-KR" altLang="en-US" sz="2400" dirty="0" err="1"/>
              <a:t>도쿠가와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요시노부는</a:t>
            </a:r>
            <a:r>
              <a:rPr lang="ko-KR" altLang="en-US" sz="2400" dirty="0"/>
              <a:t> 개인적인 항복을 선언한다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</p:txBody>
      </p:sp>
      <p:pic>
        <p:nvPicPr>
          <p:cNvPr id="6146" name="Picture 2" descr="201112%2F08%2F79%2Fe0040579_17202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0852"/>
            <a:ext cx="38721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0040579_19123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32" y="1390852"/>
            <a:ext cx="42743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4" y="40677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            </a:t>
            </a:r>
            <a:r>
              <a:rPr lang="ko-KR" altLang="en-US" sz="1400" dirty="0" err="1" smtClean="0"/>
              <a:t>반막부군</a:t>
            </a:r>
            <a:r>
              <a:rPr lang="ko-KR" altLang="en-US" sz="1400" dirty="0" smtClean="0"/>
              <a:t>                                                                                     막부군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553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21049"/>
            <a:ext cx="4199135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 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보신전쟁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09281" y="1290414"/>
            <a:ext cx="44831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이후 패배에도 불구하고 </a:t>
            </a:r>
            <a:r>
              <a:rPr lang="ko-KR" altLang="en-US" sz="2400" dirty="0" err="1" smtClean="0"/>
              <a:t>도쿠가와</a:t>
            </a:r>
            <a:r>
              <a:rPr lang="ko-KR" altLang="en-US" sz="2400" dirty="0" smtClean="0"/>
              <a:t> 가문에 끝까지 충성한 </a:t>
            </a:r>
            <a:r>
              <a:rPr lang="ko-KR" altLang="en-US" sz="2400" dirty="0"/>
              <a:t>잔당과 북부 </a:t>
            </a:r>
            <a:r>
              <a:rPr lang="ko-KR" altLang="en-US" sz="2400" dirty="0" err="1"/>
              <a:t>혼슈</a:t>
            </a:r>
            <a:r>
              <a:rPr lang="ko-KR" altLang="en-US" sz="2400" dirty="0"/>
              <a:t> 세력은 홋카이도까지 후퇴하여 </a:t>
            </a:r>
            <a:r>
              <a:rPr lang="ko-KR" altLang="en-US" sz="2400" dirty="0" err="1"/>
              <a:t>에조</a:t>
            </a:r>
            <a:r>
              <a:rPr lang="ko-KR" altLang="en-US" sz="2400" dirty="0"/>
              <a:t> 공화국을 건국했으나</a:t>
            </a:r>
            <a:r>
              <a:rPr lang="en-US" altLang="ko-KR" sz="2400" dirty="0"/>
              <a:t>, </a:t>
            </a:r>
            <a:r>
              <a:rPr lang="ko-KR" altLang="en-US" sz="2400" dirty="0" err="1"/>
              <a:t>하코다테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전쟁을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마지막으로 보신 전쟁은 </a:t>
            </a:r>
            <a:r>
              <a:rPr lang="ko-KR" altLang="en-US" sz="2400" dirty="0" err="1" smtClean="0"/>
              <a:t>반막부</a:t>
            </a:r>
            <a:r>
              <a:rPr lang="ko-KR" altLang="en-US" sz="2400" dirty="0" smtClean="0"/>
              <a:t> 세력의 승리로 막을 내리게 된다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내전에서 </a:t>
            </a:r>
            <a:r>
              <a:rPr lang="ko-KR" altLang="en-US" sz="2400" dirty="0"/>
              <a:t>승리한 </a:t>
            </a:r>
            <a:r>
              <a:rPr lang="ko-KR" altLang="en-US" sz="2400" dirty="0" err="1"/>
              <a:t>반막부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세력은외국인들을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추방시키고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과거에 외국과 </a:t>
            </a:r>
            <a:r>
              <a:rPr lang="ko-KR" altLang="en-US" sz="2400" dirty="0"/>
              <a:t>맺은 불평등 조약을 </a:t>
            </a:r>
            <a:r>
              <a:rPr lang="ko-KR" altLang="en-US" sz="2400" dirty="0" smtClean="0"/>
              <a:t>재협상하려고 </a:t>
            </a:r>
            <a:r>
              <a:rPr lang="ko-KR" altLang="en-US" sz="2400" dirty="0"/>
              <a:t>했으나</a:t>
            </a:r>
            <a:r>
              <a:rPr lang="en-US" altLang="ko-KR" sz="2400" dirty="0"/>
              <a:t>, </a:t>
            </a:r>
            <a:r>
              <a:rPr lang="ko-KR" altLang="en-US" sz="2400" dirty="0"/>
              <a:t>장기적인 근대화 정책을 채택하고 개국시키기 위하여 </a:t>
            </a:r>
            <a:r>
              <a:rPr lang="ko-KR" altLang="en-US" sz="2400" dirty="0" smtClean="0"/>
              <a:t>타협했</a:t>
            </a:r>
            <a:r>
              <a:rPr lang="ko-KR" altLang="en-US" sz="2400" dirty="0"/>
              <a:t>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pic>
        <p:nvPicPr>
          <p:cNvPr id="5122" name="Picture 2" descr="하코다테 전쟁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850"/>
            <a:ext cx="3941737" cy="39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71351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                         --</a:t>
            </a:r>
            <a:r>
              <a:rPr lang="ko-KR" altLang="en-US" sz="1400" dirty="0" err="1" smtClean="0"/>
              <a:t>하코다테</a:t>
            </a:r>
            <a:r>
              <a:rPr lang="ko-KR" altLang="en-US" sz="1400" dirty="0" smtClean="0"/>
              <a:t> 전쟁</a:t>
            </a:r>
            <a:r>
              <a:rPr lang="en-US" altLang="ko-KR" sz="1400" dirty="0" smtClean="0"/>
              <a:t>-- 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672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783311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527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초기 메이지 정부의 대표적 정책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판적봉환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4" y="1692541"/>
            <a:ext cx="4248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/>
              <a:t>메이지 </a:t>
            </a:r>
            <a:r>
              <a:rPr lang="ko-KR" altLang="en-US" sz="2400" dirty="0"/>
              <a:t>유신 이후 </a:t>
            </a:r>
            <a:r>
              <a:rPr lang="ko-KR" altLang="en-US" sz="2400" dirty="0" smtClean="0"/>
              <a:t>신정부가 행했던 </a:t>
            </a:r>
            <a:r>
              <a:rPr lang="ko-KR" altLang="en-US" sz="2400" dirty="0"/>
              <a:t>중앙 집권적 개혁 중 </a:t>
            </a:r>
            <a:r>
              <a:rPr lang="ko-KR" altLang="en-US" sz="2400" dirty="0" smtClean="0"/>
              <a:t>하나로서 </a:t>
            </a:r>
            <a:r>
              <a:rPr lang="ko-KR" altLang="en-US" sz="2400" dirty="0" err="1" smtClean="0"/>
              <a:t>다이묘들이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토지와 백성을 메이지 </a:t>
            </a:r>
            <a:r>
              <a:rPr lang="ko-KR" altLang="en-US" sz="2400" dirty="0" err="1"/>
              <a:t>덴노에게</a:t>
            </a:r>
            <a:r>
              <a:rPr lang="ko-KR" altLang="en-US" sz="2400" dirty="0"/>
              <a:t> 반환한 것을 말한다</a:t>
            </a:r>
            <a:r>
              <a:rPr lang="en-US" altLang="ko-KR" sz="2400" dirty="0"/>
              <a:t>. </a:t>
            </a:r>
          </a:p>
          <a:p>
            <a:pPr fontAlgn="base"/>
            <a:endParaRPr lang="en-US" altLang="ko-KR" sz="2400" dirty="0" smtClean="0"/>
          </a:p>
          <a:p>
            <a:pPr fontAlgn="base"/>
            <a:r>
              <a:rPr lang="en-US" altLang="ko-KR" sz="2400" dirty="0" smtClean="0"/>
              <a:t>1869</a:t>
            </a:r>
            <a:r>
              <a:rPr lang="ko-KR" altLang="en-US" sz="2400" dirty="0"/>
              <a:t>년 </a:t>
            </a:r>
            <a:r>
              <a:rPr lang="en-US" altLang="ko-KR" sz="2400" dirty="0"/>
              <a:t>3</a:t>
            </a:r>
            <a:r>
              <a:rPr lang="ko-KR" altLang="en-US" sz="2400" dirty="0"/>
              <a:t>월 </a:t>
            </a:r>
            <a:r>
              <a:rPr lang="en-US" altLang="ko-KR" sz="2400" dirty="0"/>
              <a:t>2</a:t>
            </a:r>
            <a:r>
              <a:rPr lang="ko-KR" altLang="en-US" sz="2400" dirty="0"/>
              <a:t>일 </a:t>
            </a:r>
            <a:r>
              <a:rPr lang="ko-KR" altLang="en-US" sz="2400" dirty="0" err="1"/>
              <a:t>사쓰마</a:t>
            </a:r>
            <a:r>
              <a:rPr lang="ko-KR" altLang="en-US" sz="2400" dirty="0"/>
              <a:t> </a:t>
            </a:r>
            <a:r>
              <a:rPr lang="en-US" altLang="ko-KR" sz="2400" dirty="0"/>
              <a:t>· </a:t>
            </a:r>
            <a:r>
              <a:rPr lang="ko-KR" altLang="en-US" sz="2400" dirty="0" err="1" smtClean="0"/>
              <a:t>조슈</a:t>
            </a:r>
            <a:r>
              <a:rPr lang="ko-KR" altLang="en-US" sz="2400" dirty="0" err="1" smtClean="0"/>
              <a:t>등의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다이묘가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토지와 백성을 </a:t>
            </a:r>
            <a:r>
              <a:rPr lang="ko-KR" altLang="en-US" sz="2400" dirty="0" smtClean="0"/>
              <a:t>천황에게 </a:t>
            </a:r>
            <a:r>
              <a:rPr lang="ko-KR" altLang="en-US" sz="2400" dirty="0"/>
              <a:t>반환하는 </a:t>
            </a:r>
            <a:r>
              <a:rPr lang="ko-KR" altLang="en-US" sz="2400" dirty="0" err="1"/>
              <a:t>판적봉환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건백서를</a:t>
            </a:r>
            <a:r>
              <a:rPr lang="ko-KR" altLang="en-US" sz="2400" dirty="0" smtClean="0"/>
              <a:t> 제출하였고 다른 번들도 이에 동참하였다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10" name="Picture 2" descr="http://postfiles14.naver.net/20151201_173/jajuwayo_1448973103382MUUV9_PNG/10.png?type=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5938"/>
            <a:ext cx="38884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1452307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같은 </a:t>
            </a:r>
            <a:r>
              <a:rPr lang="ko-KR" altLang="en-US" sz="2400" dirty="0"/>
              <a:t>해 </a:t>
            </a:r>
            <a:r>
              <a:rPr lang="en-US" altLang="ko-KR" sz="2400" dirty="0"/>
              <a:t>7</a:t>
            </a:r>
            <a:r>
              <a:rPr lang="ko-KR" altLang="en-US" sz="2400" dirty="0"/>
              <a:t>월 </a:t>
            </a:r>
            <a:r>
              <a:rPr lang="en-US" altLang="ko-KR" sz="2400" dirty="0"/>
              <a:t>25</a:t>
            </a:r>
            <a:r>
              <a:rPr lang="ko-KR" altLang="en-US" sz="2400" dirty="0"/>
              <a:t>일 </a:t>
            </a:r>
            <a:r>
              <a:rPr lang="ko-KR" altLang="en-US" sz="2400" dirty="0" err="1" smtClean="0"/>
              <a:t>덴노</a:t>
            </a:r>
            <a:r>
              <a:rPr lang="ko-KR" altLang="en-US" sz="2400" dirty="0" err="1"/>
              <a:t>가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이를 </a:t>
            </a:r>
            <a:r>
              <a:rPr lang="ko-KR" altLang="en-US" sz="2400" dirty="0" smtClean="0"/>
              <a:t>받아들이면서 </a:t>
            </a:r>
            <a:r>
              <a:rPr lang="ko-KR" altLang="en-US" sz="2400" dirty="0" err="1" smtClean="0"/>
              <a:t>신정부는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다이묘들의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건백서를</a:t>
            </a:r>
            <a:r>
              <a:rPr lang="ko-KR" altLang="en-US" sz="2400" dirty="0" smtClean="0"/>
              <a:t> 법률 심의기관인 </a:t>
            </a:r>
            <a:endParaRPr lang="en-US" altLang="ko-KR" sz="2400" dirty="0" smtClean="0"/>
          </a:p>
          <a:p>
            <a:r>
              <a:rPr lang="ko-KR" altLang="en-US" sz="2400" dirty="0" smtClean="0"/>
              <a:t>공의소의 </a:t>
            </a:r>
            <a:r>
              <a:rPr lang="ko-KR" altLang="en-US" sz="2400" dirty="0"/>
              <a:t>자문을 </a:t>
            </a:r>
            <a:r>
              <a:rPr lang="ko-KR" altLang="en-US" sz="2400" dirty="0" smtClean="0"/>
              <a:t>거쳐 공식화한 </a:t>
            </a:r>
            <a:r>
              <a:rPr lang="ko-KR" altLang="en-US" sz="2400" dirty="0"/>
              <a:t>후</a:t>
            </a:r>
            <a:r>
              <a:rPr lang="en-US" altLang="ko-KR" sz="2400" dirty="0"/>
              <a:t>, </a:t>
            </a:r>
            <a:r>
              <a:rPr lang="ko-KR" altLang="en-US" sz="2400" dirty="0"/>
              <a:t>기존의 제도를 </a:t>
            </a:r>
            <a:r>
              <a:rPr lang="ko-KR" altLang="en-US" sz="2400" dirty="0" smtClean="0"/>
              <a:t>개혁하는 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번제를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발포했다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/>
              <a:t>이에 따라 번은 막부 영지를 </a:t>
            </a:r>
            <a:endParaRPr lang="en-US" altLang="ko-KR" sz="2400" dirty="0"/>
          </a:p>
          <a:p>
            <a:r>
              <a:rPr lang="ko-KR" altLang="en-US" sz="2400" dirty="0"/>
              <a:t>접수하고 설치한 </a:t>
            </a:r>
            <a:r>
              <a:rPr lang="ko-KR" altLang="en-US" sz="2400" dirty="0" err="1"/>
              <a:t>직할부현과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r>
              <a:rPr lang="ko-KR" altLang="en-US" sz="2400" dirty="0"/>
              <a:t>함께 중앙정부의 명령을 집행하는 지방행정구역 중 하나가 되었다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672408" cy="350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600" y="5338519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</a:t>
            </a:r>
            <a:r>
              <a:rPr lang="en-US" altLang="ko-KR" sz="1400" dirty="0" smtClean="0"/>
              <a:t>--</a:t>
            </a:r>
            <a:r>
              <a:rPr lang="ko-KR" altLang="en-US" sz="1400" dirty="0" smtClean="0"/>
              <a:t>정부에게서 토지구입을 증명하는 지권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pic>
        <p:nvPicPr>
          <p:cNvPr id="16" name="그림 15" descr="frame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913" y="721049"/>
            <a:ext cx="5783311" cy="54771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100502" y="794932"/>
            <a:ext cx="527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초기 메이지 정부의 대표적 정책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판적봉환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0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1652895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다이묘들의</a:t>
            </a:r>
            <a:r>
              <a:rPr lang="ko-KR" altLang="en-US" sz="2400" dirty="0" smtClean="0"/>
              <a:t> 세력이 크게 줄어들어 </a:t>
            </a:r>
            <a:r>
              <a:rPr lang="ko-KR" altLang="en-US" sz="2400" dirty="0"/>
              <a:t>사유재산으로 간주되었던 </a:t>
            </a:r>
            <a:endParaRPr lang="en-US" altLang="ko-KR" sz="2400" dirty="0" smtClean="0"/>
          </a:p>
          <a:p>
            <a:r>
              <a:rPr lang="ko-KR" altLang="en-US" sz="2400" dirty="0" smtClean="0"/>
              <a:t>토지와 </a:t>
            </a:r>
            <a:r>
              <a:rPr lang="ko-KR" altLang="en-US" sz="2400" dirty="0"/>
              <a:t>백성에 대한 통치력은 </a:t>
            </a:r>
            <a:endParaRPr lang="en-US" altLang="ko-KR" sz="2400" dirty="0" smtClean="0"/>
          </a:p>
          <a:p>
            <a:r>
              <a:rPr lang="ko-KR" altLang="en-US" sz="2400" dirty="0" smtClean="0"/>
              <a:t>약화되고 </a:t>
            </a:r>
            <a:r>
              <a:rPr lang="ko-KR" altLang="en-US" sz="2400" dirty="0"/>
              <a:t>중앙정부로부터 월급을 받는 존재로 </a:t>
            </a:r>
            <a:r>
              <a:rPr lang="ko-KR" altLang="en-US" sz="2400" dirty="0" smtClean="0"/>
              <a:t>규정되기 시작했다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endParaRPr lang="en-US" altLang="ko-KR" sz="2400" dirty="0"/>
          </a:p>
          <a:p>
            <a:r>
              <a:rPr lang="ko-KR" altLang="en-US" sz="2400" dirty="0" smtClean="0"/>
              <a:t>각 </a:t>
            </a:r>
            <a:r>
              <a:rPr lang="ko-KR" altLang="en-US" sz="2400" dirty="0"/>
              <a:t>번의 자립성이 급격히 쇠퇴하기   시작했다는 점에서 봉건 체제를 대신하는 근대적 중앙집권 체제 확립을 향한 진보한 정책이라고 할 수 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02132" y="5457013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      </a:t>
            </a:r>
            <a:r>
              <a:rPr lang="en-US" altLang="ko-KR" sz="1400" dirty="0" smtClean="0"/>
              <a:t>--</a:t>
            </a:r>
            <a:r>
              <a:rPr lang="ko-KR" altLang="en-US" sz="1400" dirty="0" err="1" smtClean="0"/>
              <a:t>판적봉환</a:t>
            </a:r>
            <a:r>
              <a:rPr lang="ko-KR" altLang="en-US" sz="1400" dirty="0" smtClean="0"/>
              <a:t>  </a:t>
            </a:r>
            <a:r>
              <a:rPr lang="ko-KR" altLang="en-US" sz="1400" dirty="0" err="1" smtClean="0"/>
              <a:t>건백서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pic>
        <p:nvPicPr>
          <p:cNvPr id="16" name="그림 15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5783311" cy="54771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100502" y="794932"/>
            <a:ext cx="527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초기 메이지 정부의 대표적 정책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판적봉환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170" name="Picture 2" descr="http://www.oidemase.or.jp/nishinokunikara/media/cache/large_thumbnail/material_images/154398938699c2a51a26efc6ca5ee9cf685a81efa40fde750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" y="1742412"/>
            <a:ext cx="3555077" cy="3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1278012"/>
            <a:ext cx="4752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 smtClean="0"/>
              <a:t>1871</a:t>
            </a:r>
            <a:r>
              <a:rPr lang="ko-KR" altLang="en-US" sz="2400" dirty="0"/>
              <a:t>년 </a:t>
            </a:r>
            <a:r>
              <a:rPr lang="en-US" altLang="ko-KR" sz="2400" dirty="0"/>
              <a:t>8</a:t>
            </a:r>
            <a:r>
              <a:rPr lang="ko-KR" altLang="en-US" sz="2400" dirty="0"/>
              <a:t>월 </a:t>
            </a:r>
            <a:r>
              <a:rPr lang="en-US" altLang="ko-KR" sz="2400" dirty="0"/>
              <a:t>29</a:t>
            </a:r>
            <a:r>
              <a:rPr lang="ko-KR" altLang="en-US" sz="2400" dirty="0"/>
              <a:t>일</a:t>
            </a:r>
            <a:r>
              <a:rPr lang="en-US" altLang="ko-KR" sz="2400" dirty="0"/>
              <a:t>, </a:t>
            </a:r>
            <a:r>
              <a:rPr lang="ko-KR" altLang="en-US" sz="2400" dirty="0"/>
              <a:t>일본의 메이지 </a:t>
            </a:r>
            <a:r>
              <a:rPr lang="ko-KR" altLang="en-US" sz="2400" dirty="0" smtClean="0"/>
              <a:t>정부는 중앙정부에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반하는 번이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등장할지도 모른다라는 생각에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전국의 번을 </a:t>
            </a:r>
            <a:r>
              <a:rPr lang="ko-KR" altLang="en-US" sz="2400" dirty="0"/>
              <a:t>폐지하고 현을 창설하면서 </a:t>
            </a:r>
            <a:r>
              <a:rPr lang="ko-KR" altLang="en-US" sz="2400" dirty="0" err="1"/>
              <a:t>지번사들을</a:t>
            </a:r>
            <a:r>
              <a:rPr lang="ko-KR" altLang="en-US" sz="2400" dirty="0"/>
              <a:t> 모두 해임하고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도쿄로 </a:t>
            </a:r>
            <a:r>
              <a:rPr lang="ko-KR" altLang="en-US" sz="2400" dirty="0"/>
              <a:t>올라오게 했다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fontAlgn="base"/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이 </a:t>
            </a:r>
            <a:r>
              <a:rPr lang="ko-KR" altLang="en-US" sz="2400" dirty="0"/>
              <a:t>조치로 </a:t>
            </a:r>
            <a:r>
              <a:rPr lang="en-US" altLang="ko-KR" sz="2400" dirty="0"/>
              <a:t>261</a:t>
            </a:r>
            <a:r>
              <a:rPr lang="ko-KR" altLang="en-US" sz="2400" dirty="0"/>
              <a:t>개 번이 해체되고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일본전국은 </a:t>
            </a:r>
            <a:r>
              <a:rPr lang="en-US" altLang="ko-KR" sz="2400" dirty="0"/>
              <a:t>1</a:t>
            </a:r>
            <a:r>
              <a:rPr lang="ko-KR" altLang="en-US" sz="2400" dirty="0"/>
              <a:t>개 홋카이도 척사 </a:t>
            </a:r>
            <a:r>
              <a:rPr lang="en-US" altLang="ko-KR" sz="2400" dirty="0"/>
              <a:t>3</a:t>
            </a:r>
            <a:r>
              <a:rPr lang="ko-KR" altLang="en-US" sz="2400" dirty="0"/>
              <a:t>부 </a:t>
            </a:r>
            <a:r>
              <a:rPr lang="en-US" altLang="ko-KR" sz="2400" dirty="0"/>
              <a:t>302</a:t>
            </a:r>
            <a:r>
              <a:rPr lang="ko-KR" altLang="en-US" sz="2400" dirty="0"/>
              <a:t>현으로 개편되었다</a:t>
            </a:r>
            <a:r>
              <a:rPr lang="en-US" altLang="ko-KR" sz="2400" dirty="0"/>
              <a:t>.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이후 </a:t>
            </a:r>
            <a:r>
              <a:rPr lang="en-US" altLang="ko-KR" sz="2400" dirty="0"/>
              <a:t>300</a:t>
            </a:r>
            <a:r>
              <a:rPr lang="ko-KR" altLang="en-US" sz="2400" dirty="0"/>
              <a:t>여 개 현이 통폐합을 거치면서 현대 일본의 광역행정구역인 </a:t>
            </a:r>
            <a:r>
              <a:rPr lang="en-US" altLang="ko-KR" sz="2400" dirty="0"/>
              <a:t>1</a:t>
            </a:r>
            <a:r>
              <a:rPr lang="ko-KR" altLang="en-US" sz="2400" dirty="0"/>
              <a:t>도 </a:t>
            </a:r>
            <a:r>
              <a:rPr lang="en-US" altLang="ko-KR" sz="2400" dirty="0"/>
              <a:t>1</a:t>
            </a:r>
            <a:r>
              <a:rPr lang="ko-KR" altLang="en-US" sz="2400" dirty="0"/>
              <a:t>도 </a:t>
            </a:r>
            <a:r>
              <a:rPr lang="en-US" altLang="ko-KR" sz="2400" dirty="0"/>
              <a:t>2</a:t>
            </a:r>
            <a:r>
              <a:rPr lang="ko-KR" altLang="en-US" sz="2400" dirty="0"/>
              <a:t>부 </a:t>
            </a:r>
            <a:r>
              <a:rPr lang="en-US" altLang="ko-KR" sz="2400" dirty="0"/>
              <a:t>43</a:t>
            </a:r>
            <a:r>
              <a:rPr lang="ko-KR" altLang="en-US" sz="2400" dirty="0"/>
              <a:t>현의 기틀이 </a:t>
            </a:r>
            <a:r>
              <a:rPr lang="ko-KR" altLang="en-US" sz="2400" dirty="0" smtClean="0"/>
              <a:t>되었다</a:t>
            </a:r>
            <a:r>
              <a:rPr lang="en-US" altLang="ko-KR" sz="2400" dirty="0"/>
              <a:t>.</a:t>
            </a:r>
            <a:endParaRPr lang="en-US" altLang="ko-KR" sz="2400" dirty="0" smtClean="0"/>
          </a:p>
        </p:txBody>
      </p:sp>
      <p:pic>
        <p:nvPicPr>
          <p:cNvPr id="6146" name="Picture 2" descr="일본지도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7" y="1442843"/>
            <a:ext cx="3542224" cy="3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5781" y="5620598"/>
            <a:ext cx="333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</a:t>
            </a:r>
            <a:r>
              <a:rPr lang="en-US" altLang="ko-KR" dirty="0" smtClean="0"/>
              <a:t>--</a:t>
            </a:r>
            <a:r>
              <a:rPr lang="ko-KR" altLang="en-US" sz="1400" dirty="0" smtClean="0"/>
              <a:t>현재 일본의 행정구역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pic>
        <p:nvPicPr>
          <p:cNvPr id="13" name="그림 12" descr="frame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324" y="618813"/>
            <a:ext cx="5783311" cy="54771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04913" y="692696"/>
            <a:ext cx="5271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초기 메이지 정부의 대표적 정책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폐번치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헌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0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97882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21406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24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목차</a:t>
            </a: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987824" y="1262153"/>
            <a:ext cx="4104456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메이지 시대의 정의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b="1" noProof="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</a:t>
            </a:r>
            <a:r>
              <a:rPr lang="en-US" altLang="ko-KR" sz="28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8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메이지 유신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-</a:t>
            </a:r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보신전</a:t>
            </a:r>
            <a:r>
              <a:rPr lang="ko-KR" altLang="en-US" sz="28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쟁</a:t>
            </a:r>
            <a:endParaRPr lang="en-US" altLang="ko-KR" sz="2800" b="1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8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-</a:t>
            </a:r>
            <a:r>
              <a:rPr lang="ko-KR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판적봉환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-</a:t>
            </a:r>
            <a:r>
              <a:rPr lang="ko-KR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폐번치헌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5" y="703742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메이지 유신 관련 동영상</a:t>
            </a:r>
            <a:endParaRPr lang="ko-KR" altLang="en-US" sz="20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rgbClr val="EEECE1">
                    <a:lumMod val="25000"/>
                  </a:srgb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rgbClr val="EEECE1">
                  <a:lumMod val="2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AutoShape 4" descr="http://fetch.rigvedawiki.net/f/wiki.php?action=fetch&amp;url=https://upload.wikimedia.org/wikipedia/commons/thumb/2/2d/Meiji_tenno1.jpg/400px-Meiji_tenno1.jpg&amp;thumbwidth=480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708569" y="16011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u="sng" dirty="0">
                <a:hlinkClick r:id="rId4"/>
              </a:rPr>
              <a:t>https://www.youtube.com/watch?v=hZItYPzlomU</a:t>
            </a:r>
            <a:endParaRPr lang="en-US" altLang="ko-K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3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2" y="703742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83568" y="728233"/>
            <a:ext cx="3111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2800" b="1" dirty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800" b="1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메이지 시대</a:t>
            </a:r>
            <a:endParaRPr lang="ko-KR" altLang="en-US" sz="280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rgbClr val="EEECE1">
                    <a:lumMod val="25000"/>
                  </a:srgb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rgbClr val="EEECE1">
                  <a:lumMod val="2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52371" y="2036802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smtClean="0"/>
              <a:t>메이지 </a:t>
            </a:r>
            <a:r>
              <a:rPr lang="ko-KR" altLang="en-US" sz="2400" dirty="0" smtClean="0"/>
              <a:t>시대는 </a:t>
            </a:r>
            <a:r>
              <a:rPr lang="ko-KR" altLang="en-US" sz="2400" dirty="0"/>
              <a:t>메이지 유신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이후의 메이지 천황의 </a:t>
            </a:r>
            <a:r>
              <a:rPr lang="ko-KR" altLang="en-US" sz="2400" dirty="0"/>
              <a:t>통치를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가리키는 이름으로</a:t>
            </a:r>
            <a:r>
              <a:rPr lang="en-US" altLang="ko-KR" sz="2400" dirty="0" smtClean="0"/>
              <a:t>, 1868</a:t>
            </a:r>
            <a:r>
              <a:rPr lang="ko-KR" altLang="en-US" sz="2400" dirty="0"/>
              <a:t>년 </a:t>
            </a:r>
            <a:endParaRPr lang="en-US" altLang="ko-KR" sz="2400" dirty="0" smtClean="0"/>
          </a:p>
          <a:p>
            <a:pPr fontAlgn="base"/>
            <a:r>
              <a:rPr lang="en-US" altLang="ko-KR" sz="2400" dirty="0" smtClean="0"/>
              <a:t>1</a:t>
            </a:r>
            <a:r>
              <a:rPr lang="ko-KR" altLang="en-US" sz="2400" dirty="0"/>
              <a:t>월 </a:t>
            </a:r>
            <a:r>
              <a:rPr lang="en-US" altLang="ko-KR" sz="2400" dirty="0"/>
              <a:t>3</a:t>
            </a:r>
            <a:r>
              <a:rPr lang="ko-KR" altLang="en-US" sz="2400" dirty="0" smtClean="0"/>
              <a:t>일 막부에서 </a:t>
            </a:r>
            <a:r>
              <a:rPr lang="ko-KR" altLang="en-US" sz="2400" dirty="0" smtClean="0"/>
              <a:t>천황에게 권력을 </a:t>
            </a:r>
            <a:r>
              <a:rPr lang="ko-KR" altLang="en-US" sz="2400" dirty="0" smtClean="0"/>
              <a:t>옮긴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왕정복고의 </a:t>
            </a:r>
            <a:r>
              <a:rPr lang="ko-KR" altLang="en-US" sz="2400" dirty="0" err="1"/>
              <a:t>대호령에</a:t>
            </a:r>
            <a:r>
              <a:rPr lang="ko-KR" altLang="en-US" sz="2400" dirty="0"/>
              <a:t> </a:t>
            </a:r>
            <a:endParaRPr lang="en-US" altLang="ko-KR" sz="2400" dirty="0" smtClean="0"/>
          </a:p>
          <a:p>
            <a:pPr fontAlgn="base"/>
            <a:r>
              <a:rPr lang="ko-KR" altLang="en-US" sz="2400" dirty="0" smtClean="0"/>
              <a:t>의해 </a:t>
            </a:r>
            <a:r>
              <a:rPr lang="ko-KR" altLang="en-US" sz="2400" dirty="0" err="1" smtClean="0"/>
              <a:t>메이지정부가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수립된 후 </a:t>
            </a:r>
            <a:r>
              <a:rPr lang="en-US" altLang="ko-KR" sz="2400" dirty="0"/>
              <a:t>1912</a:t>
            </a:r>
            <a:r>
              <a:rPr lang="ko-KR" altLang="en-US" sz="2400" dirty="0"/>
              <a:t>년 </a:t>
            </a:r>
            <a:r>
              <a:rPr lang="en-US" altLang="ko-KR" sz="2400" dirty="0"/>
              <a:t>7</a:t>
            </a:r>
            <a:r>
              <a:rPr lang="ko-KR" altLang="en-US" sz="2400" dirty="0"/>
              <a:t>월 </a:t>
            </a:r>
            <a:r>
              <a:rPr lang="en-US" altLang="ko-KR" sz="2400" dirty="0"/>
              <a:t>30</a:t>
            </a:r>
            <a:r>
              <a:rPr lang="ko-KR" altLang="en-US" sz="2400" dirty="0" smtClean="0"/>
              <a:t>일 메이지 </a:t>
            </a:r>
            <a:r>
              <a:rPr lang="ko-KR" altLang="en-US" sz="2400" dirty="0"/>
              <a:t>천황이 죽을 때까지 </a:t>
            </a:r>
            <a:r>
              <a:rPr lang="en-US" altLang="ko-KR" sz="2400" dirty="0"/>
              <a:t>44</a:t>
            </a:r>
            <a:r>
              <a:rPr lang="ko-KR" altLang="en-US" sz="2400" dirty="0" smtClean="0"/>
              <a:t>년간이다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  <a:p>
            <a:pPr fontAlgn="base"/>
            <a:endParaRPr lang="en-US" altLang="ko-KR" sz="2400" dirty="0"/>
          </a:p>
          <a:p>
            <a:pPr fontAlgn="base"/>
            <a:endParaRPr lang="ko-KR" altLang="en-US" dirty="0"/>
          </a:p>
        </p:txBody>
      </p:sp>
      <p:sp>
        <p:nvSpPr>
          <p:cNvPr id="7" name="AutoShape 4" descr="http://fetch.rigvedawiki.net/f/wiki.php?action=fetch&amp;url=https://upload.wikimedia.org/wikipedia/commons/thumb/2/2d/Meiji_tenno1.jpg/400px-Meiji_tenno1.jpg&amp;thumbwidth=480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07775832" descr="EMB00003b2858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82" y="1484784"/>
            <a:ext cx="30559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2331" y="58745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</a:t>
            </a:r>
            <a:r>
              <a:rPr lang="en-US" altLang="ko-KR" sz="1400" dirty="0" smtClean="0"/>
              <a:t>--</a:t>
            </a:r>
            <a:r>
              <a:rPr lang="ko-KR" altLang="en-US" sz="1400" dirty="0" err="1" smtClean="0"/>
              <a:t>무츠히토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덴노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67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83" y="721048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51624" y="753327"/>
            <a:ext cx="375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355976" y="2132856"/>
            <a:ext cx="40755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348758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메이지 유신은 </a:t>
            </a:r>
            <a:r>
              <a:rPr lang="en-US" altLang="ko-KR" sz="2400" dirty="0"/>
              <a:t>19</a:t>
            </a:r>
            <a:r>
              <a:rPr lang="ko-KR" altLang="en-US" sz="2400" dirty="0"/>
              <a:t>세기 말 일본의 에도 막부가 미국의 개항 </a:t>
            </a:r>
            <a:endParaRPr lang="en-US" altLang="ko-KR" sz="2400" dirty="0" smtClean="0"/>
          </a:p>
          <a:p>
            <a:r>
              <a:rPr lang="ko-KR" altLang="en-US" sz="2400" dirty="0" smtClean="0"/>
              <a:t>압력에 </a:t>
            </a:r>
            <a:r>
              <a:rPr lang="ko-KR" altLang="en-US" sz="2400" dirty="0"/>
              <a:t>견디지 </a:t>
            </a:r>
            <a:r>
              <a:rPr lang="ko-KR" altLang="en-US" sz="2400" dirty="0" smtClean="0"/>
              <a:t>못하여 </a:t>
            </a:r>
            <a:r>
              <a:rPr lang="ko-KR" altLang="en-US" sz="2400" dirty="0"/>
              <a:t>굴복하고 조약을 체결하며 국호를 </a:t>
            </a:r>
            <a:endParaRPr lang="en-US" altLang="ko-KR" sz="2400" dirty="0" smtClean="0"/>
          </a:p>
          <a:p>
            <a:r>
              <a:rPr lang="ko-KR" altLang="en-US" sz="2400" dirty="0" smtClean="0"/>
              <a:t>개방하자 </a:t>
            </a:r>
            <a:r>
              <a:rPr lang="en-US" altLang="ko-KR" sz="2400" dirty="0" smtClean="0"/>
              <a:t>, </a:t>
            </a:r>
            <a:r>
              <a:rPr lang="ko-KR" altLang="en-US" sz="2400" dirty="0"/>
              <a:t>이에 반발한 막부 타도 세력과 왕정복고 세력에 </a:t>
            </a:r>
            <a:endParaRPr lang="en-US" altLang="ko-KR" sz="2400" dirty="0" smtClean="0"/>
          </a:p>
          <a:p>
            <a:r>
              <a:rPr lang="ko-KR" altLang="en-US" sz="2400" dirty="0" smtClean="0"/>
              <a:t>의해 </a:t>
            </a:r>
            <a:r>
              <a:rPr lang="ko-KR" altLang="en-US" sz="2400" dirty="0"/>
              <a:t>막부가 실권하고 일본이 천황 중심의 국가로 </a:t>
            </a:r>
            <a:r>
              <a:rPr lang="ko-KR" altLang="en-US" sz="2400" dirty="0" smtClean="0"/>
              <a:t>복고 </a:t>
            </a:r>
            <a:r>
              <a:rPr lang="en-US" altLang="ko-KR" sz="2400" dirty="0" smtClean="0"/>
              <a:t>, </a:t>
            </a:r>
            <a:r>
              <a:rPr lang="ko-KR" altLang="en-US" sz="2400" dirty="0"/>
              <a:t>이후 </a:t>
            </a:r>
            <a:endParaRPr lang="en-US" altLang="ko-KR" sz="2400" dirty="0" smtClean="0"/>
          </a:p>
          <a:p>
            <a:r>
              <a:rPr lang="ko-KR" altLang="en-US" sz="2400" dirty="0" smtClean="0"/>
              <a:t>서구화가 </a:t>
            </a:r>
            <a:r>
              <a:rPr lang="ko-KR" altLang="en-US" sz="2400" dirty="0"/>
              <a:t>진행되며 근대 국가화된 일련의 대사건을 말한다</a:t>
            </a:r>
            <a:r>
              <a:rPr lang="en-US" altLang="ko-KR" sz="2400" dirty="0"/>
              <a:t>. </a:t>
            </a:r>
            <a:endParaRPr lang="ko-KR" altLang="en-US" sz="2400" dirty="0"/>
          </a:p>
          <a:p>
            <a:endParaRPr lang="ko-KR" altLang="en-US" dirty="0"/>
          </a:p>
        </p:txBody>
      </p:sp>
      <p:pic>
        <p:nvPicPr>
          <p:cNvPr id="10" name="_x224055112" descr="EMB000039185f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26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" y="-1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5" y="770441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63839" y="1720836"/>
            <a:ext cx="4320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본래 </a:t>
            </a:r>
            <a:r>
              <a:rPr lang="ko-KR" altLang="en-US" sz="2400" dirty="0" err="1" smtClean="0"/>
              <a:t>메이지유신을</a:t>
            </a:r>
            <a:r>
              <a:rPr lang="ko-KR" altLang="en-US" sz="2400" dirty="0" smtClean="0"/>
              <a:t> 시작한 </a:t>
            </a:r>
            <a:endParaRPr lang="en-US" altLang="ko-KR" sz="2400" dirty="0" smtClean="0"/>
          </a:p>
          <a:p>
            <a:r>
              <a:rPr lang="ko-KR" altLang="en-US" sz="2400" dirty="0" smtClean="0"/>
              <a:t>세력들의 </a:t>
            </a:r>
            <a:r>
              <a:rPr lang="ko-KR" altLang="en-US" sz="2400" dirty="0" smtClean="0"/>
              <a:t>의도는 나라의 </a:t>
            </a:r>
            <a:endParaRPr lang="en-US" altLang="ko-KR" sz="2400" dirty="0" smtClean="0"/>
          </a:p>
          <a:p>
            <a:r>
              <a:rPr lang="ko-KR" altLang="en-US" sz="2400" dirty="0" smtClean="0"/>
              <a:t>지도자를 막부에서 </a:t>
            </a:r>
            <a:r>
              <a:rPr lang="ko-KR" altLang="en-US" sz="2400" dirty="0" err="1" smtClean="0"/>
              <a:t>덴노로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r>
              <a:rPr lang="ko-KR" altLang="en-US" sz="2400" dirty="0" smtClean="0"/>
              <a:t>바꾸고 쇄국은 </a:t>
            </a:r>
            <a:r>
              <a:rPr lang="ko-KR" altLang="en-US" sz="2400" dirty="0" smtClean="0"/>
              <a:t>이어가자는 </a:t>
            </a:r>
            <a:endParaRPr lang="en-US" altLang="ko-KR" sz="2400" dirty="0" smtClean="0"/>
          </a:p>
          <a:p>
            <a:r>
              <a:rPr lang="ko-KR" altLang="en-US" sz="2400" dirty="0" err="1" smtClean="0"/>
              <a:t>존황양이의</a:t>
            </a:r>
            <a:r>
              <a:rPr lang="ko-KR" altLang="en-US" sz="2400" dirty="0" smtClean="0"/>
              <a:t> 사상이었다</a:t>
            </a:r>
            <a:r>
              <a:rPr lang="en-US" altLang="ko-KR" sz="2400" dirty="0" smtClean="0"/>
              <a:t>. </a:t>
            </a:r>
          </a:p>
          <a:p>
            <a:endParaRPr lang="en-US" altLang="ko-KR" sz="2400" dirty="0"/>
          </a:p>
          <a:p>
            <a:r>
              <a:rPr lang="ko-KR" altLang="en-US" sz="2400" dirty="0" smtClean="0"/>
              <a:t>그러나 당시 정변을 </a:t>
            </a:r>
            <a:r>
              <a:rPr lang="ko-KR" altLang="en-US" sz="2400" dirty="0" err="1" smtClean="0"/>
              <a:t>주도하던두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번중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사쓰마가</a:t>
            </a:r>
            <a:r>
              <a:rPr lang="ko-KR" altLang="en-US" sz="2400" dirty="0" smtClean="0"/>
              <a:t> 영국인을 </a:t>
            </a:r>
            <a:r>
              <a:rPr lang="ko-KR" altLang="en-US" sz="2400" dirty="0"/>
              <a:t>살해한 것이 계기가 되어 </a:t>
            </a:r>
            <a:endParaRPr lang="en-US" altLang="ko-KR" sz="2400" dirty="0" smtClean="0"/>
          </a:p>
          <a:p>
            <a:r>
              <a:rPr lang="ko-KR" altLang="en-US" sz="2400" dirty="0" err="1" smtClean="0"/>
              <a:t>사쓰에이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전쟁이 </a:t>
            </a:r>
            <a:r>
              <a:rPr lang="ko-KR" altLang="en-US" sz="2400" dirty="0" smtClean="0"/>
              <a:t>발발 패배</a:t>
            </a:r>
            <a:endParaRPr lang="en-US" altLang="ko-KR" sz="2400" dirty="0" smtClean="0"/>
          </a:p>
          <a:p>
            <a:r>
              <a:rPr lang="ko-KR" altLang="en-US" sz="2400" dirty="0" err="1" smtClean="0"/>
              <a:t>하게된다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446" y="57332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</a:t>
            </a:r>
            <a:r>
              <a:rPr lang="ko-KR" altLang="en-US" dirty="0" smtClean="0"/>
              <a:t>        </a:t>
            </a:r>
            <a:r>
              <a:rPr lang="en-US" altLang="ko-KR" dirty="0" smtClean="0"/>
              <a:t>--</a:t>
            </a:r>
            <a:r>
              <a:rPr lang="ko-KR" altLang="en-US" sz="1400" dirty="0" err="1" smtClean="0"/>
              <a:t>사쓰에이</a:t>
            </a:r>
            <a:r>
              <a:rPr lang="ko-KR" altLang="en-US" sz="1400" dirty="0" smtClean="0"/>
              <a:t> 전쟁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pic>
        <p:nvPicPr>
          <p:cNvPr id="11" name="Picture 2" descr="사쓰에이 전쟁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1" y="1628800"/>
            <a:ext cx="3960440" cy="38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25" y="770441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0821" y="1822172"/>
            <a:ext cx="4320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조슈도</a:t>
            </a:r>
            <a:r>
              <a:rPr lang="en-US" altLang="ko-KR" sz="2400" dirty="0"/>
              <a:t> </a:t>
            </a:r>
            <a:r>
              <a:rPr lang="ko-KR" altLang="en-US" sz="2400" dirty="0"/>
              <a:t>쇄국을 </a:t>
            </a:r>
            <a:r>
              <a:rPr lang="ko-KR" altLang="en-US" sz="2400" dirty="0" smtClean="0"/>
              <a:t>이유로 </a:t>
            </a:r>
            <a:r>
              <a:rPr lang="ko-KR" altLang="en-US" sz="2400" dirty="0" err="1" smtClean="0"/>
              <a:t>해안의외국양선에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발포를 </a:t>
            </a:r>
            <a:r>
              <a:rPr lang="ko-KR" altLang="en-US" sz="2400" dirty="0" err="1" smtClean="0"/>
              <a:t>하게되고</a:t>
            </a:r>
            <a:r>
              <a:rPr lang="ko-KR" altLang="en-US" sz="2400" dirty="0" smtClean="0"/>
              <a:t> 양선의 </a:t>
            </a:r>
            <a:r>
              <a:rPr lang="ko-KR" altLang="en-US" sz="2400" dirty="0"/>
              <a:t>반격으로 </a:t>
            </a:r>
            <a:r>
              <a:rPr lang="ko-KR" altLang="en-US" sz="2400" dirty="0" smtClean="0"/>
              <a:t>패</a:t>
            </a:r>
            <a:r>
              <a:rPr lang="ko-KR" altLang="en-US" sz="2400" dirty="0"/>
              <a:t>배</a:t>
            </a:r>
            <a:r>
              <a:rPr lang="ko-KR" altLang="en-US" sz="2400" dirty="0" smtClean="0"/>
              <a:t>하게 </a:t>
            </a:r>
            <a:endParaRPr lang="en-US" altLang="ko-KR" sz="2400" dirty="0" smtClean="0"/>
          </a:p>
          <a:p>
            <a:r>
              <a:rPr lang="ko-KR" altLang="en-US" sz="2400" dirty="0" smtClean="0"/>
              <a:t>되었다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메이지유신을</a:t>
            </a:r>
            <a:r>
              <a:rPr lang="ko-KR" altLang="en-US" sz="2400" dirty="0" smtClean="0"/>
              <a:t> 주도하던 </a:t>
            </a:r>
            <a:r>
              <a:rPr lang="ko-KR" altLang="en-US" sz="2400" dirty="0" err="1" smtClean="0"/>
              <a:t>두개의번이</a:t>
            </a:r>
            <a:r>
              <a:rPr lang="ko-KR" altLang="en-US" sz="2400" dirty="0" smtClean="0"/>
              <a:t> 모두 외국과의 격차를 </a:t>
            </a:r>
            <a:endParaRPr lang="en-US" altLang="ko-KR" sz="2400" dirty="0" smtClean="0"/>
          </a:p>
          <a:p>
            <a:r>
              <a:rPr lang="ko-KR" altLang="en-US" sz="2400" dirty="0" smtClean="0"/>
              <a:t>깨닫고 개항을 하게 되어 </a:t>
            </a:r>
            <a:endParaRPr lang="en-US" altLang="ko-KR" sz="2400" dirty="0" smtClean="0"/>
          </a:p>
          <a:p>
            <a:r>
              <a:rPr lang="ko-KR" altLang="en-US" sz="2400" dirty="0" smtClean="0"/>
              <a:t>일본은 전면 개항이란 선택을 하게 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446" y="541075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</a:t>
            </a:r>
            <a:r>
              <a:rPr lang="ko-KR" altLang="en-US" dirty="0" smtClean="0"/>
              <a:t>  </a:t>
            </a:r>
            <a:r>
              <a:rPr lang="en-US" altLang="ko-KR" dirty="0" smtClean="0"/>
              <a:t>--</a:t>
            </a:r>
            <a:r>
              <a:rPr lang="ko-KR" altLang="en-US" sz="1400" dirty="0" smtClean="0"/>
              <a:t>점령당한 </a:t>
            </a:r>
            <a:r>
              <a:rPr lang="ko-KR" altLang="en-US" sz="1400" dirty="0" err="1" smtClean="0"/>
              <a:t>조슈의</a:t>
            </a:r>
            <a:r>
              <a:rPr lang="ko-KR" altLang="en-US" sz="1400" dirty="0" smtClean="0"/>
              <a:t> 포대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6" y="1732562"/>
            <a:ext cx="3960440" cy="360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199135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 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보신 전쟁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50419" y="1414368"/>
            <a:ext cx="4320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보신 </a:t>
            </a:r>
            <a:r>
              <a:rPr lang="ko-KR" altLang="en-US" sz="2400" dirty="0" smtClean="0"/>
              <a:t>전쟁은 </a:t>
            </a:r>
            <a:r>
              <a:rPr lang="en-US" altLang="ko-KR" sz="2400" dirty="0"/>
              <a:t>1868</a:t>
            </a:r>
            <a:r>
              <a:rPr lang="ko-KR" altLang="en-US" sz="2400" dirty="0"/>
              <a:t>년부터 </a:t>
            </a:r>
            <a:r>
              <a:rPr lang="en-US" altLang="ko-KR" sz="2400" dirty="0"/>
              <a:t>1869</a:t>
            </a:r>
            <a:r>
              <a:rPr lang="ko-KR" altLang="en-US" sz="2400" dirty="0"/>
              <a:t>년 사이에 에도 </a:t>
            </a:r>
            <a:r>
              <a:rPr lang="ko-KR" altLang="en-US" sz="2400" dirty="0" smtClean="0"/>
              <a:t>막부에게 정치 </a:t>
            </a:r>
            <a:r>
              <a:rPr lang="ko-KR" altLang="en-US" sz="2400" dirty="0"/>
              <a:t>권력을 반환하기를 요구하는 세력과의 싸움으로</a:t>
            </a:r>
            <a:r>
              <a:rPr lang="en-US" altLang="ko-KR" sz="2400" dirty="0"/>
              <a:t>, </a:t>
            </a:r>
            <a:r>
              <a:rPr lang="ko-KR" altLang="en-US" sz="2400" dirty="0" smtClean="0"/>
              <a:t>일본에서 </a:t>
            </a:r>
            <a:r>
              <a:rPr lang="ko-KR" altLang="en-US" sz="2400" dirty="0"/>
              <a:t>일어난 내전이다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/>
          </a:p>
          <a:p>
            <a:r>
              <a:rPr lang="ko-KR" altLang="en-US" sz="2400" dirty="0"/>
              <a:t>전쟁은 일본이 개항하면서 </a:t>
            </a:r>
            <a:endParaRPr lang="en-US" altLang="ko-KR" sz="2400" dirty="0" smtClean="0"/>
          </a:p>
          <a:p>
            <a:r>
              <a:rPr lang="ko-KR" altLang="en-US" sz="2400" dirty="0" smtClean="0"/>
              <a:t>에도 </a:t>
            </a:r>
            <a:r>
              <a:rPr lang="ko-KR" altLang="en-US" sz="2400" dirty="0" smtClean="0"/>
              <a:t>막부의</a:t>
            </a:r>
            <a:r>
              <a:rPr lang="ko-KR" altLang="en-US" sz="2400" dirty="0"/>
              <a:t> </a:t>
            </a:r>
            <a:r>
              <a:rPr lang="ko-KR" altLang="en-US" sz="2400" dirty="0" err="1" smtClean="0"/>
              <a:t>히코네</a:t>
            </a:r>
            <a:r>
              <a:rPr lang="ko-KR" altLang="en-US" sz="2400" dirty="0" smtClean="0"/>
              <a:t> 번이</a:t>
            </a:r>
            <a:r>
              <a:rPr lang="ko-KR" altLang="en-US" sz="2400" dirty="0"/>
              <a:t> 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덴노의</a:t>
            </a:r>
            <a:r>
              <a:rPr lang="ko-KR" altLang="en-US" sz="2400" dirty="0" smtClean="0"/>
              <a:t> </a:t>
            </a:r>
            <a:r>
              <a:rPr lang="ko-KR" altLang="en-US" sz="2400" dirty="0" err="1"/>
              <a:t>칙허도</a:t>
            </a:r>
            <a:r>
              <a:rPr lang="ko-KR" altLang="en-US" sz="2400" dirty="0"/>
              <a:t> 없이 </a:t>
            </a:r>
            <a:r>
              <a:rPr lang="en-US" altLang="ko-KR" sz="2400" dirty="0"/>
              <a:t>5</a:t>
            </a:r>
            <a:r>
              <a:rPr lang="ko-KR" altLang="en-US" sz="2400" dirty="0"/>
              <a:t>개의 </a:t>
            </a:r>
            <a:r>
              <a:rPr lang="ko-KR" altLang="en-US" sz="2400" dirty="0" smtClean="0"/>
              <a:t>외국과의 불평등 조약을 </a:t>
            </a:r>
            <a:r>
              <a:rPr lang="ko-KR" altLang="en-US" sz="2400" dirty="0"/>
              <a:t>체결하였다는 </a:t>
            </a:r>
            <a:r>
              <a:rPr lang="ko-KR" altLang="en-US" sz="2400" dirty="0" err="1" smtClean="0"/>
              <a:t>반막부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세력의 불만에서 기원되었다</a:t>
            </a:r>
            <a:r>
              <a:rPr lang="en-US" altLang="ko-KR" sz="2400" dirty="0" smtClean="0"/>
              <a:t>.</a:t>
            </a:r>
            <a:endParaRPr lang="en-US" altLang="ko-K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446" y="541075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</a:t>
            </a:r>
            <a:r>
              <a:rPr lang="ko-KR" altLang="en-US" dirty="0" smtClean="0"/>
              <a:t>       </a:t>
            </a:r>
            <a:r>
              <a:rPr lang="en-US" altLang="ko-KR" sz="1400" dirty="0" smtClean="0"/>
              <a:t>--</a:t>
            </a:r>
            <a:r>
              <a:rPr lang="ko-KR" altLang="en-US" sz="1400" dirty="0" smtClean="0"/>
              <a:t>보신전쟁 도표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8463448" descr="EMB000027746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7" y="1675883"/>
            <a:ext cx="3727530" cy="36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4055118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메이지 유신 </a:t>
            </a:r>
            <a:r>
              <a:rPr lang="en-US" altLang="ko-KR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보신전쟁</a:t>
            </a:r>
            <a:r>
              <a:rPr lang="en-US" altLang="ko-KR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64377" y="1547401"/>
            <a:ext cx="4320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서쪽의</a:t>
            </a:r>
            <a:r>
              <a:rPr lang="ko-KR" altLang="en-US" sz="2400" dirty="0"/>
              <a:t>  </a:t>
            </a:r>
            <a:r>
              <a:rPr lang="ko-KR" altLang="en-US" sz="2400" dirty="0" err="1" smtClean="0"/>
              <a:t>사쓰마</a:t>
            </a:r>
            <a:r>
              <a:rPr lang="en-US" altLang="ko-KR" sz="2400" dirty="0" smtClean="0"/>
              <a:t>,</a:t>
            </a:r>
            <a:r>
              <a:rPr lang="en-US" altLang="ko-KR" sz="2400" dirty="0"/>
              <a:t> </a:t>
            </a:r>
            <a:r>
              <a:rPr lang="ko-KR" altLang="en-US" sz="2400" dirty="0" err="1" smtClean="0"/>
              <a:t>조슈</a:t>
            </a:r>
            <a:r>
              <a:rPr lang="en-US" altLang="ko-KR" sz="2400" dirty="0" smtClean="0"/>
              <a:t>,</a:t>
            </a:r>
            <a:r>
              <a:rPr lang="en-US" altLang="ko-KR" sz="2400" dirty="0"/>
              <a:t> </a:t>
            </a:r>
            <a:r>
              <a:rPr lang="ko-KR" altLang="en-US" sz="2400" dirty="0" smtClean="0"/>
              <a:t>도사</a:t>
            </a:r>
            <a:r>
              <a:rPr lang="en-US" altLang="ko-KR" sz="2400" dirty="0" smtClean="0"/>
              <a:t>,</a:t>
            </a:r>
            <a:r>
              <a:rPr lang="en-US" altLang="ko-KR" sz="2400" dirty="0"/>
              <a:t> </a:t>
            </a:r>
            <a:endParaRPr lang="en-US" altLang="ko-KR" sz="2400" dirty="0" smtClean="0"/>
          </a:p>
          <a:p>
            <a:r>
              <a:rPr lang="ko-KR" altLang="en-US" sz="2400" dirty="0" smtClean="0"/>
              <a:t>사가를 </a:t>
            </a:r>
            <a:r>
              <a:rPr lang="ko-KR" altLang="en-US" sz="2400" dirty="0"/>
              <a:t>중심으로 한 </a:t>
            </a:r>
            <a:r>
              <a:rPr lang="ko-KR" altLang="en-US" sz="2400" dirty="0" err="1"/>
              <a:t>반막부</a:t>
            </a:r>
            <a:r>
              <a:rPr lang="ko-KR" altLang="en-US" sz="2400" dirty="0"/>
              <a:t> 세력은 </a:t>
            </a:r>
            <a:r>
              <a:rPr lang="ko-KR" altLang="en-US" sz="2400" dirty="0" smtClean="0"/>
              <a:t>나이 어린</a:t>
            </a:r>
            <a:r>
              <a:rPr lang="ko-KR" altLang="en-US" sz="2400" dirty="0"/>
              <a:t> 메이지 </a:t>
            </a:r>
            <a:r>
              <a:rPr lang="ko-KR" altLang="en-US" sz="2400" dirty="0" err="1"/>
              <a:t>덴노를</a:t>
            </a:r>
            <a:r>
              <a:rPr lang="ko-KR" altLang="en-US" sz="2400" dirty="0"/>
              <a:t> 옹립하고 </a:t>
            </a:r>
            <a:r>
              <a:rPr lang="ko-KR" altLang="en-US" sz="2400" dirty="0" smtClean="0"/>
              <a:t>일본황실에서의 </a:t>
            </a:r>
            <a:r>
              <a:rPr lang="ko-KR" altLang="en-US" sz="2400" dirty="0"/>
              <a:t>자신들의 권</a:t>
            </a:r>
            <a:r>
              <a:rPr lang="ko-KR" altLang="en-US" sz="2400" dirty="0" smtClean="0"/>
              <a:t>력을 확보</a:t>
            </a:r>
            <a:r>
              <a:rPr lang="ko-KR" altLang="en-US" sz="2400" dirty="0"/>
              <a:t>했</a:t>
            </a:r>
            <a:r>
              <a:rPr lang="ko-KR" altLang="en-US" sz="2400" dirty="0" smtClean="0"/>
              <a:t>다</a:t>
            </a:r>
            <a:r>
              <a:rPr lang="en-US" altLang="ko-KR" sz="2400" dirty="0"/>
              <a:t>. 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1866</a:t>
            </a:r>
            <a:r>
              <a:rPr lang="ko-KR" altLang="en-US" sz="2400" dirty="0"/>
              <a:t>년  </a:t>
            </a:r>
            <a:r>
              <a:rPr lang="ko-KR" altLang="en-US" sz="2400" dirty="0" err="1"/>
              <a:t>사카모토</a:t>
            </a:r>
            <a:r>
              <a:rPr lang="ko-KR" altLang="en-US" sz="2400" dirty="0"/>
              <a:t> </a:t>
            </a:r>
            <a:r>
              <a:rPr lang="ko-KR" altLang="en-US" sz="2400" dirty="0" err="1"/>
              <a:t>료마와</a:t>
            </a:r>
            <a:r>
              <a:rPr lang="ko-KR" altLang="en-US" sz="2400" dirty="0"/>
              <a:t> </a:t>
            </a:r>
            <a:endParaRPr lang="en-US" altLang="ko-KR" sz="2400" dirty="0" smtClean="0"/>
          </a:p>
          <a:p>
            <a:r>
              <a:rPr lang="ko-KR" altLang="en-US" sz="2400" dirty="0" err="1" smtClean="0"/>
              <a:t>나카오카</a:t>
            </a:r>
            <a:r>
              <a:rPr lang="ko-KR" altLang="en-US" sz="2400" dirty="0" smtClean="0"/>
              <a:t> </a:t>
            </a:r>
            <a:r>
              <a:rPr lang="ko-KR" altLang="en-US" sz="2400" dirty="0" err="1"/>
              <a:t>신타로의</a:t>
            </a:r>
            <a:r>
              <a:rPr lang="ko-KR" altLang="en-US" sz="2400" dirty="0"/>
              <a:t> 중개에 </a:t>
            </a:r>
            <a:endParaRPr lang="en-US" altLang="ko-KR" sz="2400" dirty="0" smtClean="0"/>
          </a:p>
          <a:p>
            <a:r>
              <a:rPr lang="ko-KR" altLang="en-US" sz="2400" dirty="0" smtClean="0"/>
              <a:t>의해</a:t>
            </a:r>
            <a:r>
              <a:rPr lang="ko-KR" altLang="en-US" sz="2400" dirty="0"/>
              <a:t> </a:t>
            </a:r>
            <a:r>
              <a:rPr lang="ko-KR" altLang="en-US" sz="2400" dirty="0" smtClean="0"/>
              <a:t>권력견제가 심했던 </a:t>
            </a:r>
            <a:endParaRPr lang="en-US" altLang="ko-KR" sz="2400" dirty="0" smtClean="0"/>
          </a:p>
          <a:p>
            <a:r>
              <a:rPr lang="ko-KR" altLang="en-US" sz="2400" dirty="0" err="1" smtClean="0"/>
              <a:t>사쓰마</a:t>
            </a:r>
            <a:r>
              <a:rPr lang="ko-KR" altLang="en-US" sz="2400" dirty="0" err="1"/>
              <a:t>와</a:t>
            </a:r>
            <a:r>
              <a:rPr lang="ko-KR" altLang="en-US" sz="2400" dirty="0"/>
              <a:t> </a:t>
            </a:r>
            <a:r>
              <a:rPr lang="ko-KR" altLang="en-US" sz="2400" dirty="0" err="1"/>
              <a:t>조슈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사이에</a:t>
            </a:r>
            <a:r>
              <a:rPr lang="ko-KR" altLang="en-US" sz="2400" dirty="0"/>
              <a:t> </a:t>
            </a:r>
            <a:endParaRPr lang="en-US" altLang="ko-KR" sz="2400" dirty="0" smtClean="0"/>
          </a:p>
          <a:p>
            <a:r>
              <a:rPr lang="ko-KR" altLang="en-US" sz="2400" dirty="0" err="1" smtClean="0"/>
              <a:t>삿초동맹이</a:t>
            </a:r>
            <a:r>
              <a:rPr lang="ko-KR" altLang="en-US" sz="2400" dirty="0" smtClean="0"/>
              <a:t> 극적으로 맺어졌다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8446" y="569575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      </a:t>
            </a:r>
            <a:r>
              <a:rPr lang="ko-KR" altLang="en-US" dirty="0" smtClean="0"/>
              <a:t>     </a:t>
            </a:r>
            <a:r>
              <a:rPr lang="en-US" altLang="ko-KR" dirty="0" smtClean="0"/>
              <a:t>--</a:t>
            </a:r>
            <a:r>
              <a:rPr lang="ko-KR" altLang="en-US" sz="1400" dirty="0" err="1" smtClean="0"/>
              <a:t>사카모토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료마</a:t>
            </a:r>
            <a:r>
              <a:rPr lang="en-US" altLang="ko-KR" sz="1400" dirty="0" smtClean="0"/>
              <a:t>--</a:t>
            </a:r>
            <a:endParaRPr lang="ko-KR" altLang="en-US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4" name="Picture 6" descr="삿초동맹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3" y="1639977"/>
            <a:ext cx="3423933" cy="39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4728</TotalTime>
  <Words>557</Words>
  <Application>Microsoft Office PowerPoint</Application>
  <PresentationFormat>화면 슬라이드 쇼(4:3)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굴림</vt:lpstr>
      <vt:lpstr>Arial</vt:lpstr>
      <vt:lpstr>Wingdings</vt:lpstr>
      <vt:lpstr>HY강B</vt:lpstr>
      <vt:lpstr>나눔고딕</vt:lpstr>
      <vt:lpstr>Georgia</vt:lpstr>
      <vt:lpstr>HY견명조</vt:lpstr>
      <vt:lpstr>나눔명조</vt:lpstr>
      <vt:lpstr>맑은 고딕</vt:lpstr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Windows 사용자</cp:lastModifiedBy>
  <cp:revision>83</cp:revision>
  <dcterms:created xsi:type="dcterms:W3CDTF">2011-08-23T09:33:59Z</dcterms:created>
  <dcterms:modified xsi:type="dcterms:W3CDTF">2019-10-06T13:46:26Z</dcterms:modified>
</cp:coreProperties>
</file>