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7" r:id="rId1"/>
  </p:sldMasterIdLst>
  <p:notesMasterIdLst>
    <p:notesMasterId r:id="rId2"/>
  </p:notesMasterIdLst>
  <p:handoutMasterIdLst>
    <p:handoutMasterId r:id="rId3"/>
  </p:handoutMasterIdLst>
  <p:sldIdLst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notesMaster" Target="notesMasters/notesMaster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hyperlink" Target="https://www.youtube.com/watch?v=CiKUurfoRhE" TargetMode="External"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Relationship Id="rId3" Type="http://schemas.openxmlformats.org/officeDocument/2006/relationships/hyperlink" Target="https://youtu.be/xpV1xIcg9As?t=62" TargetMode="External"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hyperlink" Target="https://youtu.be/k8uvOxX281M?t=44" TargetMode="External"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hyperlink" Target="https://www.youtube.com/watch?v=4HRwq_gtLck" TargetMode="External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hyperlink" Target="https://www.youtube.com/watch?v=bcZkojtD1wo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hyperlink" Target="https://youtu.be/Gz-pg8kq_Dk?t=419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hyperlink" Target="https://youtu.be/xhI-J40Inws?t=150" TargetMode="External"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t="7710" b="7710"/>
          <a:stretch>
            <a:fillRect/>
          </a:stretch>
        </p:blipFill>
        <p:spPr>
          <a:xfrm>
            <a:off x="-229912" y="-129326"/>
            <a:ext cx="12651826" cy="711665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791073" y="-969309"/>
            <a:ext cx="243467" cy="376854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>
            <a:off x="-229912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287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59601" y="188628"/>
            <a:ext cx="11672796" cy="4352892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가부키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歌舞伎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3222625"/>
            <a:ext cx="10186351" cy="20618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eb5800"/>
                </a:solidFill>
                <a:latin typeface="궁서체"/>
                <a:ea typeface="궁서체"/>
                <a:sym typeface="Wingdings"/>
              </a:rPr>
              <a:t>가부키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는 일본 고유의 전통 연극중 하나이며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1965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년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4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월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20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일날 일본의 중요무형문화재로 지정되었으며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2008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년에는 유네스코 세계무형유산으로 지정되었습니다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lang="ko-KR" altLang="en-US" sz="2700"/>
          </a:p>
        </p:txBody>
      </p:sp>
      <p:sp>
        <p:nvSpPr>
          <p:cNvPr id="10" name=""/>
          <p:cNvSpPr txBox="1"/>
          <p:nvPr/>
        </p:nvSpPr>
        <p:spPr>
          <a:xfrm>
            <a:off x="259601" y="2111073"/>
            <a:ext cx="5543177" cy="9445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가부키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歌舞伎</a:t>
            </a:r>
            <a:r>
              <a:rPr xmlns:mc="http://schemas.openxmlformats.org/markup-compatibility/2006" xmlns:hp="http://schemas.haansoft.com/office/presentation/8.0" lang="en-US" altLang="ko-KR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59601" y="5787677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가부키 관련 영상 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https://www.youtube.com/watch?v=CiKUurfoRhE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endParaRPr lang="ko-KR" altLang="en-US" sz="250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8450" r="8450"/>
          <a:stretch>
            <a:fillRect/>
          </a:stretch>
        </p:blipFill>
        <p:spPr>
          <a:xfrm>
            <a:off x="-229912" y="-248098"/>
            <a:ext cx="12651826" cy="7354197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229912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287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0" y="370295"/>
            <a:ext cx="5543180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라쿠고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落語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166236" y="1862683"/>
            <a:ext cx="11476006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9be5c8"/>
                </a:solidFill>
                <a:latin typeface="궁서체"/>
                <a:ea typeface="궁서체"/>
              </a:rPr>
              <a:t>라쿠고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의 성립 시기에 대해서는 여러 가지 이야기가 있지만</a:t>
            </a:r>
            <a:r>
              <a:rPr xmlns:mc="http://schemas.openxmlformats.org/markup-compatibility/2006" xmlns:hp="http://schemas.haansoft.com/office/presentation/8.0" 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, </a:t>
            </a:r>
            <a:endParaRPr xmlns:mc="http://schemas.openxmlformats.org/markup-compatibility/2006" xmlns:hp="http://schemas.haansoft.com/office/presentation/8.0" lang="EN-US" sz="2900" b="0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그 시작은 중세 말 영주나 쇼군 곁에서 말 상대를 하던 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a0b4e6"/>
                </a:solidFill>
                <a:latin typeface="궁서체"/>
                <a:ea typeface="궁서체"/>
              </a:rPr>
              <a:t>재담가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인</a:t>
            </a:r>
            <a:endParaRPr xmlns:mc="http://schemas.openxmlformats.org/markup-compatibility/2006" xmlns:hp="http://schemas.haansoft.com/office/presentation/8.0" sz="2900" b="0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c0cdef"/>
                </a:solidFill>
                <a:latin typeface="궁서체"/>
                <a:ea typeface="궁서체"/>
              </a:rPr>
              <a:t>오토기슈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까지 거슬러 올라갈 수 있습니다</a:t>
            </a:r>
            <a:r>
              <a:rPr xmlns:mc="http://schemas.openxmlformats.org/markup-compatibility/2006" xmlns:hp="http://schemas.haansoft.com/office/presentation/8.0" 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sz="2900" b="0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그리고 </a:t>
            </a:r>
            <a:r>
              <a:rPr xmlns:mc="http://schemas.openxmlformats.org/markup-compatibility/2006" xmlns:hp="http://schemas.haansoft.com/office/presentation/8.0" 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17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세기 초 여러 단편 이야기를 모아 간행한 </a:t>
            </a:r>
            <a:endParaRPr xmlns:mc="http://schemas.openxmlformats.org/markup-compatibility/2006" xmlns:hp="http://schemas.haansoft.com/office/presentation/8.0" sz="2900" b="0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‘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세이스이쇼</a:t>
            </a:r>
            <a:r>
              <a:rPr xmlns:mc="http://schemas.openxmlformats.org/markup-compatibility/2006" xmlns:hp="http://schemas.haansoft.com/office/presentation/8.0" 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’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에는 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9be5c8"/>
                </a:solidFill>
                <a:latin typeface="궁서체"/>
                <a:ea typeface="궁서체"/>
              </a:rPr>
              <a:t>라구코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의 원형을 이루는 이야기가 </a:t>
            </a:r>
            <a:endParaRPr xmlns:mc="http://schemas.openxmlformats.org/markup-compatibility/2006" xmlns:hp="http://schemas.haansoft.com/office/presentation/8.0" sz="2900" b="0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많이 수록 되어 있습니다</a:t>
            </a:r>
            <a:r>
              <a:rPr xmlns:mc="http://schemas.openxmlformats.org/markup-compatibility/2006" xmlns:hp="http://schemas.haansoft.com/office/presentation/8.0" lang="EN-US" sz="2900" b="0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sz="2900" b="0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l="950" t="990" b="12830"/>
          <a:stretch>
            <a:fillRect/>
          </a:stretch>
        </p:blipFill>
        <p:spPr>
          <a:xfrm>
            <a:off x="0" y="-133945"/>
            <a:ext cx="12310613" cy="712589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0" y="-133945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59601" y="188628"/>
            <a:ext cx="11672796" cy="3714717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코오당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講談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2111073"/>
            <a:ext cx="5543177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코오당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講談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xmlns:mc="http://schemas.openxmlformats.org/markup-compatibility/2006" xmlns:hp="http://schemas.haansoft.com/office/presentation/8.0" lang="ko-KR" altLang="en-US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이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78282" y="3201035"/>
            <a:ext cx="11048992" cy="205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c0cdef"/>
                </a:solidFill>
                <a:latin typeface="궁서체"/>
                <a:ea typeface="궁서체"/>
              </a:rPr>
              <a:t>라쿠고</a:t>
            </a:r>
            <a:r>
              <a:rPr xmlns:mc="http://schemas.openxmlformats.org/markup-compatibility/2006" xmlns:hp="http://schemas.haansoft.com/office/presentation/8.0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와 어깨를 나란히 하는 일본 특유의 화술 예능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입니다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작은 책상 앞에 앉아 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ffb689"/>
                </a:solidFill>
                <a:latin typeface="궁서체"/>
                <a:ea typeface="궁서체"/>
              </a:rPr>
              <a:t>하리셍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으로 책상을 치며 이야깃거리를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읽어서 들려줍니다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코오당 관련 영상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https://youtu.be/xpV1xIcg9As?t=62</a:t>
            </a:r>
            <a:endParaRPr lang="en-US" altLang="ko-KR" sz="25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1500" b="14500"/>
          <a:stretch>
            <a:fillRect/>
          </a:stretch>
        </p:blipFill>
        <p:spPr>
          <a:xfrm>
            <a:off x="0" y="-172708"/>
            <a:ext cx="12380704" cy="7164653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0" y="-133945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0" y="370295"/>
            <a:ext cx="5543180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코오당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講談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166236" y="1862683"/>
            <a:ext cx="11476006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ffff00"/>
                </a:solidFill>
                <a:latin typeface="궁서체"/>
                <a:ea typeface="궁서체"/>
                <a:sym typeface="Wingdings"/>
              </a:rPr>
              <a:t>코오당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의 시조는 겐로크 시대에 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“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타이헤에키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”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를 강연한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세에자에몽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을 시조로 합니다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※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ffff00"/>
                </a:solidFill>
                <a:latin typeface="궁서체"/>
                <a:ea typeface="궁서체"/>
                <a:sym typeface="Wingdings"/>
              </a:rPr>
              <a:t>코오당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의 전성기는 </a:t>
            </a: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1910~20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년까지이고 </a:t>
            </a: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1980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년대에 </a:t>
            </a:r>
            <a:endPara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다시 주목을 끌기도 했습니다</a:t>
            </a: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1460"/>
          <a:stretch>
            <a:fillRect/>
          </a:stretch>
        </p:blipFill>
        <p:spPr>
          <a:xfrm>
            <a:off x="-236508" y="-133945"/>
            <a:ext cx="12808787" cy="7099684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-246336" y="-133945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259601" y="188628"/>
            <a:ext cx="11672796" cy="3086067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나니와부시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[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낭화절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浪花節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)]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59601" y="2111073"/>
            <a:ext cx="8814026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나니와부시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[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낭화절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浪花節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)]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78282" y="3201035"/>
            <a:ext cx="11654115" cy="139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ffceb0"/>
                </a:solidFill>
                <a:latin typeface="궁서체"/>
                <a:ea typeface="궁서체"/>
                <a:sym typeface="Wingdings"/>
              </a:rPr>
              <a:t>샤미센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의 반주로 곡조를 붙여서 부르는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일본 고유의 창 이라고 합니다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낭화절 관련 영상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https://youtu.be/k8uvOxX281M?t=44</a:t>
            </a:r>
            <a:endParaRPr lang="en-US" altLang="ko-KR" sz="25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4760" b="4760"/>
          <a:stretch>
            <a:fillRect/>
          </a:stretch>
        </p:blipFill>
        <p:spPr>
          <a:xfrm>
            <a:off x="-230037" y="-133945"/>
            <a:ext cx="12652075" cy="712589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-246336" y="-133945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69000"/>
                </a:srgbClr>
              </a:gs>
              <a:gs pos="14360">
                <a:schemeClr val="dk1">
                  <a:alpha val="9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0" y="370295"/>
            <a:ext cx="8364737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나니와부시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[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낭화절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浪花節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)]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166236" y="1862683"/>
            <a:ext cx="12025764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메이지 시대 초기에 시작된 연예로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af7b7b"/>
                </a:solidFill>
                <a:latin typeface="궁서체"/>
                <a:ea typeface="궁서체"/>
              </a:rPr>
              <a:t>료오쿄쿠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라고 부르기도 합니다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sz="29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처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음에는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51f628"/>
                </a:solidFill>
                <a:latin typeface="궁서체"/>
                <a:ea typeface="궁서체"/>
              </a:rPr>
              <a:t>우카레부시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,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4defef"/>
                </a:solidFill>
                <a:latin typeface="궁서체"/>
                <a:ea typeface="궁서체"/>
              </a:rPr>
              <a:t>쵸보쿠레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,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9e4def"/>
                </a:solidFill>
                <a:latin typeface="궁서체"/>
                <a:ea typeface="궁서체"/>
              </a:rPr>
              <a:t>춍가레부시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등으로 불리었으나 </a:t>
            </a:r>
            <a:endParaRPr xmlns:mc="http://schemas.openxmlformats.org/markup-compatibility/2006" xmlns:hp="http://schemas.haansoft.com/office/presentation/8.0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에도 중기에 오사카에서 온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2828"/>
                </a:solidFill>
                <a:latin typeface="궁서체"/>
                <a:ea typeface="궁서체"/>
              </a:rPr>
              <a:t>나니와 이노스케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가 새로 판매한 예능이</a:t>
            </a:r>
            <a:endParaRPr xmlns:mc="http://schemas.openxmlformats.org/markup-compatibility/2006" xmlns:hp="http://schemas.haansoft.com/office/presentation/8.0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공전의 히트를 하자 그 이름을 본따서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ea9090"/>
                </a:solidFill>
                <a:latin typeface="궁서체"/>
                <a:ea typeface="궁서체"/>
              </a:rPr>
              <a:t>나니와부시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라는 이름이 </a:t>
            </a:r>
            <a:endParaRPr xmlns:mc="http://schemas.openxmlformats.org/markup-compatibility/2006" xmlns:hp="http://schemas.haansoft.com/office/presentation/8.0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붙여지게 되었습니다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sz="29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rcRect t="12610" r="1410" b="4000"/>
          <a:stretch>
            <a:fillRect/>
          </a:stretch>
        </p:blipFill>
        <p:spPr>
          <a:xfrm>
            <a:off x="-246336" y="-138564"/>
            <a:ext cx="12668250" cy="712589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262759" y="-138564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166236" y="1862683"/>
            <a:ext cx="10972798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>
            <a:normAutofit fontScale="92500" lnSpcReduction="20000"/>
          </a:bodyPr>
          <a:lstStyle/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eb5800"/>
                </a:solidFill>
                <a:latin typeface="궁서체"/>
                <a:ea typeface="궁서체"/>
              </a:rPr>
              <a:t>가부키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의 시초는 </a:t>
            </a:r>
            <a:r>
              <a:rPr xmlns:mc="http://schemas.openxmlformats.org/markup-compatibility/2006" xmlns:hp="http://schemas.haansoft.com/office/presentation/8.0" kumimoji="0" 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“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이즈모 오쿠니</a:t>
            </a:r>
            <a:r>
              <a:rPr xmlns:mc="http://schemas.openxmlformats.org/markup-compatibility/2006" xmlns:hp="http://schemas.haansoft.com/office/presentation/8.0" kumimoji="0" 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出雲阿國</a:t>
            </a:r>
            <a:r>
              <a:rPr xmlns:mc="http://schemas.openxmlformats.org/markup-compatibility/2006" xmlns:hp="http://schemas.haansoft.com/office/presentation/8.0" kumimoji="0" 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)” 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라는 무녀가 </a:t>
            </a:r>
            <a:endPara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당시 유행하던 노래에 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baff1a"/>
                </a:solidFill>
                <a:latin typeface="궁서체"/>
                <a:ea typeface="궁서체"/>
              </a:rPr>
              <a:t>가부키몬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의 복장과 무용을 결합하여 </a:t>
            </a:r>
            <a:endPara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새로운 형식의 무용을 만들었는데 </a:t>
            </a:r>
            <a:endPara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그것이 바로 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eb5800"/>
                </a:solidFill>
                <a:latin typeface="궁서체"/>
                <a:ea typeface="궁서체"/>
              </a:rPr>
              <a:t>가부키</a:t>
            </a:r>
            <a:r>
              <a:rPr xmlns:mc="http://schemas.openxmlformats.org/markup-compatibility/2006" xmlns:hp="http://schemas.haansoft.com/office/presentation/8.0" kumimoji="0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의 시초가 되었습니다</a:t>
            </a:r>
            <a:r>
              <a:rPr xmlns:mc="http://schemas.openxmlformats.org/markup-compatibility/2006" xmlns:hp="http://schemas.haansoft.com/office/presentation/8.0" kumimoji="0" 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kumimoji="0" 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 marL="342900" indent="-34290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EN-US" sz="320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2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kumimoji="0" lang="ko-KR" altLang="en-US" sz="32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baff1a"/>
                </a:solidFill>
                <a:latin typeface="궁서체"/>
                <a:ea typeface="궁서체"/>
              </a:rPr>
              <a:t>가부키몬</a:t>
            </a:r>
            <a:r>
              <a:rPr xmlns:mc="http://schemas.openxmlformats.org/markup-compatibility/2006" xmlns:hp="http://schemas.haansoft.com/office/presentation/8.0" kumimoji="0" lang="en-US" altLang="ko-KR" sz="32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xmlns:mc="http://schemas.openxmlformats.org/markup-compatibility/2006" xmlns:hp="http://schemas.haansoft.com/office/presentation/8.0" kumimoji="0" sz="32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격식을 벗어난 행동을 하거나 매우 화려한 의상을 입는</a:t>
            </a:r>
            <a:r>
              <a:rPr xmlns:mc="http://schemas.openxmlformats.org/markup-compatibility/2006" xmlns:hp="http://schemas.haansoft.com/office/presentation/8.0" kumimoji="0" lang="ko-KR" altLang="en-US" sz="32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사람들</a:t>
            </a:r>
            <a:endPara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0" y="370295"/>
            <a:ext cx="5543180" cy="96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가부키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歌舞伎</a:t>
            </a:r>
            <a:r>
              <a:rPr xmlns:mc="http://schemas.openxmlformats.org/markup-compatibility/2006" xmlns:hp="http://schemas.haansoft.com/office/presentation/8.0" lang="en-US" altLang="ko-KR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18417" y="-330201"/>
            <a:ext cx="12628836" cy="8436062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218417" y="-330201"/>
            <a:ext cx="12799080" cy="8436062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287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259601" y="188628"/>
            <a:ext cx="11672796" cy="4352892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w="med" len="med"/>
            <a:tailEnd w="med" len="med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쿄오겡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狂言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59601" y="2111073"/>
            <a:ext cx="5543177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쿄오겡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狂言</a:t>
            </a:r>
            <a:r>
              <a:rPr xmlns:mc="http://schemas.openxmlformats.org/markup-compatibility/2006" xmlns:hp="http://schemas.haansoft.com/office/presentation/8.0" lang="en-US" altLang="ko-KR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xmlns:mc="http://schemas.openxmlformats.org/markup-compatibility/2006" xmlns:hp="http://schemas.haansoft.com/office/presentation/8.0" lang="ko-KR" altLang="en-US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이란</a:t>
            </a:r>
            <a:r>
              <a:rPr xmlns:mc="http://schemas.openxmlformats.org/markup-compatibility/2006" xmlns:hp="http://schemas.haansoft.com/office/presentation/8.0" lang="en-US" altLang="ko-KR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xmlns:mc="http://schemas.openxmlformats.org/markup-compatibility/2006" xmlns:hp="http://schemas.haansoft.com/office/presentation/8.0" lang="en-US" altLang="ko-KR" sz="35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3222625"/>
            <a:ext cx="11444370" cy="20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289b6e"/>
                </a:solidFill>
                <a:latin typeface="궁서체"/>
                <a:ea typeface="궁서체"/>
                <a:sym typeface="Wingdings"/>
              </a:rPr>
              <a:t>쿄오겡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은 고전 익살극이나 코미디를 의미하며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원래는 중국에서 온 말이며 본격적인 골계의 예능으로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자리 잡은 것은 남북조 시대부터 입니다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59601" y="5567633"/>
            <a:ext cx="11444370" cy="44073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3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쿄오겡 관련 영상</a:t>
            </a:r>
            <a:r>
              <a:rPr lang="ko-KR" altLang="en-US" sz="23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3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3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ko-KR" altLang="en-US" sz="23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https://www.youtube.com/watch?v=4HRwq_gtLck</a:t>
            </a:r>
            <a:endParaRPr lang="ko-KR" altLang="en-US" sz="230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rcRect l="2180" r="3010"/>
          <a:stretch>
            <a:fillRect/>
          </a:stretch>
        </p:blipFill>
        <p:spPr>
          <a:xfrm>
            <a:off x="-259144" y="-991166"/>
            <a:ext cx="12599853" cy="8301183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-259143" y="-991166"/>
            <a:ext cx="12599852" cy="8301182"/>
          </a:xfrm>
          <a:prstGeom prst="rect">
            <a:avLst/>
          </a:prstGeom>
          <a:gradFill flip="xy" rotWithShape="1">
            <a:gsLst>
              <a:gs pos="97520">
                <a:srgbClr val="bfbfbf">
                  <a:alpha val="13000"/>
                </a:srgbClr>
              </a:gs>
              <a:gs pos="52170">
                <a:srgbClr val="808080">
                  <a:alpha val="72000"/>
                </a:srgbClr>
              </a:gs>
              <a:gs pos="16340">
                <a:schemeClr val="dk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0" y="370295"/>
            <a:ext cx="5543180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쿄오겡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狂言</a:t>
            </a:r>
            <a:r>
              <a:rPr xmlns:mc="http://schemas.openxmlformats.org/markup-compatibility/2006" xmlns:hp="http://schemas.haansoft.com/office/presentation/8.0" lang="en-US" altLang="ko-KR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xmlns:mc="http://schemas.openxmlformats.org/markup-compatibility/2006" xmlns:hp="http://schemas.haansoft.com/office/presentation/8.0" lang="ko-KR" altLang="en-US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xmlns:mc="http://schemas.openxmlformats.org/markup-compatibility/2006" xmlns:hp="http://schemas.haansoft.com/office/presentation/8.0" lang="ko-KR" altLang="en-US" sz="35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166235" y="1862683"/>
            <a:ext cx="12025764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백씨문집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[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당나라 백거이의 문집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]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속의 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‘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008000"/>
                </a:solidFill>
                <a:latin typeface="궁서체"/>
                <a:ea typeface="궁서체"/>
              </a:rPr>
              <a:t>쿄오겡키고</a:t>
            </a:r>
            <a:r>
              <a:rPr xmlns:mc="http://schemas.openxmlformats.org/markup-compatibility/2006" xmlns:hp="http://schemas.haansoft.com/office/presentation/8.0" lang="en-US" altLang="ko-KR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’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라는 말이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“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와칸 로오에에슈우</a:t>
            </a:r>
            <a:r>
              <a:rPr xmlns:mc="http://schemas.openxmlformats.org/markup-compatibility/2006" xmlns:hp="http://schemas.haansoft.com/office/presentation/8.0" lang="en-US" altLang="ko-KR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”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에 인용되고 나서부터라고 전해집니다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sz="29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3411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3411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27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0" y="4125665"/>
            <a:ext cx="12192000" cy="17745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008000"/>
                </a:solidFill>
                <a:latin typeface="궁서체"/>
                <a:ea typeface="궁서체"/>
              </a:rPr>
              <a:t>쿄오겡키고</a:t>
            </a:r>
            <a:r>
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라는 말이 주로 불교입장에서 이야기 등을 거짓으로 꾸며  가장한것이라고 혐하하여 부정적으로 평가하고있었는데 점차 </a:t>
            </a:r>
            <a:r>
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008000"/>
                </a:solidFill>
                <a:latin typeface="궁서체"/>
                <a:ea typeface="궁서체"/>
              </a:rPr>
              <a:t>쿄오겡</a:t>
            </a:r>
            <a:r>
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이라는 말이 상식을 벗어난 말이라든가 말의 유희 등을 의미하게되어 일반명사로 쓰이게되었습니다</a:t>
            </a:r>
            <a:r>
              <a:rPr xmlns:mc="http://schemas.openxmlformats.org/markup-compatibility/2006" xmlns:hp="http://schemas.haansoft.com/office/presentation/8.0" lang="en-US" altLang="ko-KR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r>
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endParaRPr xmlns:mc="http://schemas.openxmlformats.org/markup-compatibility/2006" xmlns:hp="http://schemas.haansoft.com/office/presentation/8.0" lang="ko-KR" altLang="en-US" sz="2300" b="1" i="0" u="none" strike="noStrike" mc:Ignorable="hp" hp:hslEmbossed="0"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l="680" t="9890" b="9890"/>
          <a:stretch>
            <a:fillRect/>
          </a:stretch>
        </p:blipFill>
        <p:spPr>
          <a:xfrm>
            <a:off x="-229913" y="-238125"/>
            <a:ext cx="12739214" cy="733425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-229913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5350">
                <a:schemeClr val="dk1"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59601" y="188628"/>
            <a:ext cx="11672796" cy="4352892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노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能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1892800"/>
            <a:ext cx="5543177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노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能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59601" y="2837347"/>
            <a:ext cx="10689558" cy="271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rgbClr val="ffff00"/>
                </a:solidFill>
                <a:latin typeface="궁서체"/>
                <a:ea typeface="궁서체"/>
              </a:rPr>
              <a:t>가구라</a:t>
            </a:r>
            <a:r>
              <a:rPr xmlns:mc="http://schemas.openxmlformats.org/markup-compatibility/2006" xmlns:hp="http://schemas.haansoft.com/office/presentation/8.0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와 더불어 일본의 대표적인 가면극입니다</a:t>
            </a:r>
            <a:r>
              <a:rPr xmlns:mc="http://schemas.openxmlformats.org/markup-compatibility/2006" xmlns:hp="http://schemas.haansoft.com/office/presentation/8.0" 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 </a:t>
            </a:r>
            <a:endParaRPr xmlns:mc="http://schemas.openxmlformats.org/markup-compatibility/2006" xmlns:hp="http://schemas.haansoft.com/office/presentation/8.0" lang="EN-US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일본적 성격과 특징이 뚜렷한 가면극으로서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그 기원과 발전 과정이 잘밝혀져 있고 오랫동안 꾸준히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전승되어 왔습니다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59601" y="5787677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노 관련 영상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;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https://www.youtube.com/watch?v=bcZkojtD1wo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 </a:t>
            </a:r>
            <a:endParaRPr lang="ko-KR" altLang="en-US" sz="250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l="610" t="5820" b="14010"/>
          <a:stretch>
            <a:fillRect/>
          </a:stretch>
        </p:blipFill>
        <p:spPr>
          <a:xfrm>
            <a:off x="-229912" y="-238125"/>
            <a:ext cx="12729677" cy="733425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-229912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41280">
                <a:srgbClr val="808080">
                  <a:alpha val="64000"/>
                </a:srgbClr>
              </a:gs>
              <a:gs pos="12870">
                <a:schemeClr val="dk1">
                  <a:alpha val="8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0" y="370295"/>
            <a:ext cx="5543180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노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能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166236" y="1862683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bfa100"/>
                </a:solidFill>
                <a:latin typeface="궁서체"/>
                <a:ea typeface="궁서체"/>
              </a:rPr>
              <a:t>노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能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직접적인 기원은 산악이며 </a:t>
            </a:r>
            <a:endParaRPr xmlns:mc="http://schemas.openxmlformats.org/markup-compatibility/2006" xmlns:hp="http://schemas.haansoft.com/office/presentation/8.0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산악은 원악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,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신악</a:t>
            </a:r>
            <a:r>
              <a:rPr xmlns:mc="http://schemas.openxmlformats.org/markup-compatibility/2006" xmlns:hp="http://schemas.haansoft.com/office/presentation/8.0" lang="EN-US" sz="29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, </a:t>
            </a:r>
            <a:r>
              <a:rPr xmlns:mc="http://schemas.openxmlformats.org/markup-compatibility/2006" xmlns:hp="http://schemas.haansoft.com/office/presentation/8.0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후악 등으로 표기되기도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 합니다</a:t>
            </a:r>
            <a:r>
              <a:rPr xmlns:mc="http://schemas.openxmlformats.org/markup-compatibility/2006" xmlns:hp="http://schemas.haansoft.com/office/presentation/8.0" lang="en-US" altLang="ko-KR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altLang="ko-KR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bfa100"/>
                </a:solidFill>
                <a:latin typeface="궁서체"/>
                <a:ea typeface="궁서체"/>
              </a:rPr>
              <a:t>노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는 크게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a0b4e6"/>
                </a:solidFill>
                <a:latin typeface="궁서체"/>
                <a:ea typeface="궁서체"/>
              </a:rPr>
              <a:t>현재노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와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69d8ad"/>
                </a:solidFill>
                <a:latin typeface="궁서체"/>
                <a:ea typeface="궁서체"/>
              </a:rPr>
              <a:t>몽환노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로 나눌 수 있습니다</a:t>
            </a:r>
            <a:r>
              <a:rPr xmlns:mc="http://schemas.openxmlformats.org/markup-compatibility/2006" xmlns:hp="http://schemas.haansoft.com/office/presentation/8.0" lang="en-US" altLang="ko-KR" sz="29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altLang="ko-KR" sz="2900" b="1" i="0" u="none" strike="noStrike" mc:Ignorable="hp" hp:hslEmbossed="0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t="3010" b="3010"/>
          <a:stretch>
            <a:fillRect/>
          </a:stretch>
        </p:blipFill>
        <p:spPr>
          <a:xfrm>
            <a:off x="-152759" y="-238125"/>
            <a:ext cx="12497519" cy="733425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229912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287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259601" y="188628"/>
            <a:ext cx="11672796" cy="3714717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분라쿠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文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</a:rPr>
              <a:t>楽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59601" y="2111073"/>
            <a:ext cx="5543177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분라쿠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文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</a:rPr>
              <a:t>楽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3222625"/>
            <a:ext cx="10186351" cy="27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a6a7d8"/>
                </a:solidFill>
                <a:latin typeface="궁서체"/>
                <a:ea typeface="궁서체"/>
                <a:sym typeface="Wingdings"/>
              </a:rPr>
              <a:t>분라쿠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는 일본의 직업적인 인형극이며 세명의 조종자가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한 인형을 공동으로 조작을 하는 인형극입니다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2009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년에 유네스코 무형 문화 유산에 등록되었습니다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59601" y="5787677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분라쿠 관련 영상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https://youtu.be/Gz-pg8kq_Dk?t=419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 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endParaRPr lang="ko-KR" altLang="en-US" sz="250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560" b="23810"/>
          <a:stretch>
            <a:fillRect/>
          </a:stretch>
        </p:blipFill>
        <p:spPr>
          <a:xfrm>
            <a:off x="-229912" y="-215659"/>
            <a:ext cx="12723837" cy="7311784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-229912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2870">
                <a:schemeClr val="dk1"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0" y="370295"/>
            <a:ext cx="5543180" cy="96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분라쿠</a:t>
            </a:r>
            <a:r>
              <a:rPr xmlns:mc="http://schemas.openxmlformats.org/markup-compatibility/2006" xmlns:hp="http://schemas.haansoft.com/office/presentation/8.0" lang="EN-US" sz="3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文</a:t>
            </a:r>
            <a:r>
              <a:rPr xmlns:mc="http://schemas.openxmlformats.org/markup-compatibility/2006" xmlns:hp="http://schemas.haansoft.com/office/presentation/8.0" sz="3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</a:rPr>
              <a:t>楽</a:t>
            </a:r>
            <a:r>
              <a:rPr xmlns:mc="http://schemas.openxmlformats.org/markup-compatibility/2006" xmlns:hp="http://schemas.haansoft.com/office/presentation/8.0" lang="EN-US" sz="3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6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6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166236" y="1862683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a6a7d8"/>
                </a:solidFill>
                <a:latin typeface="궁서체"/>
                <a:ea typeface="궁서체"/>
                <a:sym typeface="Wingdings"/>
              </a:rPr>
              <a:t>분라쿠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는 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  <a:sym typeface="Wingdings"/>
              </a:rPr>
              <a:t>가부키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와 마찬가지로 에도시대에 도시에 사는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서민들 사이에서 생겨난 전통적인 예술 형식인 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인형극입니다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※</a:t>
            </a:r>
            <a:r>
              <a:rPr xmlns:mc="http://schemas.openxmlformats.org/markup-compatibility/2006" xmlns:hp="http://schemas.haansoft.com/office/presentation/8.0" kumimoji="0" lang="ko-KR" altLang="en-US" sz="26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사라질 위기에 처했었어지만 현재는 젊은이들 사이에서 전통문화의</a:t>
            </a:r>
            <a:endParaRPr xmlns:mc="http://schemas.openxmlformats.org/markup-compatibility/2006" xmlns:hp="http://schemas.haansoft.com/office/presentation/8.0" kumimoji="0" lang="ko-KR" altLang="en-US" sz="260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6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재평가가 이루어져 인기를 서서히 회복하고 있습니다</a:t>
            </a:r>
            <a:r>
              <a:rPr xmlns:mc="http://schemas.openxmlformats.org/markup-compatibility/2006" xmlns:hp="http://schemas.haansoft.com/office/presentation/8.0" kumimoji="0" lang="en-US" altLang="ko-KR" sz="26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60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9525" y="-9525"/>
            <a:ext cx="12208934" cy="686752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-9525" y="-9525"/>
            <a:ext cx="12201526" cy="7095297"/>
          </a:xfrm>
          <a:prstGeom prst="rect">
            <a:avLst/>
          </a:prstGeom>
          <a:gradFill flip="xy" rotWithShape="1">
            <a:gsLst>
              <a:gs pos="86140">
                <a:srgbClr val="bfbfbf">
                  <a:alpha val="0"/>
                </a:srgbClr>
              </a:gs>
              <a:gs pos="37320">
                <a:srgbClr val="808080">
                  <a:alpha val="72000"/>
                </a:srgbClr>
              </a:gs>
              <a:gs pos="11880">
                <a:schemeClr val="dk1">
                  <a:alpha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259601" y="188628"/>
            <a:ext cx="11672796" cy="3714717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라쿠고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落語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2111073"/>
            <a:ext cx="5543177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라쿠고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落語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78282" y="3201035"/>
            <a:ext cx="11048992" cy="140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9be5c8"/>
                </a:solidFill>
                <a:latin typeface="궁서체"/>
                <a:ea typeface="궁서체"/>
                <a:sym typeface="Wingdings"/>
              </a:rPr>
              <a:t>라쿠고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는 아주 우스운 내용으로 듣는 사람들을 재미있게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만드는 일본의 독특한 전통적인 이야기 예술이라고 할 수 있습니다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라쿠고 관련 영상 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https://youtu.be/xhI-J40Inws?t=150</a:t>
            </a: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endParaRPr lang="ko-KR" altLang="en-US" sz="250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pattFill prst="pct50">
          <a:fgClr>
            <a:schemeClr val="lt2"/>
          </a:fgClr>
          <a:bgClr>
            <a:schemeClr val="bg1"/>
          </a:bgClr>
        </a:pattFill>
        <a:ln w="50800" cap="flat" cmpd="sng" algn="ctr">
          <a:solidFill>
            <a:srgbClr val="9f7c60"/>
          </a:solidFill>
          <a:prstDash val="solid"/>
          <a:round/>
          <a:headEnd w="med" len="med"/>
          <a:tailEnd w="med" len="med"/>
        </a:ln>
        <a:effectLst>
          <a:outerShdw blurRad="76200" dist="76200" algn="ctr" rotWithShape="0">
            <a:srgbClr val="000000">
              <a:alpha val="50000"/>
            </a:srgbClr>
          </a:outerShdw>
          <a:reflection blurRad="6350" stA="57000" endA="300" endPos="62000" dir="5400000" sy="-100000" algn="bl" rotWithShape="0"/>
        </a:effectLst>
        <a:scene3d>
          <a:camera prst="orthographicFront"/>
          <a:lightRig rig="threePt" dir="t"/>
        </a:scene3d>
        <a:sp3d>
          <a:bevelB w="0" h="0" prst="angle"/>
        </a:sp3d>
      </a:spPr>
      <a:bodyPr wrap="square" lIns="90011">
        <a:noAutofit/>
      </a:bodyPr>
      <a:lstStyle>
        <a:defPPr algn="ctr">
          <a:defRPr lang="ko-KR" altLang="en-US" sz="4200">
            <a:latin typeface="한컴 솔잎 B"/>
            <a:ea typeface="한컴 솔잎 B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403</ep:Words>
  <ep:PresentationFormat>화면 슬라이드 쇼(4:3)</ep:PresentationFormat>
  <ep:Paragraphs>79</ep:Paragraphs>
  <ep:Slides>14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2020-04-27T03:37:54.010</dcterms:created>
  <dc:creator>leeji</dc:creator>
  <cp:lastModifiedBy>leeji</cp:lastModifiedBy>
  <dcterms:modified xsi:type="dcterms:W3CDTF">2020-04-30T15:09:09.574</dcterms:modified>
  <cp:revision>92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