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300" r:id="rId2"/>
    <p:sldId id="304" r:id="rId3"/>
    <p:sldId id="319" r:id="rId4"/>
    <p:sldId id="306" r:id="rId5"/>
    <p:sldId id="331" r:id="rId6"/>
    <p:sldId id="332" r:id="rId7"/>
    <p:sldId id="308" r:id="rId8"/>
    <p:sldId id="309" r:id="rId9"/>
    <p:sldId id="320" r:id="rId10"/>
    <p:sldId id="307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29" r:id="rId20"/>
    <p:sldId id="330" r:id="rId21"/>
    <p:sldId id="318" r:id="rId22"/>
    <p:sldId id="321" r:id="rId23"/>
    <p:sldId id="322" r:id="rId24"/>
    <p:sldId id="324" r:id="rId25"/>
    <p:sldId id="325" r:id="rId26"/>
    <p:sldId id="326" r:id="rId27"/>
    <p:sldId id="327" r:id="rId28"/>
    <p:sldId id="328" r:id="rId29"/>
    <p:sldId id="335" r:id="rId30"/>
    <p:sldId id="323" r:id="rId31"/>
    <p:sldId id="299" r:id="rId32"/>
  </p:sldIdLst>
  <p:sldSz cx="9144000" cy="6858000" type="screen4x3"/>
  <p:notesSz cx="6858000" cy="9144000"/>
  <p:embeddedFontLst>
    <p:embeddedFont>
      <p:font typeface="맑은 고딕" pitchFamily="50" charset="-127"/>
      <p:regular r:id="rId34"/>
      <p:bold r:id="rId35"/>
    </p:embeddedFont>
    <p:embeddedFont>
      <p:font typeface="나눔고딕" pitchFamily="50" charset="-127"/>
      <p:regular r:id="rId36"/>
      <p:bold r:id="rId37"/>
    </p:embeddedFont>
    <p:embeddedFont>
      <p:font typeface="나눔명조" charset="-127"/>
      <p:regular r:id="rId38"/>
      <p:bold r:id="rId3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452A"/>
    <a:srgbClr val="2A1D1C"/>
    <a:srgbClr val="5D5635"/>
    <a:srgbClr val="9966FF"/>
    <a:srgbClr val="7747B7"/>
    <a:srgbClr val="9999FF"/>
    <a:srgbClr val="1FE5EF"/>
    <a:srgbClr val="5C56D8"/>
    <a:srgbClr val="01ABB3"/>
    <a:srgbClr val="02D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98" autoAdjust="0"/>
    <p:restoredTop sz="94660"/>
  </p:normalViewPr>
  <p:slideViewPr>
    <p:cSldViewPr>
      <p:cViewPr varScale="1">
        <p:scale>
          <a:sx n="110" d="100"/>
          <a:sy n="110" d="100"/>
        </p:scale>
        <p:origin x="-2004" y="-78"/>
      </p:cViewPr>
      <p:guideLst>
        <p:guide orient="horz" pos="2160"/>
        <p:guide orient="horz" pos="663"/>
        <p:guide orient="horz" pos="3385"/>
        <p:guide pos="2880"/>
        <p:guide pos="703"/>
        <p:guide pos="4014"/>
        <p:guide pos="4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870C5-E39E-4D4A-8B97-122E944BE205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562BB-DACB-4090-9EB0-C718CC4DFD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4292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hangeul.naver.com/font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" y="3"/>
            <a:ext cx="9143997" cy="6857997"/>
          </a:xfrm>
          <a:prstGeom prst="rect">
            <a:avLst/>
          </a:prstGeom>
        </p:spPr>
      </p:pic>
      <p:sp>
        <p:nvSpPr>
          <p:cNvPr id="6" name="직사각형 5"/>
          <p:cNvSpPr/>
          <p:nvPr userDrawn="1"/>
        </p:nvSpPr>
        <p:spPr>
          <a:xfrm>
            <a:off x="6228184" y="6233750"/>
            <a:ext cx="21579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30" dirty="0" smtClean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spc="-3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" name="그림 6" descr="korean fram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46685" y="723704"/>
            <a:ext cx="1133800" cy="39170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" y="3"/>
            <a:ext cx="9143997" cy="6857997"/>
          </a:xfrm>
          <a:prstGeom prst="rect">
            <a:avLst/>
          </a:prstGeom>
        </p:spPr>
      </p:pic>
      <p:pic>
        <p:nvPicPr>
          <p:cNvPr id="7" name="그림 6" descr="korean fram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6685" y="723704"/>
            <a:ext cx="1133800" cy="3917099"/>
          </a:xfrm>
          <a:prstGeom prst="rect">
            <a:avLst/>
          </a:prstGeom>
        </p:spPr>
      </p:pic>
      <p:sp>
        <p:nvSpPr>
          <p:cNvPr id="8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89248" y="944661"/>
            <a:ext cx="874440" cy="3445843"/>
          </a:xfrm>
        </p:spPr>
        <p:txBody>
          <a:bodyPr vert="eaVert" anchor="t"/>
          <a:lstStyle>
            <a:lvl1pPr algn="l">
              <a:defRPr sz="2000" b="1" baseline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마스터 텍스트 스타일을 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편집합니다</a:t>
            </a:r>
            <a:endParaRPr lang="ko-KR" altLang="en-US" dirty="0"/>
          </a:p>
        </p:txBody>
      </p:sp>
      <p:sp>
        <p:nvSpPr>
          <p:cNvPr id="10" name="제목 1"/>
          <p:cNvSpPr>
            <a:spLocks noGrp="1"/>
          </p:cNvSpPr>
          <p:nvPr>
            <p:ph type="ctrTitle" hasCustomPrompt="1"/>
          </p:nvPr>
        </p:nvSpPr>
        <p:spPr>
          <a:xfrm>
            <a:off x="6425502" y="5157192"/>
            <a:ext cx="882802" cy="64807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u="sng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r>
              <a:rPr lang="ko-KR" altLang="en-US" dirty="0" smtClean="0"/>
              <a:t>소속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작성자</a:t>
            </a:r>
            <a:endParaRPr lang="ko-KR" altLang="en-US" dirty="0"/>
          </a:p>
        </p:txBody>
      </p:sp>
      <p:sp>
        <p:nvSpPr>
          <p:cNvPr id="9" name="직사각형 8"/>
          <p:cNvSpPr/>
          <p:nvPr userDrawn="1"/>
        </p:nvSpPr>
        <p:spPr>
          <a:xfrm>
            <a:off x="6228184" y="6233750"/>
            <a:ext cx="21579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30" dirty="0" smtClean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4"/>
              </a:rPr>
              <a:t>설치하기</a:t>
            </a:r>
            <a:endParaRPr lang="ko-KR" altLang="en-US" sz="800" u="sng" spc="-3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frame_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6813" y="721049"/>
            <a:ext cx="3695079" cy="547711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093296"/>
            <a:ext cx="2133600" cy="365125"/>
          </a:xfrm>
        </p:spPr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708968" y="1340768"/>
            <a:ext cx="7751464" cy="504056"/>
          </a:xfrm>
        </p:spPr>
        <p:txBody>
          <a:bodyPr vert="horz" anchor="t">
            <a:normAutofit/>
          </a:bodyPr>
          <a:lstStyle>
            <a:lvl1pPr algn="l">
              <a:defRPr sz="13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내용을 입력하세요</a:t>
            </a:r>
            <a:endParaRPr lang="ko-KR" altLang="en-US" dirty="0"/>
          </a:p>
        </p:txBody>
      </p:sp>
      <p:sp>
        <p:nvSpPr>
          <p:cNvPr id="12" name="세로 텍스트 개체 틀 2"/>
          <p:cNvSpPr>
            <a:spLocks noGrp="1"/>
          </p:cNvSpPr>
          <p:nvPr>
            <p:ph type="body" orient="vert" idx="13" hasCustomPrompt="1"/>
          </p:nvPr>
        </p:nvSpPr>
        <p:spPr>
          <a:xfrm>
            <a:off x="971600" y="747145"/>
            <a:ext cx="3239963" cy="504056"/>
          </a:xfrm>
        </p:spPr>
        <p:txBody>
          <a:bodyPr vert="horz" anchor="ctr">
            <a:normAutofit/>
          </a:bodyPr>
          <a:lstStyle>
            <a:lvl1pPr algn="l">
              <a:defRPr sz="15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  <a:r>
              <a:rPr lang="en-US" altLang="ko-KR" smtClean="0"/>
              <a:t>.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frame_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6813" y="721049"/>
            <a:ext cx="3695079" cy="547711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093296"/>
            <a:ext cx="2133600" cy="365125"/>
          </a:xfrm>
        </p:spPr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708968" y="1340768"/>
            <a:ext cx="7751464" cy="648072"/>
          </a:xfrm>
        </p:spPr>
        <p:txBody>
          <a:bodyPr vert="horz" anchor="t">
            <a:normAutofit/>
          </a:bodyPr>
          <a:lstStyle>
            <a:lvl1pPr algn="l">
              <a:defRPr sz="13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내용을 입력하세요</a:t>
            </a:r>
            <a:endParaRPr lang="ko-KR" altLang="en-US" dirty="0"/>
          </a:p>
        </p:txBody>
      </p:sp>
      <p:sp>
        <p:nvSpPr>
          <p:cNvPr id="12" name="세로 텍스트 개체 틀 2"/>
          <p:cNvSpPr>
            <a:spLocks noGrp="1"/>
          </p:cNvSpPr>
          <p:nvPr>
            <p:ph type="body" orient="vert" idx="13" hasCustomPrompt="1"/>
          </p:nvPr>
        </p:nvSpPr>
        <p:spPr>
          <a:xfrm>
            <a:off x="971600" y="747145"/>
            <a:ext cx="3239963" cy="504056"/>
          </a:xfrm>
        </p:spPr>
        <p:txBody>
          <a:bodyPr vert="horz" anchor="ctr">
            <a:normAutofit/>
          </a:bodyPr>
          <a:lstStyle>
            <a:lvl1pPr algn="l">
              <a:defRPr sz="15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  <a:r>
              <a:rPr lang="en-US" altLang="ko-KR" smtClean="0"/>
              <a:t>.</a:t>
            </a:r>
            <a:endParaRPr lang="ko-KR" altLang="en-US"/>
          </a:p>
        </p:txBody>
      </p:sp>
      <p:sp>
        <p:nvSpPr>
          <p:cNvPr id="8" name="세로 텍스트 개체 틀 2"/>
          <p:cNvSpPr>
            <a:spLocks noGrp="1"/>
          </p:cNvSpPr>
          <p:nvPr>
            <p:ph type="body" orient="vert" idx="14" hasCustomPrompt="1"/>
          </p:nvPr>
        </p:nvSpPr>
        <p:spPr>
          <a:xfrm>
            <a:off x="708968" y="2060848"/>
            <a:ext cx="7751464" cy="3816424"/>
          </a:xfrm>
        </p:spPr>
        <p:txBody>
          <a:bodyPr vert="horz" anchor="t">
            <a:normAutofit/>
          </a:bodyPr>
          <a:lstStyle>
            <a:lvl1pPr algn="l">
              <a:defRPr sz="13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내용을 입력하세요</a:t>
            </a:r>
            <a:endParaRPr lang="en-US" altLang="ko-KR" dirty="0" smtClean="0"/>
          </a:p>
          <a:p>
            <a:pPr lvl="0"/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" y="3"/>
            <a:ext cx="9143997" cy="68579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blue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C75F0-4FDF-431C-B6B2-41F992E67A7C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1653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7" r:id="rId2"/>
    <p:sldLayoutId id="2147483676" r:id="rId3"/>
    <p:sldLayoutId id="2147483681" r:id="rId4"/>
    <p:sldLayoutId id="2147483682" r:id="rId5"/>
    <p:sldLayoutId id="2147483678" r:id="rId6"/>
    <p:sldLayoutId id="2147483649" r:id="rId7"/>
    <p:sldLayoutId id="2147483650" r:id="rId8"/>
  </p:sldLayoutIdLst>
  <p:txStyles>
    <p:titleStyle>
      <a:lvl1pPr algn="ctr" defTabSz="914400" rtl="0" eaLnBrk="1" latinLnBrk="1" hangingPunct="1">
        <a:spcBef>
          <a:spcPct val="0"/>
        </a:spcBef>
        <a:buNone/>
        <a:defRPr sz="4400" b="0" kern="1200">
          <a:solidFill>
            <a:schemeClr val="bg2">
              <a:lumMod val="25000"/>
            </a:schemeClr>
          </a:solidFill>
          <a:latin typeface="+mn-ea"/>
          <a:ea typeface="+mn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None/>
        <a:defRPr sz="32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None/>
        <a:defRPr sz="28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4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0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0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dokdo.mofa.go.kr/kor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fa.go.jp/mofaj/area/takeshima/index.html" TargetMode="External"/><Relationship Id="rId2" Type="http://schemas.openxmlformats.org/officeDocument/2006/relationships/hyperlink" Target="http://dokdo.mofa.go.kr/kor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okdo.go.kr/pages/main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nhn\바탕 화면\old-paper-background-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그림 12" descr="korean fra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684" y="620688"/>
            <a:ext cx="1593068" cy="4176464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5220072" y="5517232"/>
            <a:ext cx="3179385" cy="33855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ko-KR" altLang="en-US" sz="16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한국어문학과  </a:t>
            </a:r>
            <a:r>
              <a:rPr lang="en-US" altLang="ko-KR" sz="16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21900887  </a:t>
            </a:r>
            <a:r>
              <a:rPr lang="ko-KR" altLang="en-US" sz="16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허희정</a:t>
            </a:r>
            <a:endParaRPr lang="en-US" altLang="ko-KR" sz="1600" b="1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226425" y="764704"/>
            <a:ext cx="537263" cy="4104456"/>
          </a:xfrm>
          <a:prstGeom prst="rect">
            <a:avLst/>
          </a:prstGeom>
        </p:spPr>
        <p:txBody>
          <a:bodyPr vert="wordArtVertRtl" wrap="square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29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독도는 우리 땅</a:t>
            </a:r>
            <a:endParaRPr lang="en-US" altLang="ko-KR" sz="2900" b="1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frame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921" y="721049"/>
            <a:ext cx="4847207" cy="5477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1863" y="721049"/>
            <a:ext cx="4224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dirty="0" smtClean="0"/>
              <a:t>독도가 한국영토인 이유</a:t>
            </a:r>
            <a:endParaRPr lang="ko-KR" altLang="en-US" sz="3000" b="1" dirty="0"/>
          </a:p>
        </p:txBody>
      </p:sp>
      <p:pic>
        <p:nvPicPr>
          <p:cNvPr id="8" name="그림 7" descr="번짐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5235" y="2762076"/>
            <a:ext cx="2736305" cy="225127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755576" y="1434480"/>
            <a:ext cx="288032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</a:rPr>
              <a:t>우산국 복속 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(512)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131841" y="2226568"/>
            <a:ext cx="280831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우산국 정벌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11560" y="2874640"/>
            <a:ext cx="316835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신라 우산국 복속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3" name="그림 12" descr="번짐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378696"/>
            <a:ext cx="2736305" cy="225127"/>
          </a:xfrm>
          <a:prstGeom prst="rect">
            <a:avLst/>
          </a:prstGeom>
        </p:spPr>
      </p:pic>
      <p:pic>
        <p:nvPicPr>
          <p:cNvPr id="14" name="그림 13" descr="번짐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7" y="1572703"/>
            <a:ext cx="936103" cy="731665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755576" y="4005064"/>
            <a:ext cx="3767087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</a:rPr>
              <a:t>세종실록 지리지 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(1454)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pic>
        <p:nvPicPr>
          <p:cNvPr id="16" name="그림 15" descr="번짐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7" y="4143287"/>
            <a:ext cx="936103" cy="731665"/>
          </a:xfrm>
          <a:prstGeom prst="rect">
            <a:avLst/>
          </a:prstGeom>
        </p:spPr>
      </p:pic>
      <p:pic>
        <p:nvPicPr>
          <p:cNvPr id="17" name="그림 16" descr="번짐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290" y="5310956"/>
            <a:ext cx="1727477" cy="225127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786632" y="4797152"/>
            <a:ext cx="504056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b="1" dirty="0">
              <a:solidFill>
                <a:schemeClr val="tx1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805629" y="2226568"/>
            <a:ext cx="280831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</a:rPr>
              <a:t>신라 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이찬</a:t>
            </a:r>
            <a:r>
              <a:rPr lang="en-US" altLang="ko-KR" sz="2500" b="1" dirty="0">
                <a:solidFill>
                  <a:schemeClr val="tx1"/>
                </a:solidFill>
              </a:rPr>
              <a:t>,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 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이사부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24" name="그림 23" descr="번짐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762075"/>
            <a:ext cx="2736305" cy="225127"/>
          </a:xfrm>
          <a:prstGeom prst="rect">
            <a:avLst/>
          </a:prstGeom>
        </p:spPr>
      </p:pic>
      <p:sp>
        <p:nvSpPr>
          <p:cNvPr id="25" name="직사각형 24"/>
          <p:cNvSpPr/>
          <p:nvPr/>
        </p:nvSpPr>
        <p:spPr>
          <a:xfrm>
            <a:off x="786633" y="4797152"/>
            <a:ext cx="207984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smtClean="0">
                <a:solidFill>
                  <a:schemeClr val="tx1"/>
                </a:solidFill>
              </a:rPr>
              <a:t>울릉도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독도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185980" y="4797152"/>
            <a:ext cx="405031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강원도 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울진현에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 속한 두 섬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27" name="그림 26" descr="번짐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5310956"/>
            <a:ext cx="2736305" cy="22512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02823"/>
            <a:ext cx="3154615" cy="205416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795973"/>
            <a:ext cx="3417448" cy="2225315"/>
          </a:xfrm>
          <a:prstGeom prst="rect">
            <a:avLst/>
          </a:prstGeom>
        </p:spPr>
      </p:pic>
      <p:sp>
        <p:nvSpPr>
          <p:cNvPr id="23" name="순서도: 추출 22"/>
          <p:cNvSpPr/>
          <p:nvPr/>
        </p:nvSpPr>
        <p:spPr>
          <a:xfrm>
            <a:off x="5710391" y="3534072"/>
            <a:ext cx="168255" cy="144016"/>
          </a:xfrm>
          <a:prstGeom prst="flowChartExtra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5843087" y="3426641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삼국사기</a:t>
            </a:r>
            <a:endParaRPr lang="ko-KR" altLang="en-US" dirty="0"/>
          </a:p>
        </p:txBody>
      </p:sp>
      <p:sp>
        <p:nvSpPr>
          <p:cNvPr id="29" name="순서도: 추출 28"/>
          <p:cNvSpPr/>
          <p:nvPr/>
        </p:nvSpPr>
        <p:spPr>
          <a:xfrm>
            <a:off x="7092280" y="6236200"/>
            <a:ext cx="168255" cy="144016"/>
          </a:xfrm>
          <a:prstGeom prst="flowChartExtra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7224976" y="6128769"/>
            <a:ext cx="183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세종실록 지리지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412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18" grpId="0"/>
      <p:bldP spid="22" grpId="0"/>
      <p:bldP spid="25" grpId="0"/>
      <p:bldP spid="26" grpId="0"/>
      <p:bldP spid="23" grpId="0" animBg="1"/>
      <p:bldP spid="28" grpId="0"/>
      <p:bldP spid="29" grpId="0" animBg="1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frame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921" y="721049"/>
            <a:ext cx="4847207" cy="547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1863" y="721049"/>
            <a:ext cx="4224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dirty="0" smtClean="0"/>
              <a:t>독도가 한국영토인 이유</a:t>
            </a:r>
            <a:endParaRPr lang="ko-KR" altLang="en-US" sz="3000" b="1" dirty="0"/>
          </a:p>
        </p:txBody>
      </p:sp>
      <p:sp>
        <p:nvSpPr>
          <p:cNvPr id="10" name="직사각형 9"/>
          <p:cNvSpPr/>
          <p:nvPr/>
        </p:nvSpPr>
        <p:spPr>
          <a:xfrm>
            <a:off x="755576" y="1434480"/>
            <a:ext cx="5515828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755576" y="1434480"/>
            <a:ext cx="5515829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err="1" smtClean="0">
                <a:solidFill>
                  <a:schemeClr val="tx1"/>
                </a:solidFill>
              </a:rPr>
              <a:t>다케시마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(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울릉도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) 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도해 면허 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(1625)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pic>
        <p:nvPicPr>
          <p:cNvPr id="16" name="그림 15" descr="번짐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7" y="1572703"/>
            <a:ext cx="936103" cy="731665"/>
          </a:xfrm>
          <a:prstGeom prst="rect">
            <a:avLst/>
          </a:prstGeom>
        </p:spPr>
      </p:pic>
      <p:pic>
        <p:nvPicPr>
          <p:cNvPr id="18" name="그림 17" descr="번짐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5628" y="2812380"/>
            <a:ext cx="1296144" cy="225127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835969" y="2298576"/>
            <a:ext cx="504056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b="1" dirty="0">
              <a:solidFill>
                <a:schemeClr val="tx1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35970" y="2298576"/>
            <a:ext cx="157579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일본 막부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402004" y="2298576"/>
            <a:ext cx="405031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err="1" smtClean="0">
                <a:solidFill>
                  <a:schemeClr val="tx1"/>
                </a:solidFill>
              </a:rPr>
              <a:t>다케시마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(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울릉도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) 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도해 면허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22" name="그림 21" descr="번짐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2812380"/>
            <a:ext cx="2736305" cy="225127"/>
          </a:xfrm>
          <a:prstGeom prst="rect">
            <a:avLst/>
          </a:prstGeom>
        </p:spPr>
      </p:pic>
      <p:pic>
        <p:nvPicPr>
          <p:cNvPr id="23" name="그림 22" descr="번짐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5629" y="3438748"/>
            <a:ext cx="1606132" cy="225127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835970" y="2924944"/>
            <a:ext cx="504056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b="1" dirty="0">
              <a:solidFill>
                <a:schemeClr val="tx1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835970" y="2924944"/>
            <a:ext cx="222386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면허 내린 시기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546021" y="2924944"/>
            <a:ext cx="297019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smtClean="0">
                <a:solidFill>
                  <a:schemeClr val="tx1"/>
                </a:solidFill>
              </a:rPr>
              <a:t>1618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년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 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또는 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1625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년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27" name="그림 26" descr="번짐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7" y="3438748"/>
            <a:ext cx="2736305" cy="225127"/>
          </a:xfrm>
          <a:prstGeom prst="rect">
            <a:avLst/>
          </a:prstGeom>
        </p:spPr>
      </p:pic>
      <p:sp>
        <p:nvSpPr>
          <p:cNvPr id="28" name="직사각형 27"/>
          <p:cNvSpPr/>
          <p:nvPr/>
        </p:nvSpPr>
        <p:spPr>
          <a:xfrm>
            <a:off x="755577" y="3933056"/>
            <a:ext cx="5515828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755577" y="3933056"/>
            <a:ext cx="3816423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</a:rPr>
              <a:t>안용복 일본 납치 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(1693)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pic>
        <p:nvPicPr>
          <p:cNvPr id="30" name="그림 29" descr="번짐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8" y="4071279"/>
            <a:ext cx="936103" cy="731665"/>
          </a:xfrm>
          <a:prstGeom prst="rect">
            <a:avLst/>
          </a:prstGeom>
        </p:spPr>
      </p:pic>
      <p:pic>
        <p:nvPicPr>
          <p:cNvPr id="35" name="그림 34" descr="번짐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7" y="5260652"/>
            <a:ext cx="1606132" cy="225127"/>
          </a:xfrm>
          <a:prstGeom prst="rect">
            <a:avLst/>
          </a:prstGeom>
        </p:spPr>
      </p:pic>
      <p:sp>
        <p:nvSpPr>
          <p:cNvPr id="36" name="직사각형 35"/>
          <p:cNvSpPr/>
          <p:nvPr/>
        </p:nvSpPr>
        <p:spPr>
          <a:xfrm>
            <a:off x="785918" y="4746848"/>
            <a:ext cx="504056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b="1" dirty="0">
              <a:solidFill>
                <a:schemeClr val="tx1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785918" y="4746848"/>
            <a:ext cx="222386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안용복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박어둔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3419872" y="4746848"/>
            <a:ext cx="287623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울릉도에서 어업 중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39" name="그림 38" descr="번짐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69821" y="5260652"/>
            <a:ext cx="2736305" cy="225127"/>
          </a:xfrm>
          <a:prstGeom prst="rect">
            <a:avLst/>
          </a:prstGeom>
        </p:spPr>
      </p:pic>
      <p:sp>
        <p:nvSpPr>
          <p:cNvPr id="40" name="직사각형 39"/>
          <p:cNvSpPr/>
          <p:nvPr/>
        </p:nvSpPr>
        <p:spPr>
          <a:xfrm>
            <a:off x="755576" y="5484426"/>
            <a:ext cx="316426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일본 선원들에게 잡힘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41" name="그림 40" descr="번짐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6019156"/>
            <a:ext cx="2736305" cy="225127"/>
          </a:xfrm>
          <a:prstGeom prst="rect">
            <a:avLst/>
          </a:prstGeom>
        </p:spPr>
      </p:pic>
      <p:sp>
        <p:nvSpPr>
          <p:cNvPr id="42" name="직사각형 41"/>
          <p:cNvSpPr/>
          <p:nvPr/>
        </p:nvSpPr>
        <p:spPr>
          <a:xfrm>
            <a:off x="3995936" y="5471103"/>
            <a:ext cx="500200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조선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일본 간의 영유권 분쟁 발생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43" name="그림 42" descr="번짐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6006317"/>
            <a:ext cx="2736305" cy="225127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5424"/>
            <a:ext cx="2644568" cy="195947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696" y="3469556"/>
            <a:ext cx="3007374" cy="1878000"/>
          </a:xfrm>
          <a:prstGeom prst="rect">
            <a:avLst/>
          </a:prstGeom>
        </p:spPr>
      </p:pic>
      <p:sp>
        <p:nvSpPr>
          <p:cNvPr id="31" name="순서도: 추출 30"/>
          <p:cNvSpPr/>
          <p:nvPr/>
        </p:nvSpPr>
        <p:spPr>
          <a:xfrm>
            <a:off x="6102941" y="2303003"/>
            <a:ext cx="168255" cy="144016"/>
          </a:xfrm>
          <a:prstGeom prst="flowChartExtra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6235637" y="2195572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울릉도 전경</a:t>
            </a:r>
            <a:endParaRPr lang="ko-KR" altLang="en-US" dirty="0"/>
          </a:p>
        </p:txBody>
      </p:sp>
      <p:sp>
        <p:nvSpPr>
          <p:cNvPr id="33" name="순서도: 추출 32"/>
          <p:cNvSpPr/>
          <p:nvPr/>
        </p:nvSpPr>
        <p:spPr>
          <a:xfrm>
            <a:off x="6246740" y="5543363"/>
            <a:ext cx="168255" cy="144016"/>
          </a:xfrm>
          <a:prstGeom prst="flowChartExtra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379436" y="543593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숙종실록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013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9" grpId="0"/>
      <p:bldP spid="20" grpId="0"/>
      <p:bldP spid="21" grpId="0"/>
      <p:bldP spid="24" grpId="0"/>
      <p:bldP spid="25" grpId="0"/>
      <p:bldP spid="26" grpId="0"/>
      <p:bldP spid="28" grpId="0"/>
      <p:bldP spid="29" grpId="0"/>
      <p:bldP spid="36" grpId="0"/>
      <p:bldP spid="37" grpId="0"/>
      <p:bldP spid="38" grpId="0"/>
      <p:bldP spid="40" grpId="0"/>
      <p:bldP spid="42" grpId="0"/>
      <p:bldP spid="31" grpId="0" animBg="1"/>
      <p:bldP spid="32" grpId="0"/>
      <p:bldP spid="33" grpId="0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frame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921" y="721049"/>
            <a:ext cx="4847207" cy="547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1863" y="721049"/>
            <a:ext cx="4224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dirty="0" smtClean="0"/>
              <a:t>독도가 한국영토인 이유</a:t>
            </a:r>
            <a:endParaRPr lang="ko-KR" altLang="en-US" sz="3000" b="1" dirty="0"/>
          </a:p>
        </p:txBody>
      </p:sp>
      <p:sp>
        <p:nvSpPr>
          <p:cNvPr id="19" name="직사각형 18"/>
          <p:cNvSpPr/>
          <p:nvPr/>
        </p:nvSpPr>
        <p:spPr>
          <a:xfrm>
            <a:off x="755576" y="1434480"/>
            <a:ext cx="5515828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55577" y="1434480"/>
            <a:ext cx="525658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</a:rPr>
              <a:t>울릉도 </a:t>
            </a:r>
            <a:r>
              <a:rPr lang="ko-KR" altLang="en-US" sz="2800" b="1" dirty="0" err="1" smtClean="0">
                <a:solidFill>
                  <a:schemeClr val="tx1"/>
                </a:solidFill>
              </a:rPr>
              <a:t>수토제도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 시행결정 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(1694)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pic>
        <p:nvPicPr>
          <p:cNvPr id="21" name="그림 20" descr="번짐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7" y="1572703"/>
            <a:ext cx="936103" cy="731665"/>
          </a:xfrm>
          <a:prstGeom prst="rect">
            <a:avLst/>
          </a:prstGeom>
        </p:spPr>
      </p:pic>
      <p:pic>
        <p:nvPicPr>
          <p:cNvPr id="22" name="그림 21" descr="번짐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2812380"/>
            <a:ext cx="1440159" cy="225127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929934" y="2298576"/>
            <a:ext cx="504056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b="1" dirty="0">
              <a:solidFill>
                <a:schemeClr val="tx1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857927" y="2298576"/>
            <a:ext cx="157579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조선 정부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3113972" y="2298576"/>
            <a:ext cx="287623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울릉도의 현황 조사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26" name="그림 25" descr="번짐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2812380"/>
            <a:ext cx="2736305" cy="225127"/>
          </a:xfrm>
          <a:prstGeom prst="rect">
            <a:avLst/>
          </a:prstGeom>
        </p:spPr>
      </p:pic>
      <p:pic>
        <p:nvPicPr>
          <p:cNvPr id="27" name="그림 26" descr="번짐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419897"/>
            <a:ext cx="4464496" cy="225127"/>
          </a:xfrm>
          <a:prstGeom prst="rect">
            <a:avLst/>
          </a:prstGeom>
        </p:spPr>
      </p:pic>
      <p:sp>
        <p:nvSpPr>
          <p:cNvPr id="28" name="직사각형 27"/>
          <p:cNvSpPr/>
          <p:nvPr/>
        </p:nvSpPr>
        <p:spPr>
          <a:xfrm>
            <a:off x="929935" y="2924944"/>
            <a:ext cx="504056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b="1" dirty="0">
              <a:solidFill>
                <a:schemeClr val="tx1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929935" y="2924944"/>
            <a:ext cx="532020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dirty="0" smtClean="0">
                <a:solidFill>
                  <a:schemeClr val="tx1"/>
                </a:solidFill>
              </a:rPr>
              <a:t>2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년 걸러 한 번씩 관원을 울릉도 파견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543286" y="2941814"/>
            <a:ext cx="155710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err="1" smtClean="0">
                <a:solidFill>
                  <a:schemeClr val="tx1"/>
                </a:solidFill>
              </a:rPr>
              <a:t>수토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 결정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37" name="그림 36" descr="번짐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1614" y="3455618"/>
            <a:ext cx="1539239" cy="225127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755574" y="3938648"/>
            <a:ext cx="5515828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55575" y="3938648"/>
            <a:ext cx="4248473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</a:rPr>
              <a:t>일본 </a:t>
            </a:r>
            <a:r>
              <a:rPr lang="ko-KR" altLang="en-US" sz="2800" b="1" dirty="0" err="1" smtClean="0">
                <a:solidFill>
                  <a:schemeClr val="tx1"/>
                </a:solidFill>
              </a:rPr>
              <a:t>돗토리번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 답변 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(1695)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pic>
        <p:nvPicPr>
          <p:cNvPr id="30" name="그림 29" descr="번짐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5" y="4076871"/>
            <a:ext cx="936103" cy="731665"/>
          </a:xfrm>
          <a:prstGeom prst="rect">
            <a:avLst/>
          </a:prstGeom>
        </p:spPr>
      </p:pic>
      <p:pic>
        <p:nvPicPr>
          <p:cNvPr id="33" name="그림 32" descr="번짐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5332660"/>
            <a:ext cx="4569841" cy="225127"/>
          </a:xfrm>
          <a:prstGeom prst="rect">
            <a:avLst/>
          </a:prstGeom>
        </p:spPr>
      </p:pic>
      <p:sp>
        <p:nvSpPr>
          <p:cNvPr id="34" name="직사각형 33"/>
          <p:cNvSpPr/>
          <p:nvPr/>
        </p:nvSpPr>
        <p:spPr>
          <a:xfrm>
            <a:off x="824590" y="4840560"/>
            <a:ext cx="626769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공식적으로 울릉도와 독도 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일본령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 아님 확인 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54" y="698602"/>
            <a:ext cx="2894543" cy="168287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022" y="3924157"/>
            <a:ext cx="3287540" cy="1987815"/>
          </a:xfrm>
          <a:prstGeom prst="rect">
            <a:avLst/>
          </a:prstGeom>
        </p:spPr>
      </p:pic>
      <p:sp>
        <p:nvSpPr>
          <p:cNvPr id="31" name="순서도: 추출 30"/>
          <p:cNvSpPr/>
          <p:nvPr/>
        </p:nvSpPr>
        <p:spPr>
          <a:xfrm>
            <a:off x="6061910" y="2597035"/>
            <a:ext cx="168255" cy="144016"/>
          </a:xfrm>
          <a:prstGeom prst="flowChartExtra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6194606" y="2489604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울릉도 전경</a:t>
            </a:r>
            <a:endParaRPr lang="ko-KR" altLang="en-US" dirty="0"/>
          </a:p>
        </p:txBody>
      </p:sp>
      <p:sp>
        <p:nvSpPr>
          <p:cNvPr id="35" name="순서도: 추출 34"/>
          <p:cNvSpPr/>
          <p:nvPr/>
        </p:nvSpPr>
        <p:spPr>
          <a:xfrm>
            <a:off x="5483910" y="6119427"/>
            <a:ext cx="168255" cy="144016"/>
          </a:xfrm>
          <a:prstGeom prst="flowChartExtra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5616606" y="6011996"/>
            <a:ext cx="18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돗토리번</a:t>
            </a:r>
            <a:r>
              <a:rPr lang="ko-KR" altLang="en-US" dirty="0" smtClean="0"/>
              <a:t> 답변서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64364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24" grpId="0"/>
      <p:bldP spid="25" grpId="0"/>
      <p:bldP spid="28" grpId="0"/>
      <p:bldP spid="29" grpId="0"/>
      <p:bldP spid="36" grpId="0"/>
      <p:bldP spid="17" grpId="0"/>
      <p:bldP spid="18" grpId="0"/>
      <p:bldP spid="34" grpId="0"/>
      <p:bldP spid="31" grpId="0" animBg="1"/>
      <p:bldP spid="32" grpId="0"/>
      <p:bldP spid="35" grpId="0" animBg="1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frame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921" y="721049"/>
            <a:ext cx="4847207" cy="547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1863" y="721049"/>
            <a:ext cx="4224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dirty="0" smtClean="0"/>
              <a:t>독도가 한국영토인 이유</a:t>
            </a:r>
            <a:endParaRPr lang="ko-KR" altLang="en-US" sz="3000" b="1" dirty="0"/>
          </a:p>
        </p:txBody>
      </p:sp>
      <p:sp>
        <p:nvSpPr>
          <p:cNvPr id="6" name="직사각형 5"/>
          <p:cNvSpPr/>
          <p:nvPr/>
        </p:nvSpPr>
        <p:spPr>
          <a:xfrm>
            <a:off x="755576" y="1434480"/>
            <a:ext cx="5515828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55577" y="1434480"/>
            <a:ext cx="525658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solidFill>
                  <a:schemeClr val="tx1"/>
                </a:solidFill>
              </a:rPr>
              <a:t>1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월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. </a:t>
            </a:r>
            <a:r>
              <a:rPr lang="ko-KR" altLang="en-US" sz="2800" b="1" dirty="0" err="1" smtClean="0">
                <a:solidFill>
                  <a:schemeClr val="tx1"/>
                </a:solidFill>
              </a:rPr>
              <a:t>다케시마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 도해금지령 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(1696)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pic>
        <p:nvPicPr>
          <p:cNvPr id="8" name="그림 7" descr="번짐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7" y="1572703"/>
            <a:ext cx="936103" cy="731665"/>
          </a:xfrm>
          <a:prstGeom prst="rect">
            <a:avLst/>
          </a:prstGeom>
        </p:spPr>
      </p:pic>
      <p:pic>
        <p:nvPicPr>
          <p:cNvPr id="12" name="그림 11" descr="번짐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3966" y="2790676"/>
            <a:ext cx="2973938" cy="225127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96598" y="2298576"/>
            <a:ext cx="317134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err="1" smtClean="0">
                <a:solidFill>
                  <a:schemeClr val="tx1"/>
                </a:solidFill>
              </a:rPr>
              <a:t>다케시마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 도해금지령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4" name="그림 13" descr="번짐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074" y="3510756"/>
            <a:ext cx="2446774" cy="225127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898095" y="3018656"/>
            <a:ext cx="252177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조선과 외교문서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6" name="그림 15" descr="번짐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510756"/>
            <a:ext cx="4104456" cy="225127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3635896" y="3018656"/>
            <a:ext cx="518457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울릉도가 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조선령임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 공식 확인 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(1699)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52581" y="3933056"/>
            <a:ext cx="5515828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752582" y="3933056"/>
            <a:ext cx="468351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solidFill>
                  <a:schemeClr val="tx1"/>
                </a:solidFill>
              </a:rPr>
              <a:t>5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월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. 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안용복 일본 도해 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(1696)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pic>
        <p:nvPicPr>
          <p:cNvPr id="20" name="그림 19" descr="번짐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582" y="4071279"/>
            <a:ext cx="936103" cy="731665"/>
          </a:xfrm>
          <a:prstGeom prst="rect">
            <a:avLst/>
          </a:prstGeom>
        </p:spPr>
      </p:pic>
      <p:pic>
        <p:nvPicPr>
          <p:cNvPr id="22" name="그림 21" descr="번짐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5361260"/>
            <a:ext cx="3240360" cy="225127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755576" y="4869160"/>
            <a:ext cx="352839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울릉도와 독도는 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조선령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24" name="그림 23" descr="번짐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066" y="6012185"/>
            <a:ext cx="3405986" cy="225127"/>
          </a:xfrm>
          <a:prstGeom prst="rect">
            <a:avLst/>
          </a:prstGeom>
        </p:spPr>
      </p:pic>
      <p:sp>
        <p:nvSpPr>
          <p:cNvPr id="25" name="직사각형 24"/>
          <p:cNvSpPr/>
          <p:nvPr/>
        </p:nvSpPr>
        <p:spPr>
          <a:xfrm>
            <a:off x="611560" y="5475140"/>
            <a:ext cx="554461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</a:rPr>
              <a:t> 「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원록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9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병자년조선주착안일권지각서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」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01" y="629770"/>
            <a:ext cx="3886887" cy="212600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236313"/>
            <a:ext cx="3072962" cy="2000999"/>
          </a:xfrm>
          <a:prstGeom prst="rect">
            <a:avLst/>
          </a:prstGeom>
        </p:spPr>
      </p:pic>
      <p:sp>
        <p:nvSpPr>
          <p:cNvPr id="26" name="순서도: 추출 25"/>
          <p:cNvSpPr/>
          <p:nvPr/>
        </p:nvSpPr>
        <p:spPr>
          <a:xfrm>
            <a:off x="6261071" y="2909037"/>
            <a:ext cx="168255" cy="144016"/>
          </a:xfrm>
          <a:prstGeom prst="flowChartExtra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6393767" y="2801606"/>
            <a:ext cx="2297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다케시마</a:t>
            </a:r>
            <a:r>
              <a:rPr lang="ko-KR" altLang="en-US" dirty="0" smtClean="0"/>
              <a:t> 도해금지령</a:t>
            </a:r>
            <a:endParaRPr lang="en-US" altLang="ko-KR" dirty="0" smtClean="0"/>
          </a:p>
        </p:txBody>
      </p:sp>
      <p:sp>
        <p:nvSpPr>
          <p:cNvPr id="28" name="순서도: 추출 27"/>
          <p:cNvSpPr/>
          <p:nvPr/>
        </p:nvSpPr>
        <p:spPr>
          <a:xfrm>
            <a:off x="4788024" y="6364629"/>
            <a:ext cx="168255" cy="144016"/>
          </a:xfrm>
          <a:prstGeom prst="flowChartExtra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5004048" y="6251971"/>
            <a:ext cx="3821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원록구병자년조선주착안일권지각서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34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5" grpId="0"/>
      <p:bldP spid="17" grpId="0"/>
      <p:bldP spid="18" grpId="0"/>
      <p:bldP spid="19" grpId="0"/>
      <p:bldP spid="23" grpId="0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frame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921" y="721049"/>
            <a:ext cx="4847207" cy="547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1863" y="721049"/>
            <a:ext cx="4224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dirty="0" smtClean="0"/>
              <a:t>독도가 한국영토인 이유</a:t>
            </a:r>
            <a:endParaRPr lang="ko-KR" altLang="en-US" sz="3000" b="1" dirty="0"/>
          </a:p>
        </p:txBody>
      </p:sp>
      <p:sp>
        <p:nvSpPr>
          <p:cNvPr id="6" name="직사각형 5"/>
          <p:cNvSpPr/>
          <p:nvPr/>
        </p:nvSpPr>
        <p:spPr>
          <a:xfrm>
            <a:off x="755576" y="1434480"/>
            <a:ext cx="5515828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55576" y="1434480"/>
            <a:ext cx="6912768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</a:rPr>
              <a:t>일 외무성 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『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조선국교제시말내탐서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』(1870)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pic>
        <p:nvPicPr>
          <p:cNvPr id="8" name="그림 7" descr="번짐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7" y="1572703"/>
            <a:ext cx="936103" cy="731665"/>
          </a:xfrm>
          <a:prstGeom prst="rect">
            <a:avLst/>
          </a:prstGeom>
        </p:spPr>
      </p:pic>
      <p:pic>
        <p:nvPicPr>
          <p:cNvPr id="9" name="그림 8" descr="번짐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3" y="2652452"/>
            <a:ext cx="1512168" cy="225127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99591" y="2160352"/>
            <a:ext cx="165618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조선 시찰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1" name="그림 10" descr="번짐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7" y="4017665"/>
            <a:ext cx="3456384" cy="225127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827583" y="3522712"/>
            <a:ext cx="367240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두 섬을 조선 영토로 인식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3" name="그림 12" descr="번짐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7" y="3329547"/>
            <a:ext cx="4104456" cy="225127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827584" y="2837447"/>
            <a:ext cx="64807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dirty="0" smtClean="0">
                <a:solidFill>
                  <a:schemeClr val="tx1"/>
                </a:solidFill>
              </a:rPr>
              <a:t>“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다케시마와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 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마쓰시마가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 조선 부속이 된 사정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”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5" name="그림 14" descr="번짐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7" y="2652452"/>
            <a:ext cx="2016224" cy="225127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915815" y="2132856"/>
            <a:ext cx="223224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외무성에 제출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827584" y="4437112"/>
            <a:ext cx="5515828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77022" y="4293096"/>
            <a:ext cx="3528391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</a:rPr>
              <a:t>「</a:t>
            </a:r>
            <a:r>
              <a:rPr lang="ko-KR" altLang="en-US" sz="2800" b="1" dirty="0" err="1" smtClean="0">
                <a:solidFill>
                  <a:schemeClr val="tx1"/>
                </a:solidFill>
              </a:rPr>
              <a:t>태정관지령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」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(1877)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pic>
        <p:nvPicPr>
          <p:cNvPr id="19" name="그림 18" descr="번짐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5" y="4436535"/>
            <a:ext cx="936103" cy="731665"/>
          </a:xfrm>
          <a:prstGeom prst="rect">
            <a:avLst/>
          </a:prstGeom>
        </p:spPr>
      </p:pic>
      <p:pic>
        <p:nvPicPr>
          <p:cNvPr id="20" name="그림 19" descr="번짐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5598988"/>
            <a:ext cx="2268251" cy="225127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755576" y="5106888"/>
            <a:ext cx="268590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 태정관이 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내무성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22" name="그림 21" descr="번짐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6231067"/>
            <a:ext cx="4968551" cy="225127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755576" y="5733256"/>
            <a:ext cx="62646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 울릉도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독도 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일본령이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 아니라고 내린 지령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31476"/>
            <a:ext cx="3312368" cy="215689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61048"/>
            <a:ext cx="3626312" cy="232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순서도: 추출 24"/>
          <p:cNvSpPr/>
          <p:nvPr/>
        </p:nvSpPr>
        <p:spPr>
          <a:xfrm>
            <a:off x="5913056" y="3599147"/>
            <a:ext cx="168255" cy="144016"/>
          </a:xfrm>
          <a:prstGeom prst="flowChartExtra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6045752" y="3491716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조선국교제시말내탐서</a:t>
            </a:r>
            <a:endParaRPr lang="en-US" altLang="ko-KR" dirty="0" smtClean="0"/>
          </a:p>
        </p:txBody>
      </p:sp>
      <p:sp>
        <p:nvSpPr>
          <p:cNvPr id="27" name="순서도: 추출 26"/>
          <p:cNvSpPr/>
          <p:nvPr/>
        </p:nvSpPr>
        <p:spPr>
          <a:xfrm>
            <a:off x="7158444" y="6363041"/>
            <a:ext cx="168255" cy="144016"/>
          </a:xfrm>
          <a:prstGeom prst="flowChartExtra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7291140" y="6255610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태정관지령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772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/>
      <p:bldP spid="14" grpId="0"/>
      <p:bldP spid="16" grpId="0"/>
      <p:bldP spid="17" grpId="0"/>
      <p:bldP spid="18" grpId="0"/>
      <p:bldP spid="21" grpId="0"/>
      <p:bldP spid="23" grpId="0"/>
      <p:bldP spid="25" grpId="0" animBg="1"/>
      <p:bldP spid="26" grpId="0"/>
      <p:bldP spid="27" grpId="0" animBg="1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frame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921" y="721049"/>
            <a:ext cx="4847207" cy="547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1863" y="721049"/>
            <a:ext cx="4224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dirty="0" smtClean="0"/>
              <a:t>독도가 한국영토인 이유</a:t>
            </a:r>
            <a:endParaRPr lang="ko-KR" altLang="en-US" sz="3000" b="1" dirty="0"/>
          </a:p>
        </p:txBody>
      </p:sp>
      <p:sp>
        <p:nvSpPr>
          <p:cNvPr id="6" name="직사각형 5"/>
          <p:cNvSpPr/>
          <p:nvPr/>
        </p:nvSpPr>
        <p:spPr>
          <a:xfrm>
            <a:off x="755576" y="4098776"/>
            <a:ext cx="5515828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55577" y="4098776"/>
            <a:ext cx="4464495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err="1" smtClean="0">
                <a:solidFill>
                  <a:schemeClr val="tx1"/>
                </a:solidFill>
              </a:rPr>
              <a:t>시마네현고시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 제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40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호 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(1905)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pic>
        <p:nvPicPr>
          <p:cNvPr id="8" name="그림 7" descr="번짐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7" y="4236999"/>
            <a:ext cx="936103" cy="731665"/>
          </a:xfrm>
          <a:prstGeom prst="rect">
            <a:avLst/>
          </a:prstGeom>
        </p:spPr>
      </p:pic>
      <p:pic>
        <p:nvPicPr>
          <p:cNvPr id="9" name="그림 8" descr="번짐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6021618"/>
            <a:ext cx="3600399" cy="225127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27584" y="5523807"/>
            <a:ext cx="424847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독도 영유권 침해한 불법행위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1" name="그림 10" descr="번짐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5388675"/>
            <a:ext cx="3024336" cy="225127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827584" y="4890864"/>
            <a:ext cx="338437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smtClean="0">
                <a:solidFill>
                  <a:schemeClr val="tx1"/>
                </a:solidFill>
              </a:rPr>
              <a:t> 일본의 독도 영토 편입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4" name="그림 13" descr="번짐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5351512"/>
            <a:ext cx="1296143" cy="225127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4427984" y="4869160"/>
            <a:ext cx="158417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smtClean="0">
                <a:solidFill>
                  <a:schemeClr val="tx1"/>
                </a:solidFill>
              </a:rPr>
              <a:t>지방 고시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6" name="그림 15" descr="번짐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3" y="6036747"/>
            <a:ext cx="3600399" cy="225127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4932040" y="5538936"/>
            <a:ext cx="424847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국제법적 효력 가질 수 없음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755578" y="1340768"/>
            <a:ext cx="381642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</a:rPr>
              <a:t>칙령 제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41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호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 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반포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(1900)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pic>
        <p:nvPicPr>
          <p:cNvPr id="22" name="그림 21" descr="번짐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7" y="1478991"/>
            <a:ext cx="936103" cy="731665"/>
          </a:xfrm>
          <a:prstGeom prst="rect">
            <a:avLst/>
          </a:prstGeom>
        </p:spPr>
      </p:pic>
      <p:pic>
        <p:nvPicPr>
          <p:cNvPr id="25" name="그림 24" descr="번짐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70" y="2652371"/>
            <a:ext cx="3024336" cy="225127"/>
          </a:xfrm>
          <a:prstGeom prst="rect">
            <a:avLst/>
          </a:prstGeom>
        </p:spPr>
      </p:pic>
      <p:sp>
        <p:nvSpPr>
          <p:cNvPr id="26" name="직사각형 25"/>
          <p:cNvSpPr/>
          <p:nvPr/>
        </p:nvSpPr>
        <p:spPr>
          <a:xfrm>
            <a:off x="755578" y="2154560"/>
            <a:ext cx="331236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울릉도를 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울도로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 개칭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29" name="그림 28" descr="번짐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3425552"/>
            <a:ext cx="3882778" cy="225127"/>
          </a:xfrm>
          <a:prstGeom prst="rect">
            <a:avLst/>
          </a:prstGeom>
        </p:spPr>
      </p:pic>
      <p:sp>
        <p:nvSpPr>
          <p:cNvPr id="30" name="직사각형 29"/>
          <p:cNvSpPr/>
          <p:nvPr/>
        </p:nvSpPr>
        <p:spPr>
          <a:xfrm>
            <a:off x="3707904" y="2924944"/>
            <a:ext cx="510691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 울릉전도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죽도와 함께 석도 규정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31" name="그림 30" descr="번짐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422755"/>
            <a:ext cx="3024336" cy="225127"/>
          </a:xfrm>
          <a:prstGeom prst="rect">
            <a:avLst/>
          </a:prstGeom>
        </p:spPr>
      </p:pic>
      <p:sp>
        <p:nvSpPr>
          <p:cNvPr id="32" name="직사각형 31"/>
          <p:cNvSpPr/>
          <p:nvPr/>
        </p:nvSpPr>
        <p:spPr>
          <a:xfrm>
            <a:off x="755576" y="2924944"/>
            <a:ext cx="295232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 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울도군의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 관할 구역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37" name="그림 36" descr="번짐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2652371"/>
            <a:ext cx="2592288" cy="225127"/>
          </a:xfrm>
          <a:prstGeom prst="rect">
            <a:avLst/>
          </a:prstGeom>
        </p:spPr>
      </p:pic>
      <p:sp>
        <p:nvSpPr>
          <p:cNvPr id="38" name="직사각형 37"/>
          <p:cNvSpPr/>
          <p:nvPr/>
        </p:nvSpPr>
        <p:spPr>
          <a:xfrm>
            <a:off x="4139952" y="2154560"/>
            <a:ext cx="288031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도감을 군수로 개정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167" y="717848"/>
            <a:ext cx="2969313" cy="161049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35259"/>
            <a:ext cx="3781882" cy="208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순서도: 추출 27"/>
          <p:cNvSpPr/>
          <p:nvPr/>
        </p:nvSpPr>
        <p:spPr>
          <a:xfrm>
            <a:off x="6992049" y="2519027"/>
            <a:ext cx="168255" cy="144016"/>
          </a:xfrm>
          <a:prstGeom prst="flowChartExtra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7124745" y="2411596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칙령 제</a:t>
            </a:r>
            <a:r>
              <a:rPr lang="en-US" altLang="ko-KR" dirty="0" smtClean="0"/>
              <a:t>41</a:t>
            </a:r>
            <a:r>
              <a:rPr lang="ko-KR" altLang="en-US" dirty="0" smtClean="0"/>
              <a:t>호</a:t>
            </a:r>
            <a:endParaRPr lang="ko-KR" altLang="en-US" dirty="0"/>
          </a:p>
        </p:txBody>
      </p:sp>
      <p:sp>
        <p:nvSpPr>
          <p:cNvPr id="34" name="순서도: 추출 33"/>
          <p:cNvSpPr/>
          <p:nvPr/>
        </p:nvSpPr>
        <p:spPr>
          <a:xfrm>
            <a:off x="6104166" y="5574832"/>
            <a:ext cx="168255" cy="144016"/>
          </a:xfrm>
          <a:prstGeom prst="flowChartExtra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6236862" y="5467401"/>
            <a:ext cx="2335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시마네현고시</a:t>
            </a:r>
            <a:r>
              <a:rPr lang="ko-KR" altLang="en-US" dirty="0" smtClean="0"/>
              <a:t> 제</a:t>
            </a:r>
            <a:r>
              <a:rPr lang="en-US" altLang="ko-KR" dirty="0" smtClean="0"/>
              <a:t>40</a:t>
            </a:r>
            <a:r>
              <a:rPr lang="ko-KR" altLang="en-US" dirty="0" smtClean="0"/>
              <a:t>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484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/>
      <p:bldP spid="15" grpId="0"/>
      <p:bldP spid="17" grpId="0"/>
      <p:bldP spid="21" grpId="0"/>
      <p:bldP spid="26" grpId="0"/>
      <p:bldP spid="30" grpId="0"/>
      <p:bldP spid="32" grpId="0"/>
      <p:bldP spid="38" grpId="0"/>
      <p:bldP spid="28" grpId="0" animBg="1"/>
      <p:bldP spid="33" grpId="0"/>
      <p:bldP spid="34" grpId="0" animBg="1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frame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921" y="721049"/>
            <a:ext cx="4847207" cy="547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1863" y="721049"/>
            <a:ext cx="4224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dirty="0" smtClean="0"/>
              <a:t>독도가 한국영토인 이유</a:t>
            </a:r>
            <a:endParaRPr lang="ko-KR" altLang="en-US" sz="3000" b="1" dirty="0"/>
          </a:p>
        </p:txBody>
      </p:sp>
      <p:sp>
        <p:nvSpPr>
          <p:cNvPr id="6" name="직사각형 5"/>
          <p:cNvSpPr/>
          <p:nvPr/>
        </p:nvSpPr>
        <p:spPr>
          <a:xfrm>
            <a:off x="755578" y="1340768"/>
            <a:ext cx="568863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solidFill>
                  <a:schemeClr val="tx1"/>
                </a:solidFill>
              </a:rPr>
              <a:t>3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월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. </a:t>
            </a:r>
            <a:r>
              <a:rPr lang="ko-KR" altLang="en-US" sz="2800" b="1" dirty="0" err="1" smtClean="0">
                <a:solidFill>
                  <a:schemeClr val="tx1"/>
                </a:solidFill>
              </a:rPr>
              <a:t>울도군수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 </a:t>
            </a:r>
            <a:r>
              <a:rPr lang="ko-KR" altLang="en-US" sz="2800" b="1" dirty="0" err="1" smtClean="0">
                <a:solidFill>
                  <a:schemeClr val="tx1"/>
                </a:solidFill>
              </a:rPr>
              <a:t>심흥택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 보고서 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(1906)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pic>
        <p:nvPicPr>
          <p:cNvPr id="7" name="그림 6" descr="번짐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7" y="1478991"/>
            <a:ext cx="936103" cy="731665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755576" y="3933055"/>
            <a:ext cx="626469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solidFill>
                  <a:schemeClr val="tx1"/>
                </a:solidFill>
              </a:rPr>
              <a:t>5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월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. 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의정부 참정대신 지령 제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3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호 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(1906)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pic>
        <p:nvPicPr>
          <p:cNvPr id="9" name="그림 8" descr="번짐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7" y="4071279"/>
            <a:ext cx="936103" cy="731665"/>
          </a:xfrm>
          <a:prstGeom prst="rect">
            <a:avLst/>
          </a:prstGeom>
        </p:spPr>
      </p:pic>
      <p:pic>
        <p:nvPicPr>
          <p:cNvPr id="11" name="그림 10" descr="번짐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2644253"/>
            <a:ext cx="2160240" cy="225127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1040613" y="2154560"/>
            <a:ext cx="249938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dirty="0" smtClean="0">
                <a:solidFill>
                  <a:schemeClr val="tx1"/>
                </a:solidFill>
              </a:rPr>
              <a:t>“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본군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 소속 독도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”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3" name="그림 12" descr="번짐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366740"/>
            <a:ext cx="4569841" cy="225127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968606" y="2874640"/>
            <a:ext cx="489953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독도가 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울도군의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 관할임을 분명히 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5" name="그림 14" descr="번짐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5332660"/>
            <a:ext cx="4569841" cy="225127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896598" y="4840560"/>
            <a:ext cx="533158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smtClean="0">
                <a:solidFill>
                  <a:schemeClr val="tx1"/>
                </a:solidFill>
              </a:rPr>
              <a:t>일본의 독도 영토 편입 부인하는 지령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7" name="그림 16" descr="번짐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5596" y="6009332"/>
            <a:ext cx="576064" cy="225127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896598" y="5517232"/>
            <a:ext cx="86709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일본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21" name="그림 20" descr="번짐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2359" y="6021288"/>
            <a:ext cx="3777753" cy="225127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1979712" y="5517232"/>
            <a:ext cx="396044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독도 영토 편입했다는 보고 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72916"/>
            <a:ext cx="3600400" cy="2344447"/>
          </a:xfrm>
          <a:prstGeom prst="rect">
            <a:avLst/>
          </a:prstGeom>
        </p:spPr>
      </p:pic>
      <p:sp>
        <p:nvSpPr>
          <p:cNvPr id="25" name="순서도: 추출 24"/>
          <p:cNvSpPr/>
          <p:nvPr/>
        </p:nvSpPr>
        <p:spPr>
          <a:xfrm>
            <a:off x="5214230" y="3928950"/>
            <a:ext cx="168255" cy="144016"/>
          </a:xfrm>
          <a:prstGeom prst="flowChartExtra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5346926" y="3821519"/>
            <a:ext cx="2858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보고서 호외 및 지령 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49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4" grpId="0"/>
      <p:bldP spid="16" grpId="0"/>
      <p:bldP spid="18" grpId="0"/>
      <p:bldP spid="22" grpId="0"/>
      <p:bldP spid="25" grpId="0" animBg="1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frame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921" y="721049"/>
            <a:ext cx="4847207" cy="547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1863" y="721049"/>
            <a:ext cx="4224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dirty="0" smtClean="0"/>
              <a:t>독도가 한국영토인 이유</a:t>
            </a:r>
            <a:endParaRPr lang="ko-KR" altLang="en-US" sz="3000" b="1" dirty="0"/>
          </a:p>
        </p:txBody>
      </p:sp>
      <p:sp>
        <p:nvSpPr>
          <p:cNvPr id="6" name="직사각형 5"/>
          <p:cNvSpPr/>
          <p:nvPr/>
        </p:nvSpPr>
        <p:spPr>
          <a:xfrm>
            <a:off x="107504" y="1484784"/>
            <a:ext cx="568863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/>
              <a:t> </a:t>
            </a:r>
            <a:r>
              <a:rPr lang="en-US" altLang="ko-KR" sz="2800" b="1" dirty="0">
                <a:solidFill>
                  <a:schemeClr val="tx1"/>
                </a:solidFill>
              </a:rPr>
              <a:t>1</a:t>
            </a:r>
            <a:r>
              <a:rPr lang="ko-KR" altLang="en-US" sz="2800" b="1" dirty="0">
                <a:solidFill>
                  <a:schemeClr val="tx1"/>
                </a:solidFill>
              </a:rPr>
              <a:t>월 </a:t>
            </a:r>
            <a:r>
              <a:rPr lang="en-US" altLang="ko-KR" sz="2800" b="1" dirty="0">
                <a:solidFill>
                  <a:schemeClr val="tx1"/>
                </a:solidFill>
              </a:rPr>
              <a:t>29</a:t>
            </a:r>
            <a:r>
              <a:rPr lang="ko-KR" altLang="en-US" sz="2800" b="1" dirty="0">
                <a:solidFill>
                  <a:schemeClr val="tx1"/>
                </a:solidFill>
              </a:rPr>
              <a:t>일</a:t>
            </a:r>
            <a:r>
              <a:rPr lang="en-US" altLang="ko-KR" sz="2800" b="1" dirty="0">
                <a:solidFill>
                  <a:schemeClr val="tx1"/>
                </a:solidFill>
              </a:rPr>
              <a:t>. </a:t>
            </a:r>
            <a:r>
              <a:rPr lang="ko-KR" altLang="en-US" sz="2800" b="1" dirty="0">
                <a:solidFill>
                  <a:schemeClr val="tx1"/>
                </a:solidFill>
              </a:rPr>
              <a:t>연합국최고사령관 </a:t>
            </a:r>
            <a:br>
              <a:rPr lang="ko-KR" altLang="en-US" sz="2800" b="1" dirty="0">
                <a:solidFill>
                  <a:schemeClr val="tx1"/>
                </a:solidFill>
              </a:rPr>
            </a:br>
            <a:r>
              <a:rPr lang="ko-KR" altLang="en-US" sz="2800" b="1" dirty="0">
                <a:solidFill>
                  <a:schemeClr val="tx1"/>
                </a:solidFill>
              </a:rPr>
              <a:t>각서</a:t>
            </a:r>
            <a:r>
              <a:rPr lang="en-US" altLang="ko-KR" sz="2800" b="1" dirty="0">
                <a:solidFill>
                  <a:schemeClr val="tx1"/>
                </a:solidFill>
              </a:rPr>
              <a:t>(SCAPIN) </a:t>
            </a:r>
            <a:r>
              <a:rPr lang="ko-KR" altLang="en-US" sz="2800" b="1" dirty="0">
                <a:solidFill>
                  <a:schemeClr val="tx1"/>
                </a:solidFill>
              </a:rPr>
              <a:t>제</a:t>
            </a:r>
            <a:r>
              <a:rPr lang="en-US" altLang="ko-KR" sz="2800" b="1" dirty="0">
                <a:solidFill>
                  <a:schemeClr val="tx1"/>
                </a:solidFill>
              </a:rPr>
              <a:t>677</a:t>
            </a:r>
            <a:r>
              <a:rPr lang="ko-KR" altLang="en-US" sz="2800" b="1" dirty="0">
                <a:solidFill>
                  <a:schemeClr val="tx1"/>
                </a:solidFill>
              </a:rPr>
              <a:t>호</a:t>
            </a:r>
          </a:p>
        </p:txBody>
      </p:sp>
      <p:pic>
        <p:nvPicPr>
          <p:cNvPr id="7" name="그림 6" descr="번짐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7" y="1478991"/>
            <a:ext cx="936103" cy="731665"/>
          </a:xfrm>
          <a:prstGeom prst="rect">
            <a:avLst/>
          </a:prstGeom>
        </p:spPr>
      </p:pic>
      <p:pic>
        <p:nvPicPr>
          <p:cNvPr id="8" name="그림 7" descr="번짐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4585" y="2923038"/>
            <a:ext cx="1633199" cy="225127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776467" y="2401754"/>
            <a:ext cx="249938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일본의 영역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0" name="그림 9" descr="번짐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0" y="3580357"/>
            <a:ext cx="5256585" cy="225127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683568" y="3090664"/>
            <a:ext cx="712879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dirty="0" smtClean="0">
                <a:solidFill>
                  <a:schemeClr val="tx1"/>
                </a:solidFill>
              </a:rPr>
              <a:t>   “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울릉도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리앙크르암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(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독도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)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과 제주도는 제외된다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”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07504" y="4298889"/>
            <a:ext cx="568863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/>
              <a:t> </a:t>
            </a:r>
            <a:r>
              <a:rPr lang="en-US" altLang="ko-KR" sz="2800" b="1" dirty="0">
                <a:solidFill>
                  <a:schemeClr val="tx1"/>
                </a:solidFill>
              </a:rPr>
              <a:t>6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월 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22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일</a:t>
            </a:r>
            <a:r>
              <a:rPr lang="en-US" altLang="ko-KR" sz="2800" b="1" dirty="0">
                <a:solidFill>
                  <a:schemeClr val="tx1"/>
                </a:solidFill>
              </a:rPr>
              <a:t>. </a:t>
            </a:r>
            <a:r>
              <a:rPr lang="ko-KR" altLang="en-US" sz="2800" b="1" dirty="0">
                <a:solidFill>
                  <a:schemeClr val="tx1"/>
                </a:solidFill>
              </a:rPr>
              <a:t>연합국최고사령관 </a:t>
            </a:r>
            <a:br>
              <a:rPr lang="ko-KR" altLang="en-US" sz="2800" b="1" dirty="0">
                <a:solidFill>
                  <a:schemeClr val="tx1"/>
                </a:solidFill>
              </a:rPr>
            </a:br>
            <a:r>
              <a:rPr lang="ko-KR" altLang="en-US" sz="2800" b="1" dirty="0">
                <a:solidFill>
                  <a:schemeClr val="tx1"/>
                </a:solidFill>
              </a:rPr>
              <a:t>각서</a:t>
            </a:r>
            <a:r>
              <a:rPr lang="en-US" altLang="ko-KR" sz="2800" b="1" dirty="0">
                <a:solidFill>
                  <a:schemeClr val="tx1"/>
                </a:solidFill>
              </a:rPr>
              <a:t>(SCAPIN) 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제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1033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호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pic>
        <p:nvPicPr>
          <p:cNvPr id="13" name="그림 12" descr="번짐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7" y="4293096"/>
            <a:ext cx="936103" cy="731665"/>
          </a:xfrm>
          <a:prstGeom prst="rect">
            <a:avLst/>
          </a:prstGeom>
        </p:spPr>
      </p:pic>
      <p:pic>
        <p:nvPicPr>
          <p:cNvPr id="14" name="그림 13" descr="번짐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1686" y="5772188"/>
            <a:ext cx="3814330" cy="225127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1043608" y="5250904"/>
            <a:ext cx="504056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독도 주변 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12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해리 이내에 접근 금지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747" y="408646"/>
            <a:ext cx="3798080" cy="2473168"/>
          </a:xfrm>
          <a:prstGeom prst="rect">
            <a:avLst/>
          </a:prstGeom>
        </p:spPr>
      </p:pic>
      <p:sp>
        <p:nvSpPr>
          <p:cNvPr id="16" name="순서도: 추출 15"/>
          <p:cNvSpPr/>
          <p:nvPr/>
        </p:nvSpPr>
        <p:spPr>
          <a:xfrm>
            <a:off x="5240083" y="3098404"/>
            <a:ext cx="168255" cy="144016"/>
          </a:xfrm>
          <a:prstGeom prst="flowChartExtra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372779" y="2990973"/>
            <a:ext cx="2906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SCAPIN</a:t>
            </a:r>
            <a:r>
              <a:rPr lang="ko-KR" altLang="en-US" dirty="0" smtClean="0"/>
              <a:t>제</a:t>
            </a:r>
            <a:r>
              <a:rPr lang="en-US" altLang="ko-KR" dirty="0" smtClean="0"/>
              <a:t>677</a:t>
            </a:r>
            <a:r>
              <a:rPr lang="ko-KR" altLang="en-US" dirty="0" smtClean="0"/>
              <a:t>호 관련 지도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131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/>
      <p:bldP spid="15" grpId="0"/>
      <p:bldP spid="16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frame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921" y="721049"/>
            <a:ext cx="4847207" cy="547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1863" y="721049"/>
            <a:ext cx="4224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dirty="0" smtClean="0"/>
              <a:t>독도가 한국영토인 이유</a:t>
            </a:r>
            <a:endParaRPr lang="ko-KR" altLang="en-US" sz="3000" b="1" dirty="0"/>
          </a:p>
        </p:txBody>
      </p:sp>
      <p:sp>
        <p:nvSpPr>
          <p:cNvPr id="6" name="직사각형 5"/>
          <p:cNvSpPr/>
          <p:nvPr/>
        </p:nvSpPr>
        <p:spPr>
          <a:xfrm>
            <a:off x="755578" y="1340768"/>
            <a:ext cx="460851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smtClean="0">
                <a:solidFill>
                  <a:schemeClr val="tx1"/>
                </a:solidFill>
              </a:rPr>
              <a:t>샌프란시스코 강화조약 체결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pic>
        <p:nvPicPr>
          <p:cNvPr id="7" name="그림 6" descr="번짐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7" y="1478991"/>
            <a:ext cx="936103" cy="731665"/>
          </a:xfrm>
          <a:prstGeom prst="rect">
            <a:avLst/>
          </a:prstGeom>
        </p:spPr>
      </p:pic>
      <p:pic>
        <p:nvPicPr>
          <p:cNvPr id="8" name="그림 7" descr="번짐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4584" y="2891868"/>
            <a:ext cx="3217375" cy="225127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064499" y="2370584"/>
            <a:ext cx="422758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연합국과 일본이 체결한 조약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2" name="그림 11" descr="번짐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570" y="4932065"/>
            <a:ext cx="4685534" cy="225127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13522" y="4242792"/>
            <a:ext cx="691486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500" b="1" dirty="0" smtClean="0">
                <a:solidFill>
                  <a:schemeClr val="tx1"/>
                </a:solidFill>
              </a:rPr>
              <a:t>“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제주도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거문도</a:t>
            </a:r>
            <a:r>
              <a:rPr lang="en-US" altLang="ko-KR" sz="2500" b="1" dirty="0">
                <a:solidFill>
                  <a:schemeClr val="tx1"/>
                </a:solidFill>
              </a:rPr>
              <a:t> 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및 울릉도를 포함한 한국에 대한 모든 권리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권원 및 청구를 포기한다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.”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4" name="그림 13" descr="번짐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8136" y="3755964"/>
            <a:ext cx="2975792" cy="225127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755576" y="3234680"/>
            <a:ext cx="422758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일본은 한국의 독립 인정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90464"/>
            <a:ext cx="3944204" cy="2201416"/>
          </a:xfrm>
          <a:prstGeom prst="rect">
            <a:avLst/>
          </a:prstGeom>
        </p:spPr>
      </p:pic>
      <p:sp>
        <p:nvSpPr>
          <p:cNvPr id="16" name="순서도: 추출 15"/>
          <p:cNvSpPr/>
          <p:nvPr/>
        </p:nvSpPr>
        <p:spPr>
          <a:xfrm>
            <a:off x="4826766" y="3883545"/>
            <a:ext cx="168255" cy="144016"/>
          </a:xfrm>
          <a:prstGeom prst="flowChartExtra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959462" y="3776114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샌프란시스코 강화조약 체결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699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  <p:bldP spid="15" grpId="0"/>
      <p:bldP spid="16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333019"/>
            <a:ext cx="2975792" cy="225127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683568" y="2811735"/>
            <a:ext cx="422758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일본이 포기해야 하는 지역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9" name="그림 8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7093" y="2267769"/>
            <a:ext cx="2975792" cy="225127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4592891" y="1556792"/>
            <a:ext cx="422758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500" b="1" dirty="0" smtClean="0">
                <a:solidFill>
                  <a:schemeClr val="tx1"/>
                </a:solidFill>
              </a:rPr>
              <a:t>조선의 독립에 관한 일본의</a:t>
            </a:r>
            <a:endParaRPr lang="en-US" altLang="ko-KR" sz="2500" b="1" dirty="0" smtClean="0">
              <a:solidFill>
                <a:schemeClr val="tx1"/>
              </a:solidFill>
            </a:endParaRPr>
          </a:p>
          <a:p>
            <a:r>
              <a:rPr lang="ko-KR" altLang="en-US" sz="2500" b="1" dirty="0" smtClean="0">
                <a:solidFill>
                  <a:schemeClr val="tx1"/>
                </a:solidFill>
              </a:rPr>
              <a:t>승인을 규정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1" name="그림 10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446699"/>
            <a:ext cx="2975792" cy="225127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755575" y="3925415"/>
            <a:ext cx="504056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smtClean="0">
                <a:solidFill>
                  <a:schemeClr val="tx1"/>
                </a:solidFill>
              </a:rPr>
              <a:t>한국은 미 국무장관에게 서한 제출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3" name="그림 12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356992"/>
            <a:ext cx="2975792" cy="225127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4808915" y="2636912"/>
            <a:ext cx="422758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500" b="1" dirty="0" smtClean="0">
                <a:solidFill>
                  <a:schemeClr val="tx1"/>
                </a:solidFill>
              </a:rPr>
              <a:t>‘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제주도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거문도 및 울릉도를 포함한 조선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’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5" name="그림 14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839569"/>
            <a:ext cx="2975792" cy="225127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848475" y="5178896"/>
            <a:ext cx="422758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500" b="1" dirty="0" smtClean="0">
                <a:solidFill>
                  <a:schemeClr val="tx1"/>
                </a:solidFill>
              </a:rPr>
              <a:t>‘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조선 및 제주도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거문도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울릉도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독도 및 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파랑도를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 포함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7" name="그림 16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3003" y="2243796"/>
            <a:ext cx="2975792" cy="225127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560443" y="1722512"/>
            <a:ext cx="422758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샌프란시스코 평화조약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9" name="그림 18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5846078"/>
            <a:ext cx="2975792" cy="225127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5341102" y="4984576"/>
            <a:ext cx="369539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500" b="1" dirty="0" smtClean="0">
                <a:solidFill>
                  <a:schemeClr val="tx1"/>
                </a:solidFill>
              </a:rPr>
              <a:t>조선의 일부였던 </a:t>
            </a:r>
            <a:endParaRPr lang="en-US" altLang="ko-KR" sz="2500" b="1" dirty="0" smtClean="0">
              <a:solidFill>
                <a:schemeClr val="tx1"/>
              </a:solidFill>
            </a:endParaRPr>
          </a:p>
          <a:p>
            <a:r>
              <a:rPr lang="ko-KR" altLang="en-US" sz="2500" b="1" dirty="0" smtClean="0">
                <a:solidFill>
                  <a:schemeClr val="tx1"/>
                </a:solidFill>
              </a:rPr>
              <a:t>섬들에 대한 </a:t>
            </a:r>
            <a:endParaRPr lang="en-US" altLang="ko-KR" sz="2500" b="1" dirty="0" smtClean="0">
              <a:solidFill>
                <a:schemeClr val="tx1"/>
              </a:solidFill>
            </a:endParaRPr>
          </a:p>
          <a:p>
            <a:r>
              <a:rPr lang="ko-KR" altLang="en-US" sz="2500" b="1" dirty="0" smtClean="0">
                <a:solidFill>
                  <a:schemeClr val="tx1"/>
                </a:solidFill>
              </a:rPr>
              <a:t>모든 권리 포기하는 것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’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21" name="그림 20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2672" y="4476044"/>
            <a:ext cx="2810885" cy="225127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5312971" y="3954760"/>
            <a:ext cx="422758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변경해 줄 것을 요망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23" name="그림 22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921" y="721049"/>
            <a:ext cx="6742879" cy="54771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211863" y="721049"/>
            <a:ext cx="60260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dirty="0" smtClean="0"/>
              <a:t>샌프란시스코 평화조약에서의 독도</a:t>
            </a:r>
            <a:endParaRPr lang="ko-KR" alt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15762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번짐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2135763" cy="1664775"/>
          </a:xfrm>
          <a:prstGeom prst="rect">
            <a:avLst/>
          </a:prstGeom>
        </p:spPr>
      </p:pic>
      <p:sp>
        <p:nvSpPr>
          <p:cNvPr id="13" name="부제목 3"/>
          <p:cNvSpPr>
            <a:spLocks noGrp="1"/>
          </p:cNvSpPr>
          <p:nvPr>
            <p:ph type="subTitle" idx="1"/>
          </p:nvPr>
        </p:nvSpPr>
        <p:spPr>
          <a:xfrm>
            <a:off x="899592" y="620688"/>
            <a:ext cx="621406" cy="1045897"/>
          </a:xfrm>
        </p:spPr>
        <p:txBody>
          <a:bodyPr>
            <a:noAutofit/>
          </a:bodyPr>
          <a:lstStyle/>
          <a:p>
            <a:pPr indent="-514350"/>
            <a:r>
              <a:rPr lang="ko-KR" altLang="en-US" sz="3400" b="1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목차</a:t>
            </a:r>
          </a:p>
        </p:txBody>
      </p:sp>
      <p:sp>
        <p:nvSpPr>
          <p:cNvPr id="7" name="부제목 3"/>
          <p:cNvSpPr txBox="1">
            <a:spLocks/>
          </p:cNvSpPr>
          <p:nvPr/>
        </p:nvSpPr>
        <p:spPr>
          <a:xfrm>
            <a:off x="2051720" y="1916832"/>
            <a:ext cx="6840760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ko-KR" altLang="en-US" sz="27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독도에 대하여</a:t>
            </a:r>
            <a:endParaRPr lang="en-US" altLang="ko-KR" sz="2700" b="1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R="0" lvl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9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나눔명조" pitchFamily="18" charset="-127"/>
              <a:ea typeface="나눔명조" pitchFamily="18" charset="-127"/>
            </a:endParaRPr>
          </a:p>
          <a:p>
            <a:pPr marL="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나눔명조" pitchFamily="18" charset="-127"/>
                <a:ea typeface="나눔명조" pitchFamily="18" charset="-127"/>
              </a:rPr>
              <a:t>2</a:t>
            </a:r>
            <a:r>
              <a:rPr kumimoji="0" lang="en-US" altLang="ko-KR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2700" b="1" noProof="0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독도가 한국영토인 이유</a:t>
            </a:r>
            <a:r>
              <a:rPr lang="ko-KR" altLang="en-US" sz="27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endParaRPr lang="en-US" altLang="ko-KR" sz="2700" b="1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9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나눔명조" pitchFamily="18" charset="-127"/>
              <a:ea typeface="나눔명조" pitchFamily="18" charset="-127"/>
            </a:endParaRPr>
          </a:p>
          <a:p>
            <a:pPr marL="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나눔명조" pitchFamily="18" charset="-127"/>
                <a:ea typeface="나눔명조" pitchFamily="18" charset="-127"/>
              </a:rPr>
              <a:t>3</a:t>
            </a:r>
            <a:r>
              <a:rPr lang="en-US" altLang="ko-KR" sz="27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27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일본 입장의 독도 인지</a:t>
            </a:r>
            <a:endParaRPr lang="en-US" altLang="ko-KR" sz="2700" b="1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ko-KR" sz="900" b="1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7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4. </a:t>
            </a:r>
            <a:r>
              <a:rPr lang="ko-KR" altLang="en-US" sz="27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일본이 주장하는 독도가 일본 땅인 이유</a:t>
            </a:r>
            <a:endParaRPr lang="en-US" altLang="ko-KR" sz="2700" b="1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ko-KR" sz="900" b="1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7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5. </a:t>
            </a:r>
            <a:r>
              <a:rPr lang="ko-KR" altLang="en-US" sz="27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독도에 대한 나의 생각</a:t>
            </a:r>
            <a:endParaRPr lang="en-US" altLang="ko-KR" sz="2700" b="1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1252" y="2119498"/>
            <a:ext cx="2975792" cy="225127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1938692" y="1598214"/>
            <a:ext cx="422758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한국측의 주장 명확히 부정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9" name="그림 8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3100" y="4404036"/>
            <a:ext cx="2975792" cy="225127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570540" y="3882752"/>
            <a:ext cx="422758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err="1" smtClean="0">
                <a:solidFill>
                  <a:schemeClr val="tx1"/>
                </a:solidFill>
              </a:rPr>
              <a:t>다케시마는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 일본의 영토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1" name="그림 10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13" y="3251908"/>
            <a:ext cx="2075800" cy="225127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945586" y="2730624"/>
            <a:ext cx="26283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dirty="0" smtClean="0">
                <a:solidFill>
                  <a:schemeClr val="tx1"/>
                </a:solidFill>
              </a:rPr>
              <a:t>1954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년 한국 방문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3" name="그림 12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1697" y="2123753"/>
            <a:ext cx="599528" cy="225127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909689" y="1611907"/>
            <a:ext cx="100811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미국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5" name="그림 14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1977" y="3247281"/>
            <a:ext cx="2975792" cy="225127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666884" y="2725997"/>
            <a:ext cx="393954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err="1" smtClean="0">
                <a:solidFill>
                  <a:schemeClr val="tx1"/>
                </a:solidFill>
              </a:rPr>
              <a:t>밴플리트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 대사의 귀국 보고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7" name="그림 16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4842" y="5554525"/>
            <a:ext cx="1487896" cy="225127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981697" y="5034880"/>
            <a:ext cx="183736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미국의 결론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22" name="그림 21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1937" y="5554985"/>
            <a:ext cx="2975792" cy="225127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3347864" y="4864073"/>
            <a:ext cx="486298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500" b="1" dirty="0" smtClean="0">
                <a:solidFill>
                  <a:schemeClr val="tx1"/>
                </a:solidFill>
              </a:rPr>
              <a:t>‘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샌프란시스코 평화조약 </a:t>
            </a:r>
            <a:endParaRPr lang="en-US" altLang="ko-KR" sz="2500" b="1" dirty="0" smtClean="0">
              <a:solidFill>
                <a:schemeClr val="tx1"/>
              </a:solidFill>
            </a:endParaRPr>
          </a:p>
          <a:p>
            <a:r>
              <a:rPr lang="ko-KR" altLang="en-US" sz="2500" b="1" dirty="0" smtClean="0">
                <a:solidFill>
                  <a:schemeClr val="tx1"/>
                </a:solidFill>
              </a:rPr>
              <a:t>포기한 섬들에는 포함되지 않는다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’ 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24" name="그림 23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921" y="721049"/>
            <a:ext cx="6719415" cy="54771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211863" y="721049"/>
            <a:ext cx="60260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dirty="0" smtClean="0"/>
              <a:t>샌프란시스코 평화조약에서의 독도</a:t>
            </a:r>
            <a:endParaRPr lang="ko-KR" alt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90287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  <p:bldP spid="18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59" y="1763713"/>
            <a:ext cx="1273159" cy="225127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2432650" y="1265312"/>
            <a:ext cx="156328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smtClean="0">
                <a:solidFill>
                  <a:schemeClr val="tx1"/>
                </a:solidFill>
              </a:rPr>
              <a:t>마쓰시마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9" name="그림 8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068960"/>
            <a:ext cx="3531597" cy="225127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48475" y="2586608"/>
            <a:ext cx="422758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dirty="0" smtClean="0">
                <a:solidFill>
                  <a:schemeClr val="tx1"/>
                </a:solidFill>
              </a:rPr>
              <a:t>‘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다케시마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’, ‘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마쓰시마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’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의 존재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1" name="그림 10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922" y="2384364"/>
            <a:ext cx="997526" cy="225127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900732" y="1863080"/>
            <a:ext cx="122484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울릉도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3" name="그림 12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59" y="2411785"/>
            <a:ext cx="1273159" cy="225127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2481674" y="1913384"/>
            <a:ext cx="151426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err="1" smtClean="0">
                <a:solidFill>
                  <a:schemeClr val="tx1"/>
                </a:solidFill>
              </a:rPr>
              <a:t>다케시마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5" name="그림 14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4293" y="1763713"/>
            <a:ext cx="797387" cy="225127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946836" y="1251759"/>
            <a:ext cx="87148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smtClean="0">
                <a:solidFill>
                  <a:schemeClr val="tx1"/>
                </a:solidFill>
              </a:rPr>
              <a:t>독도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7" name="그림 16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4977" y="3082740"/>
            <a:ext cx="1993173" cy="225127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5324891" y="2561456"/>
            <a:ext cx="212742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옛날부터 인지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3717032"/>
            <a:ext cx="3186310" cy="2549048"/>
          </a:xfrm>
          <a:prstGeom prst="rect">
            <a:avLst/>
          </a:prstGeom>
        </p:spPr>
      </p:pic>
      <p:pic>
        <p:nvPicPr>
          <p:cNvPr id="19" name="그림 18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6748" y="4149080"/>
            <a:ext cx="3197892" cy="225127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4301655" y="3666728"/>
            <a:ext cx="336668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dirty="0" smtClean="0">
                <a:solidFill>
                  <a:schemeClr val="tx1"/>
                </a:solidFill>
              </a:rPr>
              <a:t>‘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개정일본여지로정전도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’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21" name="그림 20" descr="frame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6922" y="721049"/>
            <a:ext cx="4447970" cy="54771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11863" y="721049"/>
            <a:ext cx="37818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dirty="0" smtClean="0"/>
              <a:t>일본입장의 </a:t>
            </a:r>
            <a:r>
              <a:rPr lang="ko-KR" altLang="en-US" sz="3000" b="1" dirty="0" smtClean="0"/>
              <a:t>독도 </a:t>
            </a:r>
            <a:r>
              <a:rPr lang="ko-KR" altLang="en-US" sz="3000" b="1" dirty="0" smtClean="0"/>
              <a:t>인지</a:t>
            </a:r>
            <a:endParaRPr lang="ko-KR" alt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03359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  <p:bldP spid="18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75856"/>
            <a:ext cx="4488418" cy="225127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824553" y="1354572"/>
            <a:ext cx="497158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dirty="0" smtClean="0">
                <a:solidFill>
                  <a:schemeClr val="tx1"/>
                </a:solidFill>
              </a:rPr>
              <a:t>1787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년 프랑스의 항해가 라 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페루즈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1" name="그림 10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3215" y="1862052"/>
            <a:ext cx="1407097" cy="225127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6084167" y="1340768"/>
            <a:ext cx="151216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dirty="0" smtClean="0">
                <a:solidFill>
                  <a:schemeClr val="tx1"/>
                </a:solidFill>
              </a:rPr>
              <a:t>‘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다줄레섬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’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3" name="그림 12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776452"/>
            <a:ext cx="3815021" cy="225127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843639" y="2255168"/>
            <a:ext cx="401639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dirty="0" smtClean="0">
                <a:solidFill>
                  <a:schemeClr val="tx1"/>
                </a:solidFill>
              </a:rPr>
              <a:t>1789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년 영국의 탐험가 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컬넷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5" name="그림 14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3062" y="2761656"/>
            <a:ext cx="3197892" cy="225127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5027970" y="2240372"/>
            <a:ext cx="321643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울릉도 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‘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아르고노트섬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’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7" name="그림 16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865749"/>
            <a:ext cx="4995910" cy="225127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824554" y="3176160"/>
            <a:ext cx="525961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500" b="1" dirty="0" smtClean="0">
                <a:solidFill>
                  <a:schemeClr val="tx1"/>
                </a:solidFill>
              </a:rPr>
              <a:t>라 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페루즈와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 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켈넷이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 측정한 울릉도의 경도와 위도에는 차이가 있음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84" y="4293096"/>
            <a:ext cx="3406773" cy="190500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628" y="4293096"/>
            <a:ext cx="3406772" cy="1906404"/>
          </a:xfrm>
          <a:prstGeom prst="rect">
            <a:avLst/>
          </a:prstGeom>
        </p:spPr>
      </p:pic>
      <p:sp>
        <p:nvSpPr>
          <p:cNvPr id="23" name="순서도: 추출 22"/>
          <p:cNvSpPr/>
          <p:nvPr/>
        </p:nvSpPr>
        <p:spPr>
          <a:xfrm>
            <a:off x="1019369" y="6309320"/>
            <a:ext cx="168255" cy="144016"/>
          </a:xfrm>
          <a:prstGeom prst="flowChartExtra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1152065" y="6201889"/>
            <a:ext cx="183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예로부터의 호칭</a:t>
            </a:r>
            <a:endParaRPr lang="ko-KR" altLang="en-US" dirty="0"/>
          </a:p>
        </p:txBody>
      </p:sp>
      <p:sp>
        <p:nvSpPr>
          <p:cNvPr id="25" name="순서도: 추출 24"/>
          <p:cNvSpPr/>
          <p:nvPr/>
        </p:nvSpPr>
        <p:spPr>
          <a:xfrm>
            <a:off x="5123825" y="6296649"/>
            <a:ext cx="168255" cy="144016"/>
          </a:xfrm>
          <a:prstGeom prst="flowChartExtra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5256521" y="6189218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19</a:t>
            </a:r>
            <a:r>
              <a:rPr lang="ko-KR" altLang="en-US" dirty="0" smtClean="0"/>
              <a:t>세기 후반의 호칭</a:t>
            </a:r>
            <a:endParaRPr lang="ko-KR" altLang="en-US" dirty="0"/>
          </a:p>
        </p:txBody>
      </p:sp>
      <p:pic>
        <p:nvPicPr>
          <p:cNvPr id="28" name="그림 27" descr="frame_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6922" y="721049"/>
            <a:ext cx="4447970" cy="54771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211863" y="721049"/>
            <a:ext cx="37818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dirty="0" smtClean="0"/>
              <a:t>일본입장의 </a:t>
            </a:r>
            <a:r>
              <a:rPr lang="ko-KR" altLang="en-US" sz="3000" b="1" dirty="0" smtClean="0"/>
              <a:t>독도 </a:t>
            </a:r>
            <a:r>
              <a:rPr lang="ko-KR" altLang="en-US" sz="3000" b="1" dirty="0" smtClean="0"/>
              <a:t>인지</a:t>
            </a:r>
            <a:endParaRPr lang="ko-KR" alt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14111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6" grpId="0"/>
      <p:bldP spid="18" grpId="0"/>
      <p:bldP spid="23" grpId="0" animBg="1"/>
      <p:bldP spid="24" grpId="0"/>
      <p:bldP spid="25" grpId="0" animBg="1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7160" y="1979737"/>
            <a:ext cx="1086528" cy="225127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770059" y="1484784"/>
            <a:ext cx="113764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err="1" smtClean="0">
                <a:solidFill>
                  <a:schemeClr val="tx1"/>
                </a:solidFill>
              </a:rPr>
              <a:t>시볼트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7" name="그림 6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9909" y="1984025"/>
            <a:ext cx="3197892" cy="225127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2144619" y="1484784"/>
            <a:ext cx="365472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유럽에서</a:t>
            </a:r>
            <a:r>
              <a:rPr lang="en-US" altLang="ko-KR" sz="2500" b="1" dirty="0">
                <a:solidFill>
                  <a:schemeClr val="tx1"/>
                </a:solidFill>
              </a:rPr>
              <a:t> 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‘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일본지도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’ 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간행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9" name="그림 8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708" y="3491905"/>
            <a:ext cx="4037284" cy="225127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705744" y="2636912"/>
            <a:ext cx="58824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500" b="1" dirty="0" smtClean="0">
                <a:solidFill>
                  <a:schemeClr val="tx1"/>
                </a:solidFill>
              </a:rPr>
              <a:t>‘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오키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 섬과 한반도 사이에는 서쪽에서부터 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‘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다케시마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’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와 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‘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마쓰시마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’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라는 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2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개의 섬이 존재하고 있다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.’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3" name="그림 12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383" y="4637112"/>
            <a:ext cx="4369283" cy="225127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749307" y="3954760"/>
            <a:ext cx="598293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500" b="1" dirty="0" smtClean="0">
                <a:solidFill>
                  <a:schemeClr val="tx1"/>
                </a:solidFill>
              </a:rPr>
              <a:t>이를 근거로 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‘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아르노트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 섬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’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을 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‘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다카시마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’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로 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‘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다줄레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 섬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’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을 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마쓰시마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’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로 기재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5" name="그림 14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800" y="5868169"/>
            <a:ext cx="6457805" cy="225127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725655" y="5166827"/>
            <a:ext cx="679867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500" b="1" dirty="0" smtClean="0">
                <a:solidFill>
                  <a:schemeClr val="tx1"/>
                </a:solidFill>
              </a:rPr>
              <a:t>‘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다케시마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’ 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또는 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‘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이소 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다케시마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’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로 불려오던 </a:t>
            </a:r>
            <a:endParaRPr lang="en-US" altLang="ko-KR" sz="2500" b="1" dirty="0" smtClean="0">
              <a:solidFill>
                <a:schemeClr val="tx1"/>
              </a:solidFill>
            </a:endParaRPr>
          </a:p>
          <a:p>
            <a:r>
              <a:rPr lang="ko-KR" altLang="en-US" sz="2500" b="1" dirty="0" smtClean="0">
                <a:solidFill>
                  <a:schemeClr val="tx1"/>
                </a:solidFill>
              </a:rPr>
              <a:t>울릉도가 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‘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마쓰시마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’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로도 불리게 되는 혼란 초래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7" name="그림 16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922" y="721049"/>
            <a:ext cx="4447970" cy="5477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11863" y="721049"/>
            <a:ext cx="37818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dirty="0" smtClean="0"/>
              <a:t>일본입장의 </a:t>
            </a:r>
            <a:r>
              <a:rPr lang="ko-KR" altLang="en-US" sz="3000" b="1" dirty="0" smtClean="0"/>
              <a:t>독도 </a:t>
            </a:r>
            <a:r>
              <a:rPr lang="ko-KR" altLang="en-US" sz="3000" b="1" dirty="0" smtClean="0"/>
              <a:t>인지</a:t>
            </a:r>
            <a:endParaRPr lang="ko-KR" alt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51680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4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022221"/>
            <a:ext cx="1481626" cy="225127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848476" y="1500937"/>
            <a:ext cx="153274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일본 국내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9" name="그림 8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0468" y="2006068"/>
            <a:ext cx="3197892" cy="225127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2595375" y="1484784"/>
            <a:ext cx="338624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dirty="0" smtClean="0">
                <a:solidFill>
                  <a:schemeClr val="tx1"/>
                </a:solidFill>
              </a:rPr>
              <a:t>‘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다케시마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’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와 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‘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마쓰시마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’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1" name="그림 10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626" y="2987849"/>
            <a:ext cx="3069270" cy="225127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803541" y="2272245"/>
            <a:ext cx="348042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500" b="1" dirty="0" smtClean="0">
                <a:solidFill>
                  <a:schemeClr val="tx1"/>
                </a:solidFill>
              </a:rPr>
              <a:t>그 후 구미에서 지어진 섬의 이름이 혼재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3" name="그림 12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012" y="4283993"/>
            <a:ext cx="2909860" cy="225127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707490" y="3573016"/>
            <a:ext cx="321643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500" b="1" dirty="0" smtClean="0">
                <a:solidFill>
                  <a:schemeClr val="tx1"/>
                </a:solidFill>
              </a:rPr>
              <a:t>‘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마쓰시마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’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를 멀리서 보았다는 일본인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5" name="그림 14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4977" y="4273066"/>
            <a:ext cx="3197892" cy="225127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971892" y="3594720"/>
            <a:ext cx="369645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500" b="1" dirty="0" smtClean="0">
                <a:solidFill>
                  <a:schemeClr val="tx1"/>
                </a:solidFill>
              </a:rPr>
              <a:t>‘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마쓰시마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’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를 개척할 수 있도록 정부에 청원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7" name="그림 16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358" y="5256597"/>
            <a:ext cx="765298" cy="225127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755576" y="4725144"/>
            <a:ext cx="84017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정</a:t>
            </a:r>
            <a:r>
              <a:rPr lang="ko-KR" altLang="en-US" sz="2500" b="1" dirty="0">
                <a:solidFill>
                  <a:schemeClr val="tx1"/>
                </a:solidFill>
              </a:rPr>
              <a:t>부</a:t>
            </a:r>
          </a:p>
        </p:txBody>
      </p:sp>
      <p:pic>
        <p:nvPicPr>
          <p:cNvPr id="19" name="그림 18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8524" y="5246428"/>
            <a:ext cx="2477812" cy="225127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5316002" y="4581128"/>
            <a:ext cx="321643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500" b="1" dirty="0" smtClean="0">
                <a:solidFill>
                  <a:schemeClr val="tx1"/>
                </a:solidFill>
              </a:rPr>
              <a:t>섬의 명칭 명확히 </a:t>
            </a:r>
            <a:endParaRPr lang="en-US" altLang="ko-KR" sz="2500" b="1" dirty="0" smtClean="0">
              <a:solidFill>
                <a:schemeClr val="tx1"/>
              </a:solidFill>
            </a:endParaRPr>
          </a:p>
          <a:p>
            <a:r>
              <a:rPr lang="ko-KR" altLang="en-US" sz="2500" b="1" dirty="0" smtClean="0">
                <a:solidFill>
                  <a:schemeClr val="tx1"/>
                </a:solidFill>
              </a:rPr>
              <a:t>하기 위함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21" name="그림 20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5268132"/>
            <a:ext cx="3197892" cy="225127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1856588" y="4746848"/>
            <a:ext cx="321643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dirty="0" smtClean="0">
                <a:solidFill>
                  <a:schemeClr val="tx1"/>
                </a:solidFill>
              </a:rPr>
              <a:t>1880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년 현지조사 실시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23" name="그림 22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110524"/>
            <a:ext cx="4850793" cy="225127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648037" y="5589240"/>
            <a:ext cx="579617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dirty="0" smtClean="0">
                <a:solidFill>
                  <a:schemeClr val="tx1"/>
                </a:solidFill>
              </a:rPr>
              <a:t>‘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마쓰시마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’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라 불리던 섬이 울릉도임 확인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27" name="그림 26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922" y="721049"/>
            <a:ext cx="4447970" cy="54771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211863" y="721049"/>
            <a:ext cx="37818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dirty="0" smtClean="0"/>
              <a:t>일본입장의 </a:t>
            </a:r>
            <a:r>
              <a:rPr lang="ko-KR" altLang="en-US" sz="3000" b="1" dirty="0" smtClean="0"/>
              <a:t>독도 </a:t>
            </a:r>
            <a:r>
              <a:rPr lang="ko-KR" altLang="en-US" sz="3000" b="1" dirty="0" smtClean="0"/>
              <a:t>인지</a:t>
            </a:r>
            <a:endParaRPr lang="ko-KR" alt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56316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195761"/>
            <a:ext cx="1680851" cy="225127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829580" y="1700808"/>
            <a:ext cx="187220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경위를 토대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9" name="그림 8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7309" y="2233514"/>
            <a:ext cx="2664296" cy="225127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3049012" y="1738561"/>
            <a:ext cx="271861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dirty="0" smtClean="0">
                <a:solidFill>
                  <a:schemeClr val="tx1"/>
                </a:solidFill>
              </a:rPr>
              <a:t>‘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마쓰시마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’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로 불림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1" name="그림 10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225577"/>
            <a:ext cx="713098" cy="225127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845271" y="2730624"/>
            <a:ext cx="84042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정부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3" name="그림 12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9657" y="3233000"/>
            <a:ext cx="3017355" cy="225127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1932372" y="2730624"/>
            <a:ext cx="321569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err="1" smtClean="0">
                <a:solidFill>
                  <a:schemeClr val="tx1"/>
                </a:solidFill>
              </a:rPr>
              <a:t>시마네현의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 의견 청취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5" name="그림 14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233689"/>
            <a:ext cx="3959980" cy="225127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845271" y="3738736"/>
            <a:ext cx="529207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dirty="0" smtClean="0">
                <a:solidFill>
                  <a:schemeClr val="tx1"/>
                </a:solidFill>
              </a:rPr>
              <a:t>1905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년까지 명칭 모두 대체하는 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형</a:t>
            </a:r>
            <a:r>
              <a:rPr lang="ko-KR" altLang="en-US" sz="2500" b="1" dirty="0">
                <a:solidFill>
                  <a:schemeClr val="tx1"/>
                </a:solidFill>
              </a:rPr>
              <a:t>태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7" name="그림 16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265793"/>
            <a:ext cx="6552728" cy="225127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827584" y="4746848"/>
            <a:ext cx="695198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현재의 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다케시마를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 정식으로 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‘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다케시마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’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라고 명명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21" name="그림 20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922" y="721049"/>
            <a:ext cx="4447970" cy="54771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11863" y="721049"/>
            <a:ext cx="37818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dirty="0" smtClean="0"/>
              <a:t>일본입장의 </a:t>
            </a:r>
            <a:r>
              <a:rPr lang="ko-KR" altLang="en-US" sz="3000" b="1" dirty="0" smtClean="0"/>
              <a:t>독도 </a:t>
            </a:r>
            <a:r>
              <a:rPr lang="ko-KR" altLang="en-US" sz="3000" b="1" dirty="0" smtClean="0"/>
              <a:t>인지</a:t>
            </a:r>
            <a:endParaRPr lang="ko-KR" alt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89553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frame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921" y="721049"/>
            <a:ext cx="7367487" cy="547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1863" y="721049"/>
            <a:ext cx="67377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dirty="0" smtClean="0"/>
              <a:t>일본이 주장하는 독도가 일본 땅인 이유</a:t>
            </a:r>
            <a:endParaRPr lang="ko-KR" altLang="en-US" sz="3000" b="1" dirty="0"/>
          </a:p>
        </p:txBody>
      </p:sp>
      <p:pic>
        <p:nvPicPr>
          <p:cNvPr id="7" name="그림 6" descr="번짐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012" y="2150084"/>
            <a:ext cx="3824491" cy="225127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876920" y="1628800"/>
            <a:ext cx="484720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한국이 예로부터 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다케시마를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 인식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9" name="그림 8" descr="번짐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1174" y="2171788"/>
            <a:ext cx="1221106" cy="225127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5964074" y="1650504"/>
            <a:ext cx="120021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근거 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X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1" name="그림 10" descr="번짐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614" y="3107892"/>
            <a:ext cx="1941186" cy="225127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995522" y="2586608"/>
            <a:ext cx="213631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조선의 고문헌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3" name="그림 12" descr="번짐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444" y="4428009"/>
            <a:ext cx="3197892" cy="225127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873352" y="3738736"/>
            <a:ext cx="39866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500" b="1" dirty="0" smtClean="0">
                <a:solidFill>
                  <a:schemeClr val="tx1"/>
                </a:solidFill>
              </a:rPr>
              <a:t>이를 근거로 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‘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울릉도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’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와 </a:t>
            </a:r>
            <a:endParaRPr lang="en-US" altLang="ko-KR" sz="2500" b="1" dirty="0" smtClean="0">
              <a:solidFill>
                <a:schemeClr val="tx1"/>
              </a:solidFill>
            </a:endParaRPr>
          </a:p>
          <a:p>
            <a:r>
              <a:rPr lang="en-US" altLang="ko-KR" sz="2500" b="1" dirty="0" smtClean="0">
                <a:solidFill>
                  <a:schemeClr val="tx1"/>
                </a:solidFill>
              </a:rPr>
              <a:t>‘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우산도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’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라는 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2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개의 섬 인지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7" name="그림 16" descr="번짐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072" y="5445224"/>
            <a:ext cx="3888432" cy="225127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864096" y="4962872"/>
            <a:ext cx="579613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그 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‘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우산도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’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가 현재의 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다케시마라고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 주장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2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frame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921" y="721049"/>
            <a:ext cx="7367487" cy="547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1863" y="721049"/>
            <a:ext cx="67377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dirty="0" smtClean="0"/>
              <a:t>일본이 주장하는 독도가 일본 땅인 이유</a:t>
            </a:r>
            <a:endParaRPr lang="ko-KR" altLang="en-US" sz="3000" b="1" dirty="0"/>
          </a:p>
        </p:txBody>
      </p:sp>
      <p:pic>
        <p:nvPicPr>
          <p:cNvPr id="6" name="그림 5" descr="번짐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013" y="2222092"/>
            <a:ext cx="3197892" cy="225127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876920" y="1700808"/>
            <a:ext cx="4775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dirty="0" smtClean="0">
                <a:solidFill>
                  <a:schemeClr val="tx1"/>
                </a:solidFill>
              </a:rPr>
              <a:t>‘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삼국사기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’ 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우산도에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 관한 언급 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X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8" name="그림 7" descr="번짐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2669" y="3419176"/>
            <a:ext cx="2805595" cy="225127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4307577" y="2705184"/>
            <a:ext cx="307273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500" b="1" dirty="0" err="1" smtClean="0">
                <a:solidFill>
                  <a:schemeClr val="tx1"/>
                </a:solidFill>
              </a:rPr>
              <a:t>다케시마의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 실상과 </a:t>
            </a:r>
            <a:endParaRPr lang="en-US" altLang="ko-KR" sz="25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맞지 않는 점들 기록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0" name="그림 9" descr="번짐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544221"/>
            <a:ext cx="3197892" cy="225127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894872" y="4026768"/>
            <a:ext cx="321643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오히려 울릉도를 상기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2" name="그림 11" descr="번짐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013" y="3372713"/>
            <a:ext cx="2995891" cy="225127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76921" y="2851429"/>
            <a:ext cx="321643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dirty="0" smtClean="0">
                <a:solidFill>
                  <a:schemeClr val="tx1"/>
                </a:solidFill>
              </a:rPr>
              <a:t>‘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우산도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’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에 관한 기술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03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frame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921" y="721049"/>
            <a:ext cx="7367487" cy="547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1863" y="721049"/>
            <a:ext cx="67377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dirty="0" smtClean="0"/>
              <a:t>일본이 주장하는 독도가 </a:t>
            </a:r>
            <a:r>
              <a:rPr lang="ko-KR" altLang="en-US" sz="3000" b="1" dirty="0" smtClean="0"/>
              <a:t>일본 땅인 </a:t>
            </a:r>
            <a:r>
              <a:rPr lang="ko-KR" altLang="en-US" sz="3000" b="1" dirty="0" smtClean="0"/>
              <a:t>이유</a:t>
            </a:r>
            <a:endParaRPr lang="ko-KR" altLang="en-US" sz="3000" b="1" dirty="0"/>
          </a:p>
        </p:txBody>
      </p:sp>
      <p:pic>
        <p:nvPicPr>
          <p:cNvPr id="7" name="그림 6" descr="번짐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698" y="5126374"/>
            <a:ext cx="3025281" cy="225127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758606" y="4458816"/>
            <a:ext cx="321643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500" b="1" dirty="0" smtClean="0">
                <a:solidFill>
                  <a:schemeClr val="tx1"/>
                </a:solidFill>
              </a:rPr>
              <a:t>‘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우산도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’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는 울릉도와 거의 같은 크기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9" name="그림 8" descr="번짐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315804"/>
            <a:ext cx="2592288" cy="225127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48476" y="1794520"/>
            <a:ext cx="277050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dirty="0" smtClean="0">
                <a:solidFill>
                  <a:schemeClr val="tx1"/>
                </a:solidFill>
              </a:rPr>
              <a:t>‘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신증동국여지승람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’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1" name="그림 10" descr="번짐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5083175"/>
            <a:ext cx="3197892" cy="225127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4451906" y="4393902"/>
            <a:ext cx="350447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500" b="1" dirty="0" smtClean="0">
                <a:solidFill>
                  <a:schemeClr val="tx1"/>
                </a:solidFill>
              </a:rPr>
              <a:t>한반도와 울릉도 사이에 위치하는 점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3" name="그림 12" descr="번짐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2420" y="2260654"/>
            <a:ext cx="3053876" cy="225127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4347328" y="1556792"/>
            <a:ext cx="303298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500" b="1" dirty="0" smtClean="0">
                <a:solidFill>
                  <a:schemeClr val="tx1"/>
                </a:solidFill>
              </a:rPr>
              <a:t>울릉도와 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‘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우산도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’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가 별개인 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2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개의 섬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5" name="그림 14" descr="번짐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679120"/>
            <a:ext cx="3197892" cy="225127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848476" y="2968143"/>
            <a:ext cx="329147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500" b="1" dirty="0" smtClean="0">
                <a:solidFill>
                  <a:schemeClr val="tx1"/>
                </a:solidFill>
              </a:rPr>
              <a:t>‘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우산도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’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가 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다케시마를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 일컫는 것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7" name="그림 16" descr="번짐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3076" y="3649436"/>
            <a:ext cx="3197892" cy="225127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4427984" y="3090664"/>
            <a:ext cx="3600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smtClean="0">
                <a:solidFill>
                  <a:schemeClr val="tx1"/>
                </a:solidFill>
              </a:rPr>
              <a:t>울릉도보다 훨씬 작은 섬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1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frame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921" y="721049"/>
            <a:ext cx="4343151" cy="547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74554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   </a:t>
            </a:r>
            <a:r>
              <a:rPr lang="ko-KR" altLang="en-US" sz="2800" b="1" dirty="0" smtClean="0"/>
              <a:t>독도에 대한 나의 생각</a:t>
            </a:r>
            <a:endParaRPr lang="ko-KR" altLang="en-US" sz="3000" b="1" dirty="0"/>
          </a:p>
        </p:txBody>
      </p:sp>
      <p:sp>
        <p:nvSpPr>
          <p:cNvPr id="7" name="직사각형 6"/>
          <p:cNvSpPr/>
          <p:nvPr/>
        </p:nvSpPr>
        <p:spPr>
          <a:xfrm>
            <a:off x="899592" y="2852936"/>
            <a:ext cx="7416824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smtClean="0">
                <a:solidFill>
                  <a:schemeClr val="tx1"/>
                </a:solidFill>
              </a:rPr>
              <a:t>앞으로도 독도에 대한 허위사실이 아닌 독도가 </a:t>
            </a:r>
            <a:endParaRPr lang="en-US" altLang="ko-KR" sz="2400" b="1" dirty="0" smtClean="0">
              <a:solidFill>
                <a:schemeClr val="tx1"/>
              </a:solidFill>
            </a:endParaRPr>
          </a:p>
          <a:p>
            <a:r>
              <a:rPr lang="ko-KR" altLang="en-US" sz="2400" b="1" dirty="0" smtClean="0">
                <a:solidFill>
                  <a:schemeClr val="tx1"/>
                </a:solidFill>
              </a:rPr>
              <a:t>한국 영토라는 것을 증명하고 정확한 근거들을 </a:t>
            </a:r>
            <a:endParaRPr lang="en-US" altLang="ko-KR" sz="2400" b="1" dirty="0" smtClean="0">
              <a:solidFill>
                <a:schemeClr val="tx1"/>
              </a:solidFill>
            </a:endParaRPr>
          </a:p>
          <a:p>
            <a:r>
              <a:rPr lang="ko-KR" altLang="en-US" sz="2400" b="1" dirty="0" smtClean="0">
                <a:solidFill>
                  <a:schemeClr val="tx1"/>
                </a:solidFill>
              </a:rPr>
              <a:t>많은 사람들에게 알려 독도를 지켜야 한다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65386" y="1556792"/>
            <a:ext cx="5578822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</a:rPr>
              <a:t>독도는 일본의 한반도 침탈 중 첫 희생물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94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1815207"/>
            <a:ext cx="5051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hlinkClick r:id="rId2"/>
              </a:rPr>
              <a:t>http://dokdo.mofa.go.kr/kor/</a:t>
            </a:r>
            <a:endParaRPr lang="ko-KR" altLang="en-US" sz="2400" dirty="0"/>
          </a:p>
        </p:txBody>
      </p:sp>
      <p:pic>
        <p:nvPicPr>
          <p:cNvPr id="7" name="그림 6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921" y="721049"/>
            <a:ext cx="3695079" cy="5477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608" y="745540"/>
            <a:ext cx="3240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   </a:t>
            </a:r>
            <a:r>
              <a:rPr lang="ko-KR" altLang="en-US" sz="3000" b="1" dirty="0" smtClean="0"/>
              <a:t>독도에  대하여</a:t>
            </a:r>
            <a:endParaRPr lang="ko-KR" altLang="en-US" sz="30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3" y="3284984"/>
            <a:ext cx="5112568" cy="304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6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973767" y="2699628"/>
            <a:ext cx="3254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hlinkClick r:id="rId2"/>
              </a:rPr>
              <a:t>http</a:t>
            </a:r>
            <a:r>
              <a:rPr lang="en-US" altLang="ko-KR" dirty="0">
                <a:hlinkClick r:id="rId2"/>
              </a:rPr>
              <a:t>://dokdo.mofa.go.kr/kor/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2976604" y="19185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>
                <a:hlinkClick r:id="rId3"/>
              </a:rPr>
              <a:t>https://www.mofa.go.jp/mofaj/area/takeshima/index.html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704817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출처</a:t>
            </a:r>
            <a:endParaRPr lang="ko-KR" alt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64837" y="2690336"/>
            <a:ext cx="21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한국외무부 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독도</a:t>
            </a:r>
            <a:r>
              <a:rPr lang="en-US" altLang="ko-KR" dirty="0" smtClean="0"/>
              <a:t>&gt;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6349" y="2057073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일본외무성 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죽도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3275856" y="1412776"/>
            <a:ext cx="4092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u="sng" dirty="0">
                <a:hlinkClick r:id="rId4"/>
              </a:rPr>
              <a:t>http://www.dokdo.go.kr/pages/main/</a:t>
            </a:r>
            <a:endParaRPr lang="en-US" altLang="ko-KR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1412776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경상북도 사이버 독도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88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6" name="그림 5" descr="번짐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2373" y="1734207"/>
            <a:ext cx="4021875" cy="31349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953927"/>
            <a:ext cx="9144000" cy="82657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indent="-514350" algn="ctr"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감사합니다</a:t>
            </a:r>
            <a:r>
              <a:rPr lang="en-US" altLang="ko-KR" sz="36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frame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921" y="721049"/>
            <a:ext cx="3695079" cy="5477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745540"/>
            <a:ext cx="3240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   </a:t>
            </a:r>
            <a:r>
              <a:rPr lang="ko-KR" altLang="en-US" sz="3000" b="1" dirty="0" smtClean="0"/>
              <a:t>독도에  대하여</a:t>
            </a:r>
            <a:endParaRPr lang="ko-KR" altLang="en-US" sz="3000" b="1" dirty="0"/>
          </a:p>
        </p:txBody>
      </p:sp>
      <p:sp>
        <p:nvSpPr>
          <p:cNvPr id="2" name="타원 1"/>
          <p:cNvSpPr/>
          <p:nvPr/>
        </p:nvSpPr>
        <p:spPr>
          <a:xfrm>
            <a:off x="1427345" y="2024844"/>
            <a:ext cx="1472309" cy="7920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</a:rPr>
              <a:t>독도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2899654" y="2024844"/>
            <a:ext cx="2286084" cy="7920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solidFill>
                  <a:schemeClr val="tx1"/>
                </a:solidFill>
              </a:rPr>
              <a:t>2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개의 섬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5148064" y="1997372"/>
            <a:ext cx="2880320" cy="7920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err="1" smtClean="0">
                <a:solidFill>
                  <a:schemeClr val="tx1"/>
                </a:solidFill>
              </a:rPr>
              <a:t>동도와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 서도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899592" y="3334752"/>
            <a:ext cx="5144716" cy="7920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solidFill>
                  <a:schemeClr val="tx1"/>
                </a:solidFill>
              </a:rPr>
              <a:t>89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개 부속도서로 구성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1403648" y="4581128"/>
            <a:ext cx="1472309" cy="7920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</a:rPr>
              <a:t>주민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2627783" y="4581128"/>
            <a:ext cx="3832499" cy="7920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</a:rPr>
              <a:t>약 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40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명 거주 중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22" name="갈매기형 수장 21"/>
          <p:cNvSpPr/>
          <p:nvPr/>
        </p:nvSpPr>
        <p:spPr>
          <a:xfrm>
            <a:off x="827584" y="2276872"/>
            <a:ext cx="360040" cy="288032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갈매기형 수장 22"/>
          <p:cNvSpPr/>
          <p:nvPr/>
        </p:nvSpPr>
        <p:spPr>
          <a:xfrm>
            <a:off x="827584" y="3573016"/>
            <a:ext cx="360040" cy="288032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갈매기형 수장 24"/>
          <p:cNvSpPr/>
          <p:nvPr/>
        </p:nvSpPr>
        <p:spPr>
          <a:xfrm>
            <a:off x="827584" y="4869160"/>
            <a:ext cx="360040" cy="288032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80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5" grpId="0"/>
      <p:bldP spid="17" grpId="0"/>
      <p:bldP spid="21" grpId="0"/>
      <p:bldP spid="22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48" y="1772816"/>
            <a:ext cx="6493064" cy="3960440"/>
          </a:xfrm>
          <a:prstGeom prst="rect">
            <a:avLst/>
          </a:prstGeom>
        </p:spPr>
      </p:pic>
      <p:pic>
        <p:nvPicPr>
          <p:cNvPr id="5" name="그림 4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921" y="721049"/>
            <a:ext cx="3695079" cy="5477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745540"/>
            <a:ext cx="3240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   </a:t>
            </a:r>
            <a:r>
              <a:rPr lang="ko-KR" altLang="en-US" sz="3000" b="1" dirty="0" smtClean="0"/>
              <a:t>독도에  대하여</a:t>
            </a:r>
            <a:endParaRPr lang="ko-KR" altLang="en-US" sz="3000" b="1" dirty="0"/>
          </a:p>
        </p:txBody>
      </p:sp>
      <p:sp>
        <p:nvSpPr>
          <p:cNvPr id="8" name="순서도: 추출 7"/>
          <p:cNvSpPr/>
          <p:nvPr/>
        </p:nvSpPr>
        <p:spPr>
          <a:xfrm>
            <a:off x="1019369" y="5975411"/>
            <a:ext cx="168255" cy="144016"/>
          </a:xfrm>
          <a:prstGeom prst="flowChartExtra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152065" y="5867980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독도의 위치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058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추출 3"/>
          <p:cNvSpPr/>
          <p:nvPr/>
        </p:nvSpPr>
        <p:spPr>
          <a:xfrm>
            <a:off x="1019369" y="6128719"/>
            <a:ext cx="168255" cy="144016"/>
          </a:xfrm>
          <a:prstGeom prst="flowChartExtra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152065" y="6021288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독도의 구성</a:t>
            </a:r>
            <a:endParaRPr lang="ko-KR" altLang="en-US" dirty="0"/>
          </a:p>
        </p:txBody>
      </p:sp>
      <p:pic>
        <p:nvPicPr>
          <p:cNvPr id="6" name="그림 5" descr="frame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921" y="721049"/>
            <a:ext cx="3695079" cy="5477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08" y="745540"/>
            <a:ext cx="3240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   </a:t>
            </a:r>
            <a:r>
              <a:rPr lang="ko-KR" altLang="en-US" sz="3000" b="1" dirty="0" smtClean="0"/>
              <a:t>독도에  대하여</a:t>
            </a:r>
            <a:endParaRPr lang="ko-KR" altLang="en-US" sz="3000" b="1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4029"/>
            <a:ext cx="6242428" cy="453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4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frame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921" y="721049"/>
            <a:ext cx="3695079" cy="547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745540"/>
            <a:ext cx="3240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   </a:t>
            </a:r>
            <a:r>
              <a:rPr lang="ko-KR" altLang="en-US" sz="3000" b="1" dirty="0" smtClean="0"/>
              <a:t>독도에  대하여</a:t>
            </a:r>
            <a:endParaRPr lang="ko-KR" altLang="en-US" sz="3000" b="1" dirty="0"/>
          </a:p>
        </p:txBody>
      </p:sp>
      <p:sp>
        <p:nvSpPr>
          <p:cNvPr id="6" name="갈매기형 수장 5"/>
          <p:cNvSpPr/>
          <p:nvPr/>
        </p:nvSpPr>
        <p:spPr>
          <a:xfrm>
            <a:off x="827584" y="2276872"/>
            <a:ext cx="360040" cy="288032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타원 6"/>
          <p:cNvSpPr/>
          <p:nvPr/>
        </p:nvSpPr>
        <p:spPr>
          <a:xfrm>
            <a:off x="1403648" y="1988840"/>
            <a:ext cx="1728192" cy="86409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</a:rPr>
              <a:t>역사적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타원 7"/>
          <p:cNvSpPr/>
          <p:nvPr/>
        </p:nvSpPr>
        <p:spPr>
          <a:xfrm>
            <a:off x="2771800" y="1988840"/>
            <a:ext cx="1728192" cy="86409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</a:rPr>
              <a:t>지리적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타원 8"/>
          <p:cNvSpPr/>
          <p:nvPr/>
        </p:nvSpPr>
        <p:spPr>
          <a:xfrm>
            <a:off x="3923928" y="1988840"/>
            <a:ext cx="2448272" cy="86409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</a:rPr>
              <a:t>국제법적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갈매기형 수장 9"/>
          <p:cNvSpPr/>
          <p:nvPr/>
        </p:nvSpPr>
        <p:spPr>
          <a:xfrm>
            <a:off x="827584" y="3573016"/>
            <a:ext cx="360040" cy="288032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941478" y="3284984"/>
            <a:ext cx="4854658" cy="86409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</a:rPr>
              <a:t>영유권 분쟁 존재  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X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갈매기형 수장 11"/>
          <p:cNvSpPr/>
          <p:nvPr/>
        </p:nvSpPr>
        <p:spPr>
          <a:xfrm>
            <a:off x="827584" y="4869160"/>
            <a:ext cx="360040" cy="288032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2771800" y="4590256"/>
            <a:ext cx="5184576" cy="86409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</a:rPr>
              <a:t>확고한 영토주권 행사 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1196008" y="4590256"/>
            <a:ext cx="2655912" cy="86409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</a:rPr>
              <a:t>우리 정부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1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 animBg="1"/>
      <p:bldP spid="11" grpId="0"/>
      <p:bldP spid="12" grpId="0" animBg="1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frame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921" y="721049"/>
            <a:ext cx="3695079" cy="547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745540"/>
            <a:ext cx="3240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   </a:t>
            </a:r>
            <a:r>
              <a:rPr lang="ko-KR" altLang="en-US" sz="3000" b="1" dirty="0" smtClean="0"/>
              <a:t>독도에  대하여</a:t>
            </a:r>
            <a:endParaRPr lang="ko-KR" altLang="en-US" sz="3000" b="1" dirty="0"/>
          </a:p>
        </p:txBody>
      </p:sp>
      <p:sp>
        <p:nvSpPr>
          <p:cNvPr id="6" name="갈매기형 수장 5"/>
          <p:cNvSpPr/>
          <p:nvPr/>
        </p:nvSpPr>
        <p:spPr>
          <a:xfrm>
            <a:off x="827584" y="2276872"/>
            <a:ext cx="360040" cy="288032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갈매기형 수장 6"/>
          <p:cNvSpPr/>
          <p:nvPr/>
        </p:nvSpPr>
        <p:spPr>
          <a:xfrm>
            <a:off x="827584" y="3573016"/>
            <a:ext cx="360040" cy="288032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갈매기형 수장 7"/>
          <p:cNvSpPr/>
          <p:nvPr/>
        </p:nvSpPr>
        <p:spPr>
          <a:xfrm>
            <a:off x="827584" y="4869160"/>
            <a:ext cx="360040" cy="288032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타원 8"/>
          <p:cNvSpPr/>
          <p:nvPr/>
        </p:nvSpPr>
        <p:spPr>
          <a:xfrm>
            <a:off x="360040" y="1988840"/>
            <a:ext cx="8892480" cy="86409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</a:rPr>
              <a:t>역사성  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+ 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자연과학적 학술가치 매우 큼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타원 9"/>
          <p:cNvSpPr/>
          <p:nvPr/>
        </p:nvSpPr>
        <p:spPr>
          <a:xfrm>
            <a:off x="179512" y="3284984"/>
            <a:ext cx="9649072" cy="86409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</a:rPr>
              <a:t>천연기념물 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336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호 독도천연보호구역 보호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115616" y="4581128"/>
            <a:ext cx="3468734" cy="86409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</a:rPr>
              <a:t>자연생태 우수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4127602" y="4581128"/>
            <a:ext cx="3468734" cy="86409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</a:rPr>
              <a:t>특정도서 관리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7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frame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921" y="721049"/>
            <a:ext cx="4847207" cy="547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1863" y="721049"/>
            <a:ext cx="4224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dirty="0" smtClean="0"/>
              <a:t>독도가 한국영토인 이유</a:t>
            </a:r>
            <a:endParaRPr lang="ko-KR" altLang="en-US" sz="3000" b="1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6192688" cy="469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8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3F3F3F"/>
      </a:folHlink>
    </a:clrScheme>
    <a:fontScheme name="나눔명조">
      <a:majorFont>
        <a:latin typeface="나눔명조"/>
        <a:ea typeface="나눔명조"/>
        <a:cs typeface=""/>
      </a:majorFont>
      <a:minorFont>
        <a:latin typeface="나눔명조"/>
        <a:ea typeface="나눔명조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5037</TotalTime>
  <Words>959</Words>
  <Application>Microsoft Office PowerPoint</Application>
  <PresentationFormat>화면 슬라이드 쇼(4:3)</PresentationFormat>
  <Paragraphs>222</Paragraphs>
  <Slides>31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7" baseType="lpstr">
      <vt:lpstr>굴림</vt:lpstr>
      <vt:lpstr>Arial</vt:lpstr>
      <vt:lpstr>맑은 고딕</vt:lpstr>
      <vt:lpstr>나눔고딕</vt:lpstr>
      <vt:lpstr>나눔명조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네이버 한글캠페인</dc:creator>
  <cp:lastModifiedBy>pc</cp:lastModifiedBy>
  <cp:revision>131</cp:revision>
  <dcterms:created xsi:type="dcterms:W3CDTF">2011-08-23T09:33:59Z</dcterms:created>
  <dcterms:modified xsi:type="dcterms:W3CDTF">2020-05-03T19:34:35Z</dcterms:modified>
</cp:coreProperties>
</file>