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7" r:id="rId2"/>
    <p:sldId id="270" r:id="rId3"/>
    <p:sldId id="322" r:id="rId4"/>
    <p:sldId id="316" r:id="rId5"/>
    <p:sldId id="317" r:id="rId6"/>
    <p:sldId id="318" r:id="rId7"/>
    <p:sldId id="323" r:id="rId8"/>
    <p:sldId id="321" r:id="rId9"/>
    <p:sldId id="328" r:id="rId10"/>
    <p:sldId id="324" r:id="rId11"/>
    <p:sldId id="327" r:id="rId12"/>
    <p:sldId id="326" r:id="rId13"/>
    <p:sldId id="325" r:id="rId14"/>
    <p:sldId id="336" r:id="rId15"/>
    <p:sldId id="320" r:id="rId16"/>
    <p:sldId id="334" r:id="rId17"/>
    <p:sldId id="335" r:id="rId18"/>
    <p:sldId id="331" r:id="rId19"/>
    <p:sldId id="337" r:id="rId20"/>
    <p:sldId id="338" r:id="rId21"/>
    <p:sldId id="269" r:id="rId22"/>
  </p:sldIdLst>
  <p:sldSz cx="12192000" cy="6858000"/>
  <p:notesSz cx="6858000" cy="9144000"/>
  <p:embeddedFontLst>
    <p:embeddedFont>
      <p:font typeface="한컴바탕" pitchFamily="18" charset="2"/>
      <p:regular r:id="rId24"/>
    </p:embeddedFont>
    <p:embeddedFont>
      <p:font typeface="맑은 고딕" pitchFamily="50" charset="-127"/>
      <p:regular r:id="rId25"/>
      <p:bold r:id="rId2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5B"/>
    <a:srgbClr val="FFFAEB"/>
    <a:srgbClr val="FFDE67"/>
    <a:srgbClr val="FFD743"/>
    <a:srgbClr val="FFD2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94270" autoAdjust="0"/>
  </p:normalViewPr>
  <p:slideViewPr>
    <p:cSldViewPr snapToGrid="0">
      <p:cViewPr>
        <p:scale>
          <a:sx n="123" d="100"/>
          <a:sy n="123" d="100"/>
        </p:scale>
        <p:origin x="-19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742E4-3628-4946-870D-C7A092D7318A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E394B-5C68-4B0C-9A8B-2AE3CAADD8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2005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A01C-C63A-485C-BE38-1EDD50793BC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D2CA-5D1D-4261-BE50-C4FABD10F3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64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A01C-C63A-485C-BE38-1EDD50793BC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D2CA-5D1D-4261-BE50-C4FABD10F3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69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A01C-C63A-485C-BE38-1EDD50793BC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D2CA-5D1D-4261-BE50-C4FABD10F3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211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A01C-C63A-485C-BE38-1EDD50793BC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D2CA-5D1D-4261-BE50-C4FABD10F3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0677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A01C-C63A-485C-BE38-1EDD50793BC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D2CA-5D1D-4261-BE50-C4FABD10F3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833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A01C-C63A-485C-BE38-1EDD50793BC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D2CA-5D1D-4261-BE50-C4FABD10F3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612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A01C-C63A-485C-BE38-1EDD50793BC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D2CA-5D1D-4261-BE50-C4FABD10F3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682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A01C-C63A-485C-BE38-1EDD50793BC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D2CA-5D1D-4261-BE50-C4FABD10F3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499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A01C-C63A-485C-BE38-1EDD50793BC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D2CA-5D1D-4261-BE50-C4FABD10F3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774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A01C-C63A-485C-BE38-1EDD50793BC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D2CA-5D1D-4261-BE50-C4FABD10F3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179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A01C-C63A-485C-BE38-1EDD50793BC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D2CA-5D1D-4261-BE50-C4FABD10F3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7538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EA01C-C63A-485C-BE38-1EDD50793BC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AD2CA-5D1D-4261-BE50-C4FABD10F3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010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259599" y="1428587"/>
            <a:ext cx="3672800" cy="2901492"/>
            <a:chOff x="4259602" y="1343480"/>
            <a:chExt cx="3672800" cy="2901492"/>
          </a:xfrm>
        </p:grpSpPr>
        <p:sp>
          <p:nvSpPr>
            <p:cNvPr id="7" name="TextBox 6"/>
            <p:cNvSpPr txBox="1"/>
            <p:nvPr/>
          </p:nvSpPr>
          <p:spPr>
            <a:xfrm>
              <a:off x="5374488" y="1343480"/>
              <a:ext cx="14430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000" b="1" dirty="0" err="1" smtClean="0">
                  <a:ln>
                    <a:solidFill>
                      <a:schemeClr val="bg1">
                        <a:alpha val="13000"/>
                      </a:schemeClr>
                    </a:solidFill>
                  </a:ln>
                  <a:solidFill>
                    <a:schemeClr val="bg1"/>
                  </a:solidFill>
                  <a:latin typeface="tvN 즐거운이야기 Bold" panose="02020603020101020101" pitchFamily="18" charset="-127"/>
                  <a:ea typeface="tvN 즐거운이야기 Bold" panose="02020603020101020101" pitchFamily="18" charset="-127"/>
                </a:rPr>
                <a:t>독도영토</a:t>
              </a:r>
              <a:r>
                <a:rPr lang="ko-KR" altLang="en-US" sz="2000" b="1" dirty="0" err="1">
                  <a:ln>
                    <a:solidFill>
                      <a:schemeClr val="bg1">
                        <a:alpha val="13000"/>
                      </a:schemeClr>
                    </a:solidFill>
                  </a:ln>
                  <a:solidFill>
                    <a:schemeClr val="bg1"/>
                  </a:solidFill>
                  <a:latin typeface="tvN 즐거운이야기 Bold" panose="02020603020101020101" pitchFamily="18" charset="-127"/>
                  <a:ea typeface="tvN 즐거운이야기 Bold" panose="02020603020101020101" pitchFamily="18" charset="-127"/>
                </a:rPr>
                <a:t>학</a:t>
              </a:r>
              <a:endParaRPr lang="ko-KR" altLang="en-US" sz="2000" b="1" dirty="0">
                <a:ln>
                  <a:solidFill>
                    <a:schemeClr val="bg1">
                      <a:alpha val="13000"/>
                    </a:schemeClr>
                  </a:solidFill>
                </a:ln>
                <a:solidFill>
                  <a:schemeClr val="bg1"/>
                </a:solidFill>
                <a:latin typeface="tvN 즐거운이야기 Bold" panose="02020603020101020101" pitchFamily="18" charset="-127"/>
                <a:ea typeface="tvN 즐거운이야기 Bold" panose="02020603020101020101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59602" y="2798422"/>
              <a:ext cx="367280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3200" b="1" dirty="0" smtClean="0">
                  <a:ln>
                    <a:solidFill>
                      <a:schemeClr val="bg1">
                        <a:alpha val="13000"/>
                      </a:schemeClr>
                    </a:solidFill>
                  </a:ln>
                  <a:solidFill>
                    <a:schemeClr val="bg1"/>
                  </a:solidFill>
                  <a:latin typeface="tvN 즐거운이야기 Bold" panose="02020603020101020101" pitchFamily="18" charset="-127"/>
                  <a:ea typeface="tvN 즐거운이야기 Bold" panose="02020603020101020101" pitchFamily="18" charset="-127"/>
                </a:rPr>
                <a:t>독도의 역사적 근거</a:t>
              </a:r>
              <a:endParaRPr lang="en-US" altLang="ko-KR" b="1" dirty="0">
                <a:ln>
                  <a:solidFill>
                    <a:schemeClr val="bg1">
                      <a:alpha val="13000"/>
                    </a:schemeClr>
                  </a:solidFill>
                </a:ln>
                <a:solidFill>
                  <a:schemeClr val="bg1"/>
                </a:solidFill>
                <a:latin typeface="tvN 즐거운이야기 Bold" panose="02020603020101020101" pitchFamily="18" charset="-127"/>
                <a:ea typeface="tvN 즐거운이야기 Bold" panose="02020603020101020101" pitchFamily="18" charset="-127"/>
              </a:endParaRPr>
            </a:p>
            <a:p>
              <a:pPr algn="ctr"/>
              <a:r>
                <a:rPr lang="ko-KR" altLang="en-US" sz="2800" b="1" dirty="0" smtClean="0">
                  <a:ln>
                    <a:solidFill>
                      <a:schemeClr val="bg1">
                        <a:alpha val="13000"/>
                      </a:schemeClr>
                    </a:solidFill>
                  </a:ln>
                  <a:solidFill>
                    <a:schemeClr val="bg1"/>
                  </a:solidFill>
                  <a:latin typeface="tvN 즐거운이야기 Bold" panose="02020603020101020101" pitchFamily="18" charset="-127"/>
                  <a:ea typeface="tvN 즐거운이야기 Bold" panose="02020603020101020101" pitchFamily="18" charset="-127"/>
                </a:rPr>
                <a:t>언어치료학과 </a:t>
              </a:r>
              <a:endParaRPr lang="en-US" altLang="ko-KR" sz="2800" b="1" dirty="0">
                <a:ln>
                  <a:solidFill>
                    <a:schemeClr val="bg1">
                      <a:alpha val="13000"/>
                    </a:schemeClr>
                  </a:solidFill>
                </a:ln>
                <a:solidFill>
                  <a:schemeClr val="bg1"/>
                </a:solidFill>
                <a:latin typeface="tvN 즐거운이야기 Bold" panose="02020603020101020101" pitchFamily="18" charset="-127"/>
                <a:ea typeface="tvN 즐거운이야기 Bold" panose="02020603020101020101" pitchFamily="18" charset="-127"/>
              </a:endParaRPr>
            </a:p>
            <a:p>
              <a:pPr algn="ctr"/>
              <a:r>
                <a:rPr lang="en-US" altLang="ko-KR" sz="2800" b="1" dirty="0" smtClean="0">
                  <a:ln>
                    <a:solidFill>
                      <a:schemeClr val="bg1">
                        <a:alpha val="13000"/>
                      </a:schemeClr>
                    </a:solidFill>
                  </a:ln>
                  <a:solidFill>
                    <a:schemeClr val="bg1"/>
                  </a:solidFill>
                  <a:latin typeface="tvN 즐거운이야기 Bold" panose="02020603020101020101" pitchFamily="18" charset="-127"/>
                  <a:ea typeface="tvN 즐거운이야기 Bold" panose="02020603020101020101" pitchFamily="18" charset="-127"/>
                </a:rPr>
                <a:t>21*0103* </a:t>
              </a:r>
              <a:r>
                <a:rPr lang="ko-KR" altLang="en-US" sz="2800" b="1" dirty="0" smtClean="0">
                  <a:ln>
                    <a:solidFill>
                      <a:schemeClr val="bg1">
                        <a:alpha val="13000"/>
                      </a:schemeClr>
                    </a:solidFill>
                  </a:ln>
                  <a:solidFill>
                    <a:schemeClr val="bg1"/>
                  </a:solidFill>
                  <a:latin typeface="tvN 즐거운이야기 Bold" panose="02020603020101020101" pitchFamily="18" charset="-127"/>
                  <a:ea typeface="tvN 즐거운이야기 Bold" panose="02020603020101020101" pitchFamily="18" charset="-127"/>
                </a:rPr>
                <a:t>박가람</a:t>
              </a:r>
              <a:endParaRPr lang="en-US" altLang="ko-KR" sz="2800" b="1" dirty="0">
                <a:ln>
                  <a:solidFill>
                    <a:schemeClr val="bg1">
                      <a:alpha val="13000"/>
                    </a:schemeClr>
                  </a:solidFill>
                </a:ln>
                <a:solidFill>
                  <a:schemeClr val="bg1"/>
                </a:solidFill>
                <a:latin typeface="tvN 즐거운이야기 Bold" panose="02020603020101020101" pitchFamily="18" charset="-127"/>
                <a:ea typeface="tvN 즐거운이야기 Bold" panose="02020603020101020101" pitchFamily="18" charset="-127"/>
              </a:endParaRPr>
            </a:p>
          </p:txBody>
        </p:sp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53636" y="1746130"/>
              <a:ext cx="884727" cy="8847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848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91096" y="440229"/>
            <a:ext cx="1745776" cy="2689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>
              <a:solidFill>
                <a:srgbClr val="FFDE67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3" name="이등변 삼각형 2"/>
          <p:cNvSpPr/>
          <p:nvPr/>
        </p:nvSpPr>
        <p:spPr>
          <a:xfrm>
            <a:off x="11594892" y="6265890"/>
            <a:ext cx="597108" cy="592111"/>
          </a:xfrm>
          <a:prstGeom prst="triangle">
            <a:avLst>
              <a:gd name="adj" fmla="val 10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30450" y="217091"/>
            <a:ext cx="146706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15000"/>
              </a:lnSpc>
            </a:pPr>
            <a:r>
              <a:rPr lang="ko-KR" altLang="en-US" sz="2000" kern="0" dirty="0" err="1" smtClean="0">
                <a:ln>
                  <a:solidFill>
                    <a:schemeClr val="tx1">
                      <a:alpha val="11000"/>
                    </a:schemeClr>
                  </a:solidFill>
                </a:ln>
                <a:solidFill>
                  <a:srgbClr val="000000"/>
                </a:solidFill>
                <a:latin typeface="tvN 즐거운이야기 Bold" panose="02020603020101020101" pitchFamily="18" charset="-127"/>
                <a:ea typeface="tvN 즐거운이야기 Bold" panose="02020603020101020101" pitchFamily="18" charset="-127"/>
              </a:rPr>
              <a:t>독도영토학</a:t>
            </a:r>
            <a:endParaRPr lang="en-US" altLang="ko-KR" sz="2000" kern="0" dirty="0">
              <a:ln>
                <a:solidFill>
                  <a:schemeClr val="tx1">
                    <a:alpha val="11000"/>
                  </a:schemeClr>
                </a:solidFill>
              </a:ln>
              <a:solidFill>
                <a:srgbClr val="000000"/>
              </a:solidFill>
              <a:latin typeface="tvN 즐거운이야기 Bold" panose="02020603020101020101" pitchFamily="18" charset="-127"/>
              <a:ea typeface="tvN 즐거운이야기 Bold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06326" y="1451717"/>
            <a:ext cx="23823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지형적</a:t>
            </a:r>
            <a:r>
              <a:rPr lang="en-US" altLang="ko-KR" sz="2000" b="1" dirty="0"/>
              <a:t>·</a:t>
            </a:r>
            <a:r>
              <a:rPr lang="ko-KR" altLang="en-US" sz="2000" b="1" dirty="0"/>
              <a:t>지질적 특성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163984" y="2358109"/>
            <a:ext cx="100102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/>
              <a:t>3. </a:t>
            </a:r>
            <a:r>
              <a:rPr lang="ko-KR" altLang="en-US" sz="2400" dirty="0" smtClean="0"/>
              <a:t>서도의 </a:t>
            </a:r>
            <a:r>
              <a:rPr lang="ko-KR" altLang="en-US" sz="2400" dirty="0" err="1"/>
              <a:t>정상부</a:t>
            </a:r>
            <a:r>
              <a:rPr lang="en-US" altLang="ko-KR" sz="2400" dirty="0"/>
              <a:t>: </a:t>
            </a:r>
            <a:r>
              <a:rPr lang="ko-KR" altLang="en-US" sz="2400" dirty="0"/>
              <a:t>날카로운 암석의 능선으로 이루어져 식물이 자라기 어렵지만</a:t>
            </a:r>
            <a:r>
              <a:rPr lang="en-US" altLang="ko-KR" sz="2400" dirty="0"/>
              <a:t>, </a:t>
            </a:r>
            <a:r>
              <a:rPr lang="ko-KR" altLang="en-US" sz="2400" dirty="0" err="1"/>
              <a:t>정상부</a:t>
            </a:r>
            <a:r>
              <a:rPr lang="ko-KR" altLang="en-US" sz="2400" dirty="0"/>
              <a:t> 남서쪽은 다소 평탄하기 때문에 </a:t>
            </a:r>
            <a:r>
              <a:rPr lang="ko-KR" altLang="en-US" sz="2400" dirty="0" err="1"/>
              <a:t>토양층이</a:t>
            </a:r>
            <a:r>
              <a:rPr lang="ko-KR" altLang="en-US" sz="2400" dirty="0"/>
              <a:t> 형성되어 식물이 자란다</a:t>
            </a:r>
            <a:r>
              <a:rPr lang="en-US" altLang="ko-KR" sz="2400" dirty="0"/>
              <a:t>. </a:t>
            </a:r>
            <a:r>
              <a:rPr lang="ko-KR" altLang="en-US" sz="2400" dirty="0"/>
              <a:t>그리고 서도의 북쪽에는 </a:t>
            </a:r>
            <a:r>
              <a:rPr lang="ko-KR" altLang="en-US" sz="2400" dirty="0" err="1"/>
              <a:t>물골이</a:t>
            </a:r>
            <a:r>
              <a:rPr lang="ko-KR" altLang="en-US" sz="2400" dirty="0"/>
              <a:t> 솟아 나와 음용수를 얻을 수 있다</a:t>
            </a:r>
            <a:r>
              <a:rPr lang="en-US" altLang="ko-KR" sz="2400" dirty="0"/>
              <a:t>. </a:t>
            </a:r>
            <a:r>
              <a:rPr lang="ko-KR" altLang="en-US" sz="2400" dirty="0"/>
              <a:t>이는 독도가 무인도가 아닌 유인도로 인정받을 수 있는 중요한 근거가 된다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2083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91096" y="440229"/>
            <a:ext cx="1745776" cy="2689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>
              <a:solidFill>
                <a:srgbClr val="FFDE67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3" name="이등변 삼각형 2"/>
          <p:cNvSpPr/>
          <p:nvPr/>
        </p:nvSpPr>
        <p:spPr>
          <a:xfrm>
            <a:off x="11594892" y="6265890"/>
            <a:ext cx="597108" cy="592111"/>
          </a:xfrm>
          <a:prstGeom prst="triangle">
            <a:avLst>
              <a:gd name="adj" fmla="val 10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30450" y="217091"/>
            <a:ext cx="146706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15000"/>
              </a:lnSpc>
            </a:pPr>
            <a:r>
              <a:rPr lang="ko-KR" altLang="en-US" sz="2000" kern="0" dirty="0" err="1" smtClean="0">
                <a:ln>
                  <a:solidFill>
                    <a:schemeClr val="tx1">
                      <a:alpha val="11000"/>
                    </a:schemeClr>
                  </a:solidFill>
                </a:ln>
                <a:solidFill>
                  <a:srgbClr val="000000"/>
                </a:solidFill>
                <a:latin typeface="tvN 즐거운이야기 Bold" panose="02020603020101020101" pitchFamily="18" charset="-127"/>
                <a:ea typeface="tvN 즐거운이야기 Bold" panose="02020603020101020101" pitchFamily="18" charset="-127"/>
              </a:rPr>
              <a:t>독도영토학</a:t>
            </a:r>
            <a:endParaRPr lang="en-US" altLang="ko-KR" sz="2000" kern="0" dirty="0">
              <a:ln>
                <a:solidFill>
                  <a:schemeClr val="tx1">
                    <a:alpha val="11000"/>
                  </a:schemeClr>
                </a:solidFill>
              </a:ln>
              <a:solidFill>
                <a:srgbClr val="000000"/>
              </a:solidFill>
              <a:latin typeface="tvN 즐거운이야기 Bold" panose="02020603020101020101" pitchFamily="18" charset="-127"/>
              <a:ea typeface="tvN 즐거운이야기 Bold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06326" y="1451717"/>
            <a:ext cx="23823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지형적</a:t>
            </a:r>
            <a:r>
              <a:rPr lang="en-US" altLang="ko-KR" sz="2000" b="1" dirty="0"/>
              <a:t>·</a:t>
            </a:r>
            <a:r>
              <a:rPr lang="ko-KR" altLang="en-US" sz="2000" b="1" dirty="0"/>
              <a:t>지질적 특성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163984" y="2703864"/>
            <a:ext cx="9661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/>
              <a:t>4. </a:t>
            </a:r>
            <a:r>
              <a:rPr lang="ko-KR" altLang="en-US" sz="2400" dirty="0" smtClean="0"/>
              <a:t>주요지형</a:t>
            </a:r>
            <a:r>
              <a:rPr lang="en-US" altLang="ko-KR" sz="2400" dirty="0"/>
              <a:t>: </a:t>
            </a:r>
            <a:r>
              <a:rPr lang="ko-KR" altLang="en-US" sz="2400" dirty="0" err="1"/>
              <a:t>주상절리같은</a:t>
            </a:r>
            <a:r>
              <a:rPr lang="ko-KR" altLang="en-US" sz="2400" dirty="0"/>
              <a:t> 화산지형</a:t>
            </a:r>
            <a:r>
              <a:rPr lang="en-US" altLang="ko-KR" sz="2400" dirty="0"/>
              <a:t>, </a:t>
            </a:r>
            <a:r>
              <a:rPr lang="ko-KR" altLang="en-US" sz="2400" dirty="0" err="1"/>
              <a:t>단층선이나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암맥과</a:t>
            </a:r>
            <a:r>
              <a:rPr lang="ko-KR" altLang="en-US" sz="2400" dirty="0"/>
              <a:t> 같은 구조지형</a:t>
            </a:r>
            <a:r>
              <a:rPr lang="en-US" altLang="ko-KR" sz="2400" dirty="0"/>
              <a:t>, </a:t>
            </a:r>
            <a:r>
              <a:rPr lang="ko-KR" altLang="en-US" sz="2400" dirty="0"/>
              <a:t>그리고 파식대등의 해안 지형과 풍화 작용의 영향을 많이 받은 </a:t>
            </a:r>
            <a:r>
              <a:rPr lang="ko-KR" altLang="en-US" sz="2400" dirty="0" err="1"/>
              <a:t>풍화혈이</a:t>
            </a:r>
            <a:r>
              <a:rPr lang="ko-KR" altLang="en-US" sz="2400" dirty="0"/>
              <a:t> 광범위하게 분포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3200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91096" y="440229"/>
            <a:ext cx="1745776" cy="2689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>
              <a:solidFill>
                <a:srgbClr val="FFDE67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3" name="이등변 삼각형 2"/>
          <p:cNvSpPr/>
          <p:nvPr/>
        </p:nvSpPr>
        <p:spPr>
          <a:xfrm>
            <a:off x="11594892" y="6265890"/>
            <a:ext cx="597108" cy="592111"/>
          </a:xfrm>
          <a:prstGeom prst="triangle">
            <a:avLst>
              <a:gd name="adj" fmla="val 10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30450" y="217091"/>
            <a:ext cx="146706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15000"/>
              </a:lnSpc>
            </a:pPr>
            <a:r>
              <a:rPr lang="ko-KR" altLang="en-US" sz="2000" kern="0" dirty="0" err="1" smtClean="0">
                <a:ln>
                  <a:solidFill>
                    <a:schemeClr val="tx1">
                      <a:alpha val="11000"/>
                    </a:schemeClr>
                  </a:solidFill>
                </a:ln>
                <a:solidFill>
                  <a:srgbClr val="000000"/>
                </a:solidFill>
                <a:latin typeface="tvN 즐거운이야기 Bold" panose="02020603020101020101" pitchFamily="18" charset="-127"/>
                <a:ea typeface="tvN 즐거운이야기 Bold" panose="02020603020101020101" pitchFamily="18" charset="-127"/>
              </a:rPr>
              <a:t>독도영토학</a:t>
            </a:r>
            <a:endParaRPr lang="en-US" altLang="ko-KR" sz="2000" kern="0" dirty="0">
              <a:ln>
                <a:solidFill>
                  <a:schemeClr val="tx1">
                    <a:alpha val="11000"/>
                  </a:schemeClr>
                </a:solidFill>
              </a:ln>
              <a:solidFill>
                <a:srgbClr val="000000"/>
              </a:solidFill>
              <a:latin typeface="tvN 즐거운이야기 Bold" panose="02020603020101020101" pitchFamily="18" charset="-127"/>
              <a:ea typeface="tvN 즐거운이야기 Bold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269308" y="2570156"/>
            <a:ext cx="83150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400" dirty="0"/>
              <a:t>독도가 대한민국의 </a:t>
            </a:r>
            <a:r>
              <a:rPr lang="ko-KR" altLang="en-US" sz="4400" dirty="0" smtClean="0"/>
              <a:t>영토인 근거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11206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91096" y="440229"/>
            <a:ext cx="1745776" cy="2689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>
              <a:solidFill>
                <a:srgbClr val="FFDE67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3" name="이등변 삼각형 2"/>
          <p:cNvSpPr/>
          <p:nvPr/>
        </p:nvSpPr>
        <p:spPr>
          <a:xfrm>
            <a:off x="11594892" y="6265890"/>
            <a:ext cx="597108" cy="592111"/>
          </a:xfrm>
          <a:prstGeom prst="triangle">
            <a:avLst>
              <a:gd name="adj" fmla="val 10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30450" y="217091"/>
            <a:ext cx="146706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15000"/>
              </a:lnSpc>
            </a:pPr>
            <a:r>
              <a:rPr lang="ko-KR" altLang="en-US" sz="2000" kern="0" dirty="0" err="1" smtClean="0">
                <a:ln>
                  <a:solidFill>
                    <a:schemeClr val="tx1">
                      <a:alpha val="11000"/>
                    </a:schemeClr>
                  </a:solidFill>
                </a:ln>
                <a:solidFill>
                  <a:srgbClr val="000000"/>
                </a:solidFill>
                <a:latin typeface="tvN 즐거운이야기 Bold" panose="02020603020101020101" pitchFamily="18" charset="-127"/>
                <a:ea typeface="tvN 즐거운이야기 Bold" panose="02020603020101020101" pitchFamily="18" charset="-127"/>
              </a:rPr>
              <a:t>독도영토학</a:t>
            </a:r>
            <a:endParaRPr lang="en-US" altLang="ko-KR" sz="2000" kern="0" dirty="0">
              <a:ln>
                <a:solidFill>
                  <a:schemeClr val="tx1">
                    <a:alpha val="11000"/>
                  </a:schemeClr>
                </a:solidFill>
              </a:ln>
              <a:solidFill>
                <a:srgbClr val="000000"/>
              </a:solidFill>
              <a:latin typeface="tvN 즐거운이야기 Bold" panose="02020603020101020101" pitchFamily="18" charset="-127"/>
              <a:ea typeface="tvN 즐거운이야기 Bold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91096" y="1175310"/>
            <a:ext cx="46474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독도가 대한민국의 영토인 </a:t>
            </a:r>
            <a:r>
              <a:rPr lang="ko-KR" altLang="en-US" sz="2000" b="1" dirty="0" smtClean="0"/>
              <a:t>지리적 근거</a:t>
            </a:r>
            <a:endParaRPr lang="ko-KR" altLang="en-US" sz="2000" b="1" dirty="0"/>
          </a:p>
        </p:txBody>
      </p:sp>
      <p:sp>
        <p:nvSpPr>
          <p:cNvPr id="6" name="직사각형 5"/>
          <p:cNvSpPr/>
          <p:nvPr/>
        </p:nvSpPr>
        <p:spPr>
          <a:xfrm>
            <a:off x="870486" y="2099430"/>
            <a:ext cx="107244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/>
              <a:t>조선 초기 </a:t>
            </a:r>
            <a:r>
              <a:rPr lang="ko-KR" altLang="en-US" sz="2800" dirty="0" err="1"/>
              <a:t>관찬서인</a:t>
            </a:r>
            <a:r>
              <a:rPr lang="ko-KR" altLang="en-US" sz="2800" dirty="0"/>
              <a:t> 세종실록「지리지」</a:t>
            </a:r>
            <a:r>
              <a:rPr lang="en-US" altLang="ko-KR" sz="2800" dirty="0"/>
              <a:t>(1454</a:t>
            </a:r>
            <a:r>
              <a:rPr lang="ko-KR" altLang="en-US" sz="2800" dirty="0"/>
              <a:t>년</a:t>
            </a:r>
            <a:r>
              <a:rPr lang="en-US" altLang="ko-KR" sz="2800" dirty="0"/>
              <a:t>)</a:t>
            </a:r>
            <a:r>
              <a:rPr lang="ko-KR" altLang="en-US" sz="2800" dirty="0"/>
              <a:t>는 “우산</a:t>
            </a:r>
            <a:r>
              <a:rPr lang="en-US" altLang="ko-KR" sz="2800" dirty="0"/>
              <a:t>(</a:t>
            </a:r>
            <a:r>
              <a:rPr lang="ko-KR" altLang="en-US" sz="2800" dirty="0"/>
              <a:t>독도</a:t>
            </a:r>
            <a:r>
              <a:rPr lang="en-US" altLang="ko-KR" sz="2800" dirty="0"/>
              <a:t>) ∙ </a:t>
            </a:r>
            <a:r>
              <a:rPr lang="ko-KR" altLang="en-US" sz="2800" dirty="0" err="1"/>
              <a:t>무릉</a:t>
            </a:r>
            <a:r>
              <a:rPr lang="en-US" altLang="ko-KR" sz="2800" dirty="0"/>
              <a:t>(</a:t>
            </a:r>
            <a:r>
              <a:rPr lang="ko-KR" altLang="en-US" sz="2800" dirty="0"/>
              <a:t>울릉도</a:t>
            </a:r>
            <a:r>
              <a:rPr lang="en-US" altLang="ko-KR" sz="2800" dirty="0"/>
              <a:t>) … </a:t>
            </a:r>
            <a:r>
              <a:rPr lang="ko-KR" altLang="en-US" sz="2800" dirty="0"/>
              <a:t>두 섬은 서로 멀리 떨어져 있지 않아 날씨가 맑으면 바라볼 수 있다”고 </a:t>
            </a:r>
            <a:r>
              <a:rPr lang="ko-KR" altLang="en-US" sz="2800" dirty="0" smtClean="0"/>
              <a:t>기록</a:t>
            </a:r>
            <a:endParaRPr lang="en-US" altLang="ko-KR" sz="2800" dirty="0" smtClean="0"/>
          </a:p>
          <a:p>
            <a:endParaRPr lang="en-US" altLang="ko-KR" sz="2800" dirty="0"/>
          </a:p>
          <a:p>
            <a:r>
              <a:rPr lang="ko-KR" altLang="en-US" sz="2800" dirty="0"/>
              <a:t>특히 울릉도 주변에는 많은 부속도서가 있지만 날씨가 맑은 날에만 육안으로 보이는 섬은 독도가 유일하다</a:t>
            </a:r>
            <a:r>
              <a:rPr lang="en-US" altLang="ko-KR" sz="2800" dirty="0"/>
              <a:t>. 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8702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91096" y="440229"/>
            <a:ext cx="1745776" cy="2689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>
              <a:solidFill>
                <a:srgbClr val="FFDE67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3" name="이등변 삼각형 2"/>
          <p:cNvSpPr/>
          <p:nvPr/>
        </p:nvSpPr>
        <p:spPr>
          <a:xfrm>
            <a:off x="11594892" y="6265890"/>
            <a:ext cx="597108" cy="592111"/>
          </a:xfrm>
          <a:prstGeom prst="triangle">
            <a:avLst>
              <a:gd name="adj" fmla="val 10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30450" y="217091"/>
            <a:ext cx="146706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15000"/>
              </a:lnSpc>
            </a:pPr>
            <a:r>
              <a:rPr lang="ko-KR" altLang="en-US" sz="2000" kern="0" dirty="0" err="1" smtClean="0">
                <a:ln>
                  <a:solidFill>
                    <a:schemeClr val="tx1">
                      <a:alpha val="11000"/>
                    </a:schemeClr>
                  </a:solidFill>
                </a:ln>
                <a:solidFill>
                  <a:srgbClr val="000000"/>
                </a:solidFill>
                <a:latin typeface="tvN 즐거운이야기 Bold" panose="02020603020101020101" pitchFamily="18" charset="-127"/>
                <a:ea typeface="tvN 즐거운이야기 Bold" panose="02020603020101020101" pitchFamily="18" charset="-127"/>
              </a:rPr>
              <a:t>독도영토학</a:t>
            </a:r>
            <a:endParaRPr lang="en-US" altLang="ko-KR" sz="2000" kern="0" dirty="0">
              <a:ln>
                <a:solidFill>
                  <a:schemeClr val="tx1">
                    <a:alpha val="11000"/>
                  </a:schemeClr>
                </a:solidFill>
              </a:ln>
              <a:solidFill>
                <a:srgbClr val="000000"/>
              </a:solidFill>
              <a:latin typeface="tvN 즐거운이야기 Bold" panose="02020603020101020101" pitchFamily="18" charset="-127"/>
              <a:ea typeface="tvN 즐거운이야기 Bold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91096" y="1175310"/>
            <a:ext cx="46474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독도가 대한민국의 영토인 </a:t>
            </a:r>
            <a:r>
              <a:rPr lang="ko-KR" altLang="en-US" sz="2000" b="1" dirty="0" smtClean="0"/>
              <a:t>역</a:t>
            </a:r>
            <a:r>
              <a:rPr lang="ko-KR" altLang="en-US" sz="2000" b="1" dirty="0"/>
              <a:t>사</a:t>
            </a:r>
            <a:r>
              <a:rPr lang="ko-KR" altLang="en-US" sz="2000" b="1" dirty="0" smtClean="0"/>
              <a:t>적 근거</a:t>
            </a:r>
            <a:endParaRPr lang="ko-KR" altLang="en-US" sz="20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41" name="_x197344000" descr="EMB000010bc3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50" y="1673816"/>
            <a:ext cx="5017204" cy="316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0450" y="4912041"/>
            <a:ext cx="130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삼국사기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5498892" y="39121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/>
              <a:t>신라 이찬</a:t>
            </a:r>
            <a:r>
              <a:rPr lang="en-US" altLang="ko-KR" dirty="0"/>
              <a:t>(</a:t>
            </a:r>
            <a:r>
              <a:rPr lang="ko-KR" altLang="en-US" dirty="0" err="1"/>
              <a:t>伊飡</a:t>
            </a:r>
            <a:r>
              <a:rPr lang="en-US" altLang="ko-KR" dirty="0"/>
              <a:t>) </a:t>
            </a:r>
            <a:r>
              <a:rPr lang="ko-KR" altLang="en-US" dirty="0" err="1"/>
              <a:t>이사부</a:t>
            </a:r>
            <a:r>
              <a:rPr lang="en-US" altLang="ko-KR" dirty="0"/>
              <a:t>(</a:t>
            </a:r>
            <a:r>
              <a:rPr lang="ko-KR" altLang="en-US" dirty="0" err="1"/>
              <a:t>異斯夫</a:t>
            </a:r>
            <a:r>
              <a:rPr lang="en-US" altLang="ko-KR" dirty="0"/>
              <a:t>)</a:t>
            </a:r>
            <a:r>
              <a:rPr lang="ko-KR" altLang="en-US" dirty="0"/>
              <a:t>가 우산국을 정벌하여 신라가 우산국을 복속한다</a:t>
            </a:r>
            <a:r>
              <a:rPr lang="en-US" altLang="ko-KR" dirty="0"/>
              <a:t>. </a:t>
            </a:r>
            <a:r>
              <a:rPr lang="ko-KR" altLang="en-US" dirty="0"/>
              <a:t>이로써 울릉도와 독도는 우리 역사와 함께 하기 시작한다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635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91096" y="440229"/>
            <a:ext cx="1745776" cy="2689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>
              <a:solidFill>
                <a:srgbClr val="FFDE67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3" name="이등변 삼각형 2"/>
          <p:cNvSpPr/>
          <p:nvPr/>
        </p:nvSpPr>
        <p:spPr>
          <a:xfrm>
            <a:off x="11594892" y="6265890"/>
            <a:ext cx="597108" cy="592111"/>
          </a:xfrm>
          <a:prstGeom prst="triangle">
            <a:avLst>
              <a:gd name="adj" fmla="val 10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30450" y="217091"/>
            <a:ext cx="146706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15000"/>
              </a:lnSpc>
            </a:pPr>
            <a:r>
              <a:rPr lang="ko-KR" altLang="en-US" sz="2000" kern="0" dirty="0" err="1" smtClean="0">
                <a:ln>
                  <a:solidFill>
                    <a:schemeClr val="tx1">
                      <a:alpha val="11000"/>
                    </a:schemeClr>
                  </a:solidFill>
                </a:ln>
                <a:solidFill>
                  <a:srgbClr val="000000"/>
                </a:solidFill>
                <a:latin typeface="tvN 즐거운이야기 Bold" panose="02020603020101020101" pitchFamily="18" charset="-127"/>
                <a:ea typeface="tvN 즐거운이야기 Bold" panose="02020603020101020101" pitchFamily="18" charset="-127"/>
              </a:rPr>
              <a:t>독도영토학</a:t>
            </a:r>
            <a:endParaRPr lang="en-US" altLang="ko-KR" sz="2000" kern="0" dirty="0">
              <a:ln>
                <a:solidFill>
                  <a:schemeClr val="tx1">
                    <a:alpha val="11000"/>
                  </a:schemeClr>
                </a:solidFill>
              </a:ln>
              <a:solidFill>
                <a:srgbClr val="000000"/>
              </a:solidFill>
              <a:latin typeface="tvN 즐거운이야기 Bold" panose="02020603020101020101" pitchFamily="18" charset="-127"/>
              <a:ea typeface="tvN 즐거운이야기 Bold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91096" y="1175310"/>
            <a:ext cx="46474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독도가 대한민국의 영토인 </a:t>
            </a:r>
            <a:r>
              <a:rPr lang="ko-KR" altLang="en-US" sz="2000" b="1" dirty="0" smtClean="0"/>
              <a:t>역</a:t>
            </a:r>
            <a:r>
              <a:rPr lang="ko-KR" altLang="en-US" sz="2000" b="1" dirty="0"/>
              <a:t>사</a:t>
            </a:r>
            <a:r>
              <a:rPr lang="ko-KR" altLang="en-US" sz="2000" b="1" dirty="0" smtClean="0"/>
              <a:t>적 근거</a:t>
            </a:r>
            <a:endParaRPr lang="ko-KR" altLang="en-US" sz="2000" b="1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48" y="2074378"/>
            <a:ext cx="3933233" cy="2830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373529" y="1736453"/>
            <a:ext cx="59483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안용복 사건으로 인해 일본과 울릉도 영유권에 대한 </a:t>
            </a:r>
            <a:r>
              <a:rPr lang="ko-KR" altLang="en-US" dirty="0" smtClean="0"/>
              <a:t>분쟁 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/>
              <a:t>일본 막부는 울릉도 영유권에 대해 알아보기 위해 </a:t>
            </a:r>
            <a:r>
              <a:rPr lang="ko-KR" altLang="en-US" dirty="0" err="1"/>
              <a:t>돗토리번에</a:t>
            </a:r>
            <a:r>
              <a:rPr lang="ko-KR" altLang="en-US" dirty="0"/>
              <a:t> 울릉도의 소속을 질문</a:t>
            </a:r>
            <a:r>
              <a:rPr lang="en-US" altLang="ko-KR" dirty="0"/>
              <a:t>(12</a:t>
            </a:r>
            <a:r>
              <a:rPr lang="ko-KR" altLang="en-US" dirty="0"/>
              <a:t>월 </a:t>
            </a:r>
            <a:r>
              <a:rPr lang="en-US" altLang="ko-KR" dirty="0"/>
              <a:t>24</a:t>
            </a:r>
            <a:r>
              <a:rPr lang="ko-KR" altLang="en-US" dirty="0"/>
              <a:t>일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/>
              <a:t>이에 대해 </a:t>
            </a:r>
            <a:r>
              <a:rPr lang="ko-KR" altLang="en-US" dirty="0" err="1"/>
              <a:t>돗토리번이</a:t>
            </a:r>
            <a:r>
              <a:rPr lang="ko-KR" altLang="en-US" dirty="0"/>
              <a:t> 막부에 </a:t>
            </a:r>
            <a:r>
              <a:rPr lang="ko-KR" altLang="en-US" dirty="0" err="1"/>
              <a:t>다케시마</a:t>
            </a:r>
            <a:r>
              <a:rPr lang="en-US" altLang="ko-KR" dirty="0"/>
              <a:t>(</a:t>
            </a:r>
            <a:r>
              <a:rPr lang="ko-KR" altLang="en-US" dirty="0"/>
              <a:t>울릉도</a:t>
            </a:r>
            <a:r>
              <a:rPr lang="en-US" altLang="ko-KR" dirty="0"/>
              <a:t>)</a:t>
            </a:r>
            <a:r>
              <a:rPr lang="ko-KR" altLang="en-US" dirty="0"/>
              <a:t>와 </a:t>
            </a:r>
            <a:r>
              <a:rPr lang="ko-KR" altLang="en-US" dirty="0" err="1"/>
              <a:t>마쓰시마</a:t>
            </a:r>
            <a:r>
              <a:rPr lang="en-US" altLang="ko-KR" dirty="0"/>
              <a:t>(</a:t>
            </a:r>
            <a:r>
              <a:rPr lang="ko-KR" altLang="en-US" dirty="0"/>
              <a:t>독도</a:t>
            </a:r>
            <a:r>
              <a:rPr lang="en-US" altLang="ko-KR" dirty="0"/>
              <a:t>)</a:t>
            </a:r>
            <a:r>
              <a:rPr lang="ko-KR" altLang="en-US" dirty="0"/>
              <a:t>가 </a:t>
            </a:r>
            <a:r>
              <a:rPr lang="ko-KR" altLang="en-US" dirty="0" err="1"/>
              <a:t>돗토리번의</a:t>
            </a:r>
            <a:r>
              <a:rPr lang="ko-KR" altLang="en-US" dirty="0"/>
              <a:t> 소속이 아니라고 답변</a:t>
            </a:r>
            <a:r>
              <a:rPr lang="en-US" altLang="ko-KR" dirty="0"/>
              <a:t>(12</a:t>
            </a:r>
            <a:r>
              <a:rPr lang="ko-KR" altLang="en-US" dirty="0"/>
              <a:t>월 </a:t>
            </a:r>
            <a:r>
              <a:rPr lang="en-US" altLang="ko-KR" dirty="0"/>
              <a:t>25</a:t>
            </a:r>
            <a:r>
              <a:rPr lang="ko-KR" altLang="en-US" dirty="0"/>
              <a:t>일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/>
              <a:t>일본 막부는 </a:t>
            </a:r>
            <a:r>
              <a:rPr lang="ko-KR" altLang="en-US" dirty="0" err="1"/>
              <a:t>돗토리번을</a:t>
            </a:r>
            <a:r>
              <a:rPr lang="ko-KR" altLang="en-US" dirty="0"/>
              <a:t> 통해 울릉도와 독도가 </a:t>
            </a:r>
            <a:r>
              <a:rPr lang="ko-KR" altLang="en-US" dirty="0" err="1"/>
              <a:t>일본령이</a:t>
            </a:r>
            <a:r>
              <a:rPr lang="ko-KR" altLang="en-US" dirty="0"/>
              <a:t> 아님을 확인하고 </a:t>
            </a:r>
            <a:r>
              <a:rPr lang="ko-KR" altLang="en-US" dirty="0" err="1"/>
              <a:t>다케시마</a:t>
            </a:r>
            <a:r>
              <a:rPr lang="en-US" altLang="ko-KR" dirty="0"/>
              <a:t>(</a:t>
            </a:r>
            <a:r>
              <a:rPr lang="ko-KR" altLang="en-US" dirty="0"/>
              <a:t>울릉도</a:t>
            </a:r>
            <a:r>
              <a:rPr lang="en-US" altLang="ko-KR" dirty="0"/>
              <a:t>) </a:t>
            </a:r>
            <a:r>
              <a:rPr lang="ko-KR" altLang="en-US" dirty="0"/>
              <a:t>도해금지령을 내렸다</a:t>
            </a:r>
            <a:r>
              <a:rPr lang="en-US" altLang="ko-KR" dirty="0"/>
              <a:t>.(1696</a:t>
            </a:r>
            <a:r>
              <a:rPr lang="ko-KR" altLang="en-US" dirty="0"/>
              <a:t>년 </a:t>
            </a:r>
            <a:r>
              <a:rPr lang="en-US" altLang="ko-KR" dirty="0"/>
              <a:t>1</a:t>
            </a:r>
            <a:r>
              <a:rPr lang="ko-KR" altLang="en-US" dirty="0"/>
              <a:t>월 </a:t>
            </a:r>
            <a:r>
              <a:rPr lang="en-US" altLang="ko-KR" dirty="0"/>
              <a:t>28</a:t>
            </a:r>
            <a:r>
              <a:rPr lang="ko-KR" altLang="en-US" dirty="0"/>
              <a:t>일</a:t>
            </a:r>
            <a:r>
              <a:rPr lang="en-US" altLang="ko-KR" dirty="0"/>
              <a:t>). </a:t>
            </a:r>
            <a:endParaRPr lang="ko-KR" altLang="en-US" dirty="0"/>
          </a:p>
        </p:txBody>
      </p:sp>
      <p:sp>
        <p:nvSpPr>
          <p:cNvPr id="8" name="아래쪽 화살표 7"/>
          <p:cNvSpPr/>
          <p:nvPr/>
        </p:nvSpPr>
        <p:spPr>
          <a:xfrm>
            <a:off x="7214461" y="2533970"/>
            <a:ext cx="133239" cy="3022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310" y="3738940"/>
            <a:ext cx="1714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70" y="5056296"/>
            <a:ext cx="1714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4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91096" y="440229"/>
            <a:ext cx="1745776" cy="2689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>
              <a:solidFill>
                <a:srgbClr val="FFDE67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3" name="이등변 삼각형 2"/>
          <p:cNvSpPr/>
          <p:nvPr/>
        </p:nvSpPr>
        <p:spPr>
          <a:xfrm>
            <a:off x="11594892" y="6265890"/>
            <a:ext cx="597108" cy="592111"/>
          </a:xfrm>
          <a:prstGeom prst="triangle">
            <a:avLst>
              <a:gd name="adj" fmla="val 10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30450" y="217091"/>
            <a:ext cx="146706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15000"/>
              </a:lnSpc>
            </a:pPr>
            <a:r>
              <a:rPr lang="ko-KR" altLang="en-US" sz="2000" kern="0" dirty="0" err="1" smtClean="0">
                <a:ln>
                  <a:solidFill>
                    <a:schemeClr val="tx1">
                      <a:alpha val="11000"/>
                    </a:schemeClr>
                  </a:solidFill>
                </a:ln>
                <a:solidFill>
                  <a:srgbClr val="000000"/>
                </a:solidFill>
                <a:latin typeface="tvN 즐거운이야기 Bold" panose="02020603020101020101" pitchFamily="18" charset="-127"/>
                <a:ea typeface="tvN 즐거운이야기 Bold" panose="02020603020101020101" pitchFamily="18" charset="-127"/>
              </a:rPr>
              <a:t>독도영토학</a:t>
            </a:r>
            <a:endParaRPr lang="en-US" altLang="ko-KR" sz="2000" kern="0" dirty="0">
              <a:ln>
                <a:solidFill>
                  <a:schemeClr val="tx1">
                    <a:alpha val="11000"/>
                  </a:schemeClr>
                </a:solidFill>
              </a:ln>
              <a:solidFill>
                <a:srgbClr val="000000"/>
              </a:solidFill>
              <a:latin typeface="tvN 즐거운이야기 Bold" panose="02020603020101020101" pitchFamily="18" charset="-127"/>
              <a:ea typeface="tvN 즐거운이야기 Bold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91096" y="1175310"/>
            <a:ext cx="46474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독도가 대한민국의 영토인 </a:t>
            </a:r>
            <a:r>
              <a:rPr lang="ko-KR" altLang="en-US" sz="2000" b="1" dirty="0" smtClean="0"/>
              <a:t>역</a:t>
            </a:r>
            <a:r>
              <a:rPr lang="ko-KR" altLang="en-US" sz="2000" b="1" dirty="0"/>
              <a:t>사</a:t>
            </a:r>
            <a:r>
              <a:rPr lang="ko-KR" altLang="en-US" sz="2000" b="1" dirty="0" smtClean="0"/>
              <a:t>적 근거</a:t>
            </a:r>
            <a:endParaRPr lang="ko-KR" alt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5" y="1684042"/>
            <a:ext cx="4059963" cy="3259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659824" y="3682950"/>
            <a:ext cx="66771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/>
              <a:t>“우산도</a:t>
            </a:r>
            <a:r>
              <a:rPr lang="en-US" altLang="ko-KR" sz="2400" dirty="0"/>
              <a:t>(</a:t>
            </a:r>
            <a:r>
              <a:rPr lang="ko-KR" altLang="en-US" sz="2400" dirty="0"/>
              <a:t>독도</a:t>
            </a:r>
            <a:r>
              <a:rPr lang="en-US" altLang="ko-KR" sz="2400" dirty="0"/>
              <a:t>)</a:t>
            </a:r>
            <a:r>
              <a:rPr lang="ko-KR" altLang="en-US" sz="2400" dirty="0"/>
              <a:t>와 울릉도</a:t>
            </a:r>
            <a:r>
              <a:rPr lang="en-US" altLang="ko-KR" sz="2400" dirty="0"/>
              <a:t>… </a:t>
            </a:r>
            <a:r>
              <a:rPr lang="ko-KR" altLang="en-US" sz="2400" dirty="0"/>
              <a:t>두 섬으로 하나가 바로 우산이다</a:t>
            </a:r>
            <a:r>
              <a:rPr lang="en-US" altLang="ko-KR" sz="2400" dirty="0"/>
              <a:t>...</a:t>
            </a:r>
            <a:r>
              <a:rPr lang="ko-KR" altLang="en-US" sz="2400" dirty="0"/>
              <a:t>「여지지」에 이르기를</a:t>
            </a:r>
            <a:r>
              <a:rPr lang="en-US" altLang="ko-KR" sz="2400" dirty="0"/>
              <a:t>, </a:t>
            </a:r>
            <a:r>
              <a:rPr lang="ko-KR" altLang="en-US" sz="2400" dirty="0"/>
              <a:t>울릉과 우산은 모두 우산국의 땅인데</a:t>
            </a:r>
            <a:r>
              <a:rPr lang="en-US" altLang="ko-KR" sz="2400" dirty="0"/>
              <a:t>, </a:t>
            </a:r>
            <a:r>
              <a:rPr lang="ko-KR" altLang="en-US" sz="2400" dirty="0"/>
              <a:t>우산은 일본이 말하는 송도</a:t>
            </a:r>
            <a:r>
              <a:rPr lang="en-US" altLang="ko-KR" sz="2400" dirty="0"/>
              <a:t>(</a:t>
            </a:r>
            <a:r>
              <a:rPr lang="ko-KR" altLang="en-US" sz="2400" dirty="0"/>
              <a:t>松島</a:t>
            </a:r>
            <a:r>
              <a:rPr lang="en-US" altLang="ko-KR" sz="2400" dirty="0"/>
              <a:t>)</a:t>
            </a:r>
            <a:r>
              <a:rPr lang="ko-KR" altLang="en-US" sz="2400" dirty="0"/>
              <a:t>다</a:t>
            </a:r>
            <a:r>
              <a:rPr lang="en-US" altLang="ko-KR" sz="2400" dirty="0"/>
              <a:t>.”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9349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91096" y="440229"/>
            <a:ext cx="1745776" cy="2689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>
              <a:solidFill>
                <a:srgbClr val="FFDE67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3" name="이등변 삼각형 2"/>
          <p:cNvSpPr/>
          <p:nvPr/>
        </p:nvSpPr>
        <p:spPr>
          <a:xfrm>
            <a:off x="11594892" y="6265890"/>
            <a:ext cx="597108" cy="592111"/>
          </a:xfrm>
          <a:prstGeom prst="triangle">
            <a:avLst>
              <a:gd name="adj" fmla="val 10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30450" y="217091"/>
            <a:ext cx="146706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15000"/>
              </a:lnSpc>
            </a:pPr>
            <a:r>
              <a:rPr lang="ko-KR" altLang="en-US" sz="2000" kern="0" dirty="0" err="1" smtClean="0">
                <a:ln>
                  <a:solidFill>
                    <a:schemeClr val="tx1">
                      <a:alpha val="11000"/>
                    </a:schemeClr>
                  </a:solidFill>
                </a:ln>
                <a:solidFill>
                  <a:srgbClr val="000000"/>
                </a:solidFill>
                <a:latin typeface="tvN 즐거운이야기 Bold" panose="02020603020101020101" pitchFamily="18" charset="-127"/>
                <a:ea typeface="tvN 즐거운이야기 Bold" panose="02020603020101020101" pitchFamily="18" charset="-127"/>
              </a:rPr>
              <a:t>독도영토학</a:t>
            </a:r>
            <a:endParaRPr lang="en-US" altLang="ko-KR" sz="2000" kern="0" dirty="0">
              <a:ln>
                <a:solidFill>
                  <a:schemeClr val="tx1">
                    <a:alpha val="11000"/>
                  </a:schemeClr>
                </a:solidFill>
              </a:ln>
              <a:solidFill>
                <a:srgbClr val="000000"/>
              </a:solidFill>
              <a:latin typeface="tvN 즐거운이야기 Bold" panose="02020603020101020101" pitchFamily="18" charset="-127"/>
              <a:ea typeface="tvN 즐거운이야기 Bold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91096" y="1175310"/>
            <a:ext cx="46474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독도가 대한민국의 영토인 </a:t>
            </a:r>
            <a:r>
              <a:rPr lang="ko-KR" altLang="en-US" sz="2000" b="1" dirty="0" smtClean="0"/>
              <a:t>역</a:t>
            </a:r>
            <a:r>
              <a:rPr lang="ko-KR" altLang="en-US" sz="2000" b="1" dirty="0"/>
              <a:t>사</a:t>
            </a:r>
            <a:r>
              <a:rPr lang="ko-KR" altLang="en-US" sz="2000" b="1" dirty="0" smtClean="0"/>
              <a:t>적 근거</a:t>
            </a:r>
            <a:endParaRPr lang="ko-KR" altLang="en-U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50" y="1991344"/>
            <a:ext cx="3792837" cy="323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566834" y="258664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400" dirty="0" smtClean="0"/>
              <a:t>-1870</a:t>
            </a:r>
            <a:r>
              <a:rPr lang="ko-KR" altLang="en-US" sz="2400" dirty="0"/>
              <a:t>년 외무성 관리인 사다 </a:t>
            </a:r>
            <a:r>
              <a:rPr lang="ko-KR" altLang="en-US" sz="2400" dirty="0" err="1"/>
              <a:t>하쿠보</a:t>
            </a:r>
            <a:r>
              <a:rPr lang="en-US" altLang="ko-KR" sz="2400" dirty="0"/>
              <a:t>(</a:t>
            </a:r>
            <a:r>
              <a:rPr lang="ko-KR" altLang="en-US" sz="2400" dirty="0"/>
              <a:t>佐田白茅</a:t>
            </a:r>
            <a:r>
              <a:rPr lang="en-US" altLang="ko-KR" sz="2400" dirty="0"/>
              <a:t>) </a:t>
            </a:r>
            <a:r>
              <a:rPr lang="ko-KR" altLang="en-US" sz="2400" dirty="0"/>
              <a:t>등이 조선을 시찰한 후 외무성에 제출한 </a:t>
            </a:r>
            <a:r>
              <a:rPr lang="ko-KR" altLang="en-US" sz="2400" dirty="0" smtClean="0"/>
              <a:t>보고서</a:t>
            </a:r>
            <a:endParaRPr lang="en-US" altLang="ko-KR" sz="2400" dirty="0" smtClean="0"/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-</a:t>
            </a:r>
            <a:r>
              <a:rPr lang="ko-KR" altLang="en-US" sz="2400" dirty="0"/>
              <a:t>보고서에는 “</a:t>
            </a:r>
            <a:r>
              <a:rPr lang="ko-KR" altLang="en-US" sz="2400" dirty="0" err="1"/>
              <a:t>다케시마</a:t>
            </a:r>
            <a:r>
              <a:rPr lang="en-US" altLang="ko-KR" sz="2400" dirty="0"/>
              <a:t>(</a:t>
            </a:r>
            <a:r>
              <a:rPr lang="ko-KR" altLang="en-US" sz="2400" dirty="0"/>
              <a:t>울릉도</a:t>
            </a:r>
            <a:r>
              <a:rPr lang="en-US" altLang="ko-KR" sz="2400" dirty="0"/>
              <a:t>)</a:t>
            </a:r>
            <a:r>
              <a:rPr lang="ko-KR" altLang="en-US" sz="2400" dirty="0"/>
              <a:t>와 </a:t>
            </a:r>
            <a:r>
              <a:rPr lang="ko-KR" altLang="en-US" sz="2400" dirty="0" err="1" smtClean="0"/>
              <a:t>마쓰시마</a:t>
            </a:r>
            <a:r>
              <a:rPr lang="en-US" altLang="ko-KR" sz="2400" dirty="0"/>
              <a:t>(</a:t>
            </a:r>
            <a:r>
              <a:rPr lang="ko-KR" altLang="en-US" sz="2400" dirty="0"/>
              <a:t>독도</a:t>
            </a:r>
            <a:r>
              <a:rPr lang="en-US" altLang="ko-KR" sz="2400" dirty="0"/>
              <a:t>)</a:t>
            </a:r>
            <a:r>
              <a:rPr lang="ko-KR" altLang="en-US" sz="2400" dirty="0"/>
              <a:t>가 조선 부속이 된 사정”이 언급</a:t>
            </a:r>
          </a:p>
        </p:txBody>
      </p:sp>
    </p:spTree>
    <p:extLst>
      <p:ext uri="{BB962C8B-B14F-4D97-AF65-F5344CB8AC3E}">
        <p14:creationId xmlns:p14="http://schemas.microsoft.com/office/powerpoint/2010/main" val="396807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91096" y="440229"/>
            <a:ext cx="1745776" cy="2689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>
              <a:solidFill>
                <a:srgbClr val="FFDE67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3" name="이등변 삼각형 2"/>
          <p:cNvSpPr/>
          <p:nvPr/>
        </p:nvSpPr>
        <p:spPr>
          <a:xfrm>
            <a:off x="11594892" y="6265890"/>
            <a:ext cx="597108" cy="592111"/>
          </a:xfrm>
          <a:prstGeom prst="triangle">
            <a:avLst>
              <a:gd name="adj" fmla="val 10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30450" y="217091"/>
            <a:ext cx="146706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15000"/>
              </a:lnSpc>
            </a:pPr>
            <a:r>
              <a:rPr lang="ko-KR" altLang="en-US" sz="2000" kern="0" dirty="0" err="1" smtClean="0">
                <a:ln>
                  <a:solidFill>
                    <a:schemeClr val="tx1">
                      <a:alpha val="11000"/>
                    </a:schemeClr>
                  </a:solidFill>
                </a:ln>
                <a:solidFill>
                  <a:srgbClr val="000000"/>
                </a:solidFill>
                <a:latin typeface="tvN 즐거운이야기 Bold" panose="02020603020101020101" pitchFamily="18" charset="-127"/>
                <a:ea typeface="tvN 즐거운이야기 Bold" panose="02020603020101020101" pitchFamily="18" charset="-127"/>
              </a:rPr>
              <a:t>독도영토학</a:t>
            </a:r>
            <a:endParaRPr lang="en-US" altLang="ko-KR" sz="2000" kern="0" dirty="0">
              <a:ln>
                <a:solidFill>
                  <a:schemeClr val="tx1">
                    <a:alpha val="11000"/>
                  </a:schemeClr>
                </a:solidFill>
              </a:ln>
              <a:solidFill>
                <a:srgbClr val="000000"/>
              </a:solidFill>
              <a:latin typeface="tvN 즐거운이야기 Bold" panose="02020603020101020101" pitchFamily="18" charset="-127"/>
              <a:ea typeface="tvN 즐거운이야기 Bold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91096" y="1175310"/>
            <a:ext cx="4903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독도가 대한민국의 영토인 </a:t>
            </a:r>
            <a:r>
              <a:rPr lang="ko-KR" altLang="en-US" sz="2000" b="1" dirty="0" smtClean="0"/>
              <a:t>국제</a:t>
            </a:r>
            <a:r>
              <a:rPr lang="ko-KR" altLang="en-US" sz="2000" b="1" dirty="0"/>
              <a:t>법</a:t>
            </a:r>
            <a:r>
              <a:rPr lang="ko-KR" altLang="en-US" sz="2000" b="1" dirty="0" smtClean="0"/>
              <a:t>적 근거</a:t>
            </a:r>
            <a:endParaRPr lang="ko-KR" altLang="en-US" sz="2000" b="1" dirty="0"/>
          </a:p>
        </p:txBody>
      </p:sp>
      <p:sp>
        <p:nvSpPr>
          <p:cNvPr id="6" name="직사각형 5"/>
          <p:cNvSpPr/>
          <p:nvPr/>
        </p:nvSpPr>
        <p:spPr>
          <a:xfrm>
            <a:off x="637456" y="1994160"/>
            <a:ext cx="110235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err="1"/>
              <a:t>시마네현</a:t>
            </a:r>
            <a:r>
              <a:rPr lang="ko-KR" altLang="en-US" sz="2400" dirty="0"/>
              <a:t> 고시의 </a:t>
            </a:r>
            <a:r>
              <a:rPr lang="ko-KR" altLang="en-US" sz="2400" dirty="0" err="1" smtClean="0"/>
              <a:t>무효성</a:t>
            </a:r>
            <a:endParaRPr lang="en-US" altLang="ko-KR" sz="2400" dirty="0" smtClean="0"/>
          </a:p>
          <a:p>
            <a:endParaRPr lang="en-US" altLang="ko-KR" sz="2400" dirty="0"/>
          </a:p>
          <a:p>
            <a:pPr marL="457200" indent="-457200">
              <a:buAutoNum type="arabicPeriod"/>
            </a:pPr>
            <a:r>
              <a:rPr lang="ko-KR" altLang="en-US" sz="2400" dirty="0" smtClean="0"/>
              <a:t>주민이 </a:t>
            </a:r>
            <a:r>
              <a:rPr lang="ko-KR" altLang="en-US" sz="2400" dirty="0"/>
              <a:t>없다고 사료되는 영토를 점유하고자 주장할 때의 선점이다</a:t>
            </a:r>
            <a:r>
              <a:rPr lang="en-US" altLang="ko-KR" sz="2400" dirty="0"/>
              <a:t>. </a:t>
            </a:r>
            <a:r>
              <a:rPr lang="ko-KR" altLang="en-US" sz="2400" dirty="0" err="1"/>
              <a:t>시마네현</a:t>
            </a:r>
            <a:r>
              <a:rPr lang="ko-KR" altLang="en-US" sz="2400" dirty="0"/>
              <a:t> 고시를 공표하기 이미 </a:t>
            </a:r>
            <a:r>
              <a:rPr lang="en-US" altLang="ko-KR" sz="2400" dirty="0"/>
              <a:t>5</a:t>
            </a:r>
            <a:r>
              <a:rPr lang="ko-KR" altLang="en-US" sz="2400" dirty="0"/>
              <a:t>년 전 대한제국의 고종이 칙령 제 </a:t>
            </a:r>
            <a:r>
              <a:rPr lang="en-US" altLang="ko-KR" sz="2400" dirty="0"/>
              <a:t>41</a:t>
            </a:r>
            <a:r>
              <a:rPr lang="ko-KR" altLang="en-US" sz="2400" dirty="0"/>
              <a:t>호를 통해 울릉도와 독도의 주권을 </a:t>
            </a:r>
            <a:r>
              <a:rPr lang="ko-KR" altLang="en-US" sz="2400" dirty="0" smtClean="0"/>
              <a:t>가짐</a:t>
            </a:r>
            <a:endParaRPr lang="en-US" altLang="ko-KR" sz="2400" dirty="0" smtClean="0"/>
          </a:p>
          <a:p>
            <a:pPr marL="457200" indent="-457200">
              <a:buAutoNum type="arabicPeriod"/>
            </a:pPr>
            <a:endParaRPr lang="en-US" altLang="ko-KR" sz="2400" dirty="0" smtClean="0"/>
          </a:p>
          <a:p>
            <a:pPr marL="457200" indent="-457200">
              <a:buAutoNum type="arabicPeriod"/>
            </a:pPr>
            <a:r>
              <a:rPr lang="ko-KR" altLang="en-US" sz="2400" dirty="0"/>
              <a:t>일본이 </a:t>
            </a:r>
            <a:r>
              <a:rPr lang="ko-KR" altLang="en-US" sz="2400" dirty="0" err="1"/>
              <a:t>시마네현</a:t>
            </a:r>
            <a:r>
              <a:rPr lang="ko-KR" altLang="en-US" sz="2400" dirty="0"/>
              <a:t> 고시를 공표했을 당시 대한제국이 </a:t>
            </a:r>
            <a:r>
              <a:rPr lang="ko-KR" altLang="en-US" sz="2400" dirty="0" err="1"/>
              <a:t>을사늑약으로</a:t>
            </a:r>
            <a:r>
              <a:rPr lang="ko-KR" altLang="en-US" sz="2400" dirty="0"/>
              <a:t> 인해 외교권을 빼앗긴 </a:t>
            </a:r>
            <a:r>
              <a:rPr lang="ko-KR" altLang="en-US" sz="2400" dirty="0" smtClean="0"/>
              <a:t>상태</a:t>
            </a:r>
            <a:r>
              <a:rPr lang="en-US" altLang="ko-KR" sz="2400" dirty="0" smtClean="0"/>
              <a:t>. </a:t>
            </a:r>
            <a:r>
              <a:rPr lang="ko-KR" altLang="en-US" sz="2400" dirty="0"/>
              <a:t>외교권을 박탈당한 정부가 이런 불공정 처사에 대해 항의하기란 불가능한 일</a:t>
            </a:r>
            <a:endParaRPr lang="en-US" altLang="ko-KR" sz="2400" dirty="0" smtClean="0"/>
          </a:p>
        </p:txBody>
      </p:sp>
    </p:spTree>
    <p:extLst>
      <p:ext uri="{BB962C8B-B14F-4D97-AF65-F5344CB8AC3E}">
        <p14:creationId xmlns:p14="http://schemas.microsoft.com/office/powerpoint/2010/main" val="170563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91096" y="440229"/>
            <a:ext cx="1745776" cy="2689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>
              <a:solidFill>
                <a:srgbClr val="FFDE67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3" name="이등변 삼각형 2"/>
          <p:cNvSpPr/>
          <p:nvPr/>
        </p:nvSpPr>
        <p:spPr>
          <a:xfrm>
            <a:off x="11594892" y="6265890"/>
            <a:ext cx="597108" cy="592111"/>
          </a:xfrm>
          <a:prstGeom prst="triangle">
            <a:avLst>
              <a:gd name="adj" fmla="val 10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30450" y="217091"/>
            <a:ext cx="146706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15000"/>
              </a:lnSpc>
            </a:pPr>
            <a:r>
              <a:rPr lang="ko-KR" altLang="en-US" sz="2000" kern="0" dirty="0" err="1" smtClean="0">
                <a:ln>
                  <a:solidFill>
                    <a:schemeClr val="tx1">
                      <a:alpha val="11000"/>
                    </a:schemeClr>
                  </a:solidFill>
                </a:ln>
                <a:solidFill>
                  <a:srgbClr val="000000"/>
                </a:solidFill>
                <a:latin typeface="tvN 즐거운이야기 Bold" panose="02020603020101020101" pitchFamily="18" charset="-127"/>
                <a:ea typeface="tvN 즐거운이야기 Bold" panose="02020603020101020101" pitchFamily="18" charset="-127"/>
              </a:rPr>
              <a:t>독도영토학</a:t>
            </a:r>
            <a:endParaRPr lang="en-US" altLang="ko-KR" sz="2000" kern="0" dirty="0">
              <a:ln>
                <a:solidFill>
                  <a:schemeClr val="tx1">
                    <a:alpha val="11000"/>
                  </a:schemeClr>
                </a:solidFill>
              </a:ln>
              <a:solidFill>
                <a:srgbClr val="000000"/>
              </a:solidFill>
              <a:latin typeface="tvN 즐거운이야기 Bold" panose="02020603020101020101" pitchFamily="18" charset="-127"/>
              <a:ea typeface="tvN 즐거운이야기 Bold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91096" y="1175310"/>
            <a:ext cx="4903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독도가 대한민국의 영토인 </a:t>
            </a:r>
            <a:r>
              <a:rPr lang="ko-KR" altLang="en-US" sz="2000" b="1" dirty="0" smtClean="0"/>
              <a:t>국제</a:t>
            </a:r>
            <a:r>
              <a:rPr lang="ko-KR" altLang="en-US" sz="2000" b="1" dirty="0"/>
              <a:t>법</a:t>
            </a:r>
            <a:r>
              <a:rPr lang="ko-KR" altLang="en-US" sz="2000" b="1" dirty="0" smtClean="0"/>
              <a:t>적 근거</a:t>
            </a:r>
            <a:endParaRPr lang="ko-KR" altLang="en-US" sz="2000" b="1" dirty="0"/>
          </a:p>
        </p:txBody>
      </p:sp>
      <p:sp>
        <p:nvSpPr>
          <p:cNvPr id="6" name="직사각형 5"/>
          <p:cNvSpPr/>
          <p:nvPr/>
        </p:nvSpPr>
        <p:spPr>
          <a:xfrm>
            <a:off x="578410" y="2097460"/>
            <a:ext cx="110918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/>
              <a:t>카이로선언과 </a:t>
            </a:r>
            <a:r>
              <a:rPr lang="ko-KR" altLang="en-US" sz="2400" dirty="0" smtClean="0"/>
              <a:t>포츠담선언</a:t>
            </a:r>
            <a:endParaRPr lang="en-US" altLang="ko-KR" sz="2400" dirty="0" smtClean="0"/>
          </a:p>
          <a:p>
            <a:endParaRPr lang="en-US" altLang="ko-KR" sz="2400" dirty="0"/>
          </a:p>
          <a:p>
            <a:pPr marL="457200" indent="-457200">
              <a:buAutoNum type="arabicPeriod"/>
            </a:pPr>
            <a:r>
              <a:rPr lang="ko-KR" altLang="en-US" sz="2400" dirty="0" smtClean="0"/>
              <a:t>일본이 </a:t>
            </a:r>
            <a:r>
              <a:rPr lang="ko-KR" altLang="en-US" sz="2400" dirty="0"/>
              <a:t>제 </a:t>
            </a:r>
            <a:r>
              <a:rPr lang="en-US" altLang="ko-KR" sz="2400" dirty="0"/>
              <a:t>1</a:t>
            </a:r>
            <a:r>
              <a:rPr lang="ko-KR" altLang="en-US" sz="2400" dirty="0"/>
              <a:t>차 세계대전 이후로 침탈한 타국의 영토를 반환할 것을 </a:t>
            </a:r>
            <a:r>
              <a:rPr lang="ko-KR" altLang="en-US" sz="2400" dirty="0" smtClean="0"/>
              <a:t>요구</a:t>
            </a:r>
            <a:endParaRPr lang="en-US" altLang="ko-KR" sz="2400" dirty="0" smtClean="0"/>
          </a:p>
          <a:p>
            <a:pPr marL="457200" indent="-457200">
              <a:buAutoNum type="arabicPeriod"/>
            </a:pPr>
            <a:endParaRPr lang="en-US" altLang="ko-KR" sz="2400" dirty="0" smtClean="0"/>
          </a:p>
          <a:p>
            <a:pPr marL="457200" indent="-457200">
              <a:buAutoNum type="arabicPeriod"/>
            </a:pPr>
            <a:r>
              <a:rPr lang="ko-KR" altLang="en-US" sz="2400" dirty="0"/>
              <a:t>“카이로 선언의 모든 조항은 이행되어야 하며</a:t>
            </a:r>
            <a:r>
              <a:rPr lang="en-US" altLang="ko-KR" sz="2400" dirty="0"/>
              <a:t>, </a:t>
            </a:r>
            <a:r>
              <a:rPr lang="ko-KR" altLang="en-US" sz="2400" dirty="0"/>
              <a:t>일본의 주권은 </a:t>
            </a:r>
            <a:r>
              <a:rPr lang="ko-KR" altLang="en-US" sz="2400" dirty="0" err="1"/>
              <a:t>혼슈</a:t>
            </a:r>
            <a:r>
              <a:rPr lang="en-US" altLang="ko-KR" sz="2400" dirty="0"/>
              <a:t>, </a:t>
            </a:r>
            <a:r>
              <a:rPr lang="ko-KR" altLang="en-US" sz="2400" dirty="0"/>
              <a:t>홋카이도</a:t>
            </a:r>
            <a:r>
              <a:rPr lang="en-US" altLang="ko-KR" sz="2400" dirty="0"/>
              <a:t>, </a:t>
            </a:r>
            <a:r>
              <a:rPr lang="ko-KR" altLang="en-US" sz="2400" dirty="0" err="1"/>
              <a:t>큐슈</a:t>
            </a:r>
            <a:r>
              <a:rPr lang="en-US" altLang="ko-KR" sz="2400" dirty="0"/>
              <a:t>, </a:t>
            </a:r>
            <a:r>
              <a:rPr lang="ko-KR" altLang="en-US" sz="2400" dirty="0" err="1"/>
              <a:t>시코쿠와</a:t>
            </a:r>
            <a:r>
              <a:rPr lang="ko-KR" altLang="en-US" sz="2400" dirty="0"/>
              <a:t> 연합국이 결정하는 작은 섬들에 국한될 것이다</a:t>
            </a:r>
            <a:r>
              <a:rPr lang="en-US" altLang="ko-KR" sz="2400" dirty="0"/>
              <a:t>.”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1038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91096" y="440229"/>
            <a:ext cx="1745776" cy="2689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>
              <a:solidFill>
                <a:srgbClr val="FFDE67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3" name="이등변 삼각형 2"/>
          <p:cNvSpPr/>
          <p:nvPr/>
        </p:nvSpPr>
        <p:spPr>
          <a:xfrm>
            <a:off x="11594892" y="6265890"/>
            <a:ext cx="597108" cy="592111"/>
          </a:xfrm>
          <a:prstGeom prst="triangle">
            <a:avLst>
              <a:gd name="adj" fmla="val 10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30450" y="217091"/>
            <a:ext cx="146706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15000"/>
              </a:lnSpc>
            </a:pPr>
            <a:r>
              <a:rPr lang="ko-KR" altLang="en-US" sz="2000" kern="0" dirty="0" err="1" smtClean="0">
                <a:ln>
                  <a:solidFill>
                    <a:schemeClr val="tx1">
                      <a:alpha val="11000"/>
                    </a:schemeClr>
                  </a:solidFill>
                </a:ln>
                <a:solidFill>
                  <a:srgbClr val="000000"/>
                </a:solidFill>
                <a:latin typeface="tvN 즐거운이야기 Bold" panose="02020603020101020101" pitchFamily="18" charset="-127"/>
                <a:ea typeface="tvN 즐거운이야기 Bold" panose="02020603020101020101" pitchFamily="18" charset="-127"/>
              </a:rPr>
              <a:t>독도영토학</a:t>
            </a:r>
            <a:endParaRPr lang="en-US" altLang="ko-KR" sz="2000" kern="0" dirty="0">
              <a:ln>
                <a:solidFill>
                  <a:schemeClr val="tx1">
                    <a:alpha val="11000"/>
                  </a:schemeClr>
                </a:solidFill>
              </a:ln>
              <a:solidFill>
                <a:srgbClr val="000000"/>
              </a:solidFill>
              <a:latin typeface="tvN 즐거운이야기 Bold" panose="02020603020101020101" pitchFamily="18" charset="-127"/>
              <a:ea typeface="tvN 즐거운이야기 Bold" panose="02020603020101020101" pitchFamily="18" charset="-127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6567092" y="1800742"/>
            <a:ext cx="4405342" cy="3507257"/>
            <a:chOff x="6650586" y="1191080"/>
            <a:chExt cx="4125190" cy="3841554"/>
          </a:xfrm>
        </p:grpSpPr>
        <p:sp>
          <p:nvSpPr>
            <p:cNvPr id="7" name="직사각형 6"/>
            <p:cNvSpPr/>
            <p:nvPr/>
          </p:nvSpPr>
          <p:spPr>
            <a:xfrm>
              <a:off x="6650586" y="1191080"/>
              <a:ext cx="2750127" cy="553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60000"/>
                </a:lnSpc>
              </a:pPr>
              <a:r>
                <a:rPr lang="en-US" altLang="ko-KR" sz="2000" kern="0" dirty="0">
                  <a:ln>
                    <a:solidFill>
                      <a:schemeClr val="tx1">
                        <a:alpha val="8000"/>
                      </a:schemeClr>
                    </a:solidFill>
                  </a:ln>
                  <a:solidFill>
                    <a:srgbClr val="000000"/>
                  </a:solidFill>
                  <a:latin typeface="아리따-돋움(TTF)-Light" panose="02020603020101020101" pitchFamily="18" charset="-127"/>
                  <a:ea typeface="아리따-돋움(TTF)-Light" panose="02020603020101020101" pitchFamily="18" charset="-127"/>
                </a:rPr>
                <a:t>01   </a:t>
              </a:r>
              <a:r>
                <a:rPr lang="ko-KR" altLang="en-US" sz="2000" kern="0" dirty="0" smtClean="0">
                  <a:ln>
                    <a:solidFill>
                      <a:schemeClr val="tx1">
                        <a:alpha val="8000"/>
                      </a:schemeClr>
                    </a:solidFill>
                  </a:ln>
                  <a:solidFill>
                    <a:srgbClr val="000000"/>
                  </a:solidFill>
                  <a:latin typeface="아리따-돋움(TTF)-Light" panose="02020603020101020101" pitchFamily="18" charset="-127"/>
                  <a:ea typeface="아리따-돋움(TTF)-Light" panose="02020603020101020101" pitchFamily="18" charset="-127"/>
                </a:rPr>
                <a:t>독</a:t>
              </a:r>
              <a:r>
                <a:rPr lang="ko-KR" altLang="en-US" sz="2000" kern="0" dirty="0">
                  <a:ln>
                    <a:solidFill>
                      <a:schemeClr val="tx1">
                        <a:alpha val="8000"/>
                      </a:schemeClr>
                    </a:solidFill>
                  </a:ln>
                  <a:solidFill>
                    <a:srgbClr val="000000"/>
                  </a:solidFill>
                  <a:latin typeface="아리따-돋움(TTF)-Light" panose="02020603020101020101" pitchFamily="18" charset="-127"/>
                  <a:ea typeface="아리따-돋움(TTF)-Light" panose="02020603020101020101" pitchFamily="18" charset="-127"/>
                </a:rPr>
                <a:t>도</a:t>
              </a:r>
              <a:endParaRPr lang="ko-KR" altLang="en-US" sz="2400" kern="0" dirty="0">
                <a:ln>
                  <a:solidFill>
                    <a:schemeClr val="tx1">
                      <a:alpha val="8000"/>
                    </a:schemeClr>
                  </a:solidFill>
                </a:ln>
                <a:solidFill>
                  <a:srgbClr val="000000"/>
                </a:solidFill>
                <a:latin typeface="아리따-돋움(TTF)-Light" panose="02020603020101020101" pitchFamily="18" charset="-127"/>
                <a:ea typeface="아리따-돋움(TTF)-Light" panose="02020603020101020101" pitchFamily="18" charset="-127"/>
              </a:endParaRPr>
            </a:p>
          </p:txBody>
        </p:sp>
        <p:cxnSp>
          <p:nvCxnSpPr>
            <p:cNvPr id="9" name="직선 연결선 8"/>
            <p:cNvCxnSpPr/>
            <p:nvPr/>
          </p:nvCxnSpPr>
          <p:spPr>
            <a:xfrm>
              <a:off x="7405658" y="1797336"/>
              <a:ext cx="2937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직사각형 9"/>
            <p:cNvSpPr/>
            <p:nvPr/>
          </p:nvSpPr>
          <p:spPr>
            <a:xfrm>
              <a:off x="8025649" y="1809972"/>
              <a:ext cx="2750127" cy="10720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60000"/>
                </a:lnSpc>
              </a:pPr>
              <a:r>
                <a:rPr lang="ko-KR" altLang="en-US" kern="0" dirty="0" smtClean="0">
                  <a:ln>
                    <a:solidFill>
                      <a:schemeClr val="tx1">
                        <a:alpha val="8000"/>
                      </a:schemeClr>
                    </a:solidFill>
                  </a:ln>
                  <a:solidFill>
                    <a:srgbClr val="000000"/>
                  </a:solidFill>
                  <a:latin typeface="아리따-돋움(TTF)-Light" panose="02020603020101020101" pitchFamily="18" charset="-127"/>
                  <a:ea typeface="아리따-돋움(TTF)-Light" panose="02020603020101020101" pitchFamily="18" charset="-127"/>
                </a:rPr>
                <a:t>주소 </a:t>
              </a:r>
              <a:r>
                <a:rPr lang="en-US" altLang="ko-KR" kern="0" dirty="0" smtClean="0">
                  <a:ln>
                    <a:solidFill>
                      <a:schemeClr val="tx1">
                        <a:alpha val="8000"/>
                      </a:schemeClr>
                    </a:solidFill>
                  </a:ln>
                  <a:solidFill>
                    <a:srgbClr val="000000"/>
                  </a:solidFill>
                  <a:latin typeface="아리따-돋움(TTF)-Light" panose="02020603020101020101" pitchFamily="18" charset="-127"/>
                  <a:ea typeface="아리따-돋움(TTF)-Light" panose="02020603020101020101" pitchFamily="18" charset="-127"/>
                </a:rPr>
                <a:t>&amp; </a:t>
              </a:r>
              <a:r>
                <a:rPr lang="ko-KR" altLang="en-US" kern="0" dirty="0" smtClean="0">
                  <a:ln>
                    <a:solidFill>
                      <a:schemeClr val="tx1">
                        <a:alpha val="8000"/>
                      </a:schemeClr>
                    </a:solidFill>
                  </a:ln>
                  <a:solidFill>
                    <a:srgbClr val="000000"/>
                  </a:solidFill>
                  <a:latin typeface="아리따-돋움(TTF)-Light" panose="02020603020101020101" pitchFamily="18" charset="-127"/>
                  <a:ea typeface="아리따-돋움(TTF)-Light" panose="02020603020101020101" pitchFamily="18" charset="-127"/>
                </a:rPr>
                <a:t>크기</a:t>
              </a:r>
              <a:r>
                <a:rPr lang="en-US" altLang="ko-KR" kern="0" dirty="0" smtClean="0">
                  <a:ln>
                    <a:solidFill>
                      <a:schemeClr val="tx1">
                        <a:alpha val="8000"/>
                      </a:schemeClr>
                    </a:solidFill>
                  </a:ln>
                  <a:solidFill>
                    <a:srgbClr val="000000"/>
                  </a:solidFill>
                  <a:latin typeface="아리따-돋움(TTF)-Light" panose="02020603020101020101" pitchFamily="18" charset="-127"/>
                  <a:ea typeface="아리따-돋움(TTF)-Light" panose="02020603020101020101" pitchFamily="18" charset="-127"/>
                </a:rPr>
                <a:t>,</a:t>
              </a:r>
              <a:r>
                <a:rPr lang="ko-KR" altLang="en-US" kern="0" dirty="0" smtClean="0">
                  <a:ln>
                    <a:solidFill>
                      <a:schemeClr val="tx1">
                        <a:alpha val="8000"/>
                      </a:schemeClr>
                    </a:solidFill>
                  </a:ln>
                  <a:solidFill>
                    <a:srgbClr val="000000"/>
                  </a:solidFill>
                  <a:latin typeface="아리따-돋움(TTF)-Light" panose="02020603020101020101" pitchFamily="18" charset="-127"/>
                  <a:ea typeface="아리따-돋움(TTF)-Light" panose="02020603020101020101" pitchFamily="18" charset="-127"/>
                </a:rPr>
                <a:t>면적</a:t>
              </a:r>
              <a:endParaRPr lang="en-US" altLang="ko-KR" kern="0" dirty="0" smtClean="0">
                <a:ln>
                  <a:solidFill>
                    <a:schemeClr val="tx1">
                      <a:alpha val="8000"/>
                    </a:schemeClr>
                  </a:solidFill>
                </a:ln>
                <a:solidFill>
                  <a:srgbClr val="000000"/>
                </a:solidFill>
                <a:latin typeface="아리따-돋움(TTF)-Light" panose="02020603020101020101" pitchFamily="18" charset="-127"/>
                <a:ea typeface="아리따-돋움(TTF)-Light" panose="02020603020101020101" pitchFamily="18" charset="-127"/>
              </a:endParaRPr>
            </a:p>
            <a:p>
              <a:pPr fontAlgn="base">
                <a:lnSpc>
                  <a:spcPct val="160000"/>
                </a:lnSpc>
              </a:pPr>
              <a:r>
                <a:rPr lang="ko-KR" altLang="en-US" kern="0" dirty="0" smtClean="0">
                  <a:ln>
                    <a:solidFill>
                      <a:schemeClr val="tx1">
                        <a:alpha val="8000"/>
                      </a:schemeClr>
                    </a:solidFill>
                  </a:ln>
                  <a:solidFill>
                    <a:srgbClr val="000000"/>
                  </a:solidFill>
                  <a:latin typeface="아리따-돋움(TTF)-Light" panose="02020603020101020101" pitchFamily="18" charset="-127"/>
                  <a:ea typeface="아리따-돋움(TTF)-Light" panose="02020603020101020101" pitchFamily="18" charset="-127"/>
                </a:rPr>
                <a:t>지리적 지형적 특성</a:t>
              </a:r>
              <a:endParaRPr lang="ko-KR" altLang="en-US" kern="0" dirty="0">
                <a:ln>
                  <a:solidFill>
                    <a:schemeClr val="tx1">
                      <a:alpha val="8000"/>
                    </a:schemeClr>
                  </a:solidFill>
                </a:ln>
                <a:solidFill>
                  <a:srgbClr val="000000"/>
                </a:solidFill>
                <a:latin typeface="아리따-돋움(TTF)-Light" panose="02020603020101020101" pitchFamily="18" charset="-127"/>
                <a:ea typeface="아리따-돋움(TTF)-Light" panose="02020603020101020101" pitchFamily="18" charset="-127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8025649" y="2330564"/>
              <a:ext cx="2750127" cy="553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60000"/>
                </a:lnSpc>
              </a:pPr>
              <a:endParaRPr lang="ko-KR" altLang="en-US" sz="2000" kern="0" dirty="0">
                <a:ln>
                  <a:solidFill>
                    <a:schemeClr val="tx1">
                      <a:alpha val="8000"/>
                    </a:schemeClr>
                  </a:solidFill>
                </a:ln>
                <a:solidFill>
                  <a:srgbClr val="000000"/>
                </a:solidFill>
                <a:latin typeface="아리따-돋움(TTF)-Light" panose="02020603020101020101" pitchFamily="18" charset="-127"/>
                <a:ea typeface="아리따-돋움(TTF)-Light" panose="02020603020101020101" pitchFamily="18" charset="-127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650586" y="2860037"/>
              <a:ext cx="2750127" cy="553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60000"/>
                </a:lnSpc>
              </a:pPr>
              <a:r>
                <a:rPr lang="en-US" altLang="ko-KR" sz="2000" kern="0" dirty="0">
                  <a:ln>
                    <a:solidFill>
                      <a:schemeClr val="tx1">
                        <a:alpha val="8000"/>
                      </a:schemeClr>
                    </a:solidFill>
                  </a:ln>
                  <a:solidFill>
                    <a:srgbClr val="000000"/>
                  </a:solidFill>
                  <a:latin typeface="아리따-돋움(TTF)-Light" panose="02020603020101020101" pitchFamily="18" charset="-127"/>
                  <a:ea typeface="아리따-돋움(TTF)-Light" panose="02020603020101020101" pitchFamily="18" charset="-127"/>
                </a:rPr>
                <a:t>02   </a:t>
              </a:r>
              <a:r>
                <a:rPr lang="ko-KR" altLang="en-US" sz="2000" kern="0" dirty="0" smtClean="0">
                  <a:ln>
                    <a:solidFill>
                      <a:schemeClr val="tx1">
                        <a:alpha val="8000"/>
                      </a:schemeClr>
                    </a:solidFill>
                  </a:ln>
                  <a:solidFill>
                    <a:srgbClr val="000000"/>
                  </a:solidFill>
                  <a:latin typeface="아리따-돋움(TTF)-Light" panose="02020603020101020101" pitchFamily="18" charset="-127"/>
                  <a:ea typeface="아리따-돋움(TTF)-Light" panose="02020603020101020101" pitchFamily="18" charset="-127"/>
                </a:rPr>
                <a:t>근</a:t>
              </a:r>
              <a:r>
                <a:rPr lang="ko-KR" altLang="en-US" sz="2000" kern="0" dirty="0">
                  <a:ln>
                    <a:solidFill>
                      <a:schemeClr val="tx1">
                        <a:alpha val="8000"/>
                      </a:schemeClr>
                    </a:solidFill>
                  </a:ln>
                  <a:solidFill>
                    <a:srgbClr val="000000"/>
                  </a:solidFill>
                  <a:latin typeface="아리따-돋움(TTF)-Light" panose="02020603020101020101" pitchFamily="18" charset="-127"/>
                  <a:ea typeface="아리따-돋움(TTF)-Light" panose="02020603020101020101" pitchFamily="18" charset="-127"/>
                </a:rPr>
                <a:t>거</a:t>
              </a:r>
              <a:endParaRPr lang="ko-KR" altLang="en-US" sz="2400" kern="0" dirty="0">
                <a:ln>
                  <a:solidFill>
                    <a:schemeClr val="tx1">
                      <a:alpha val="8000"/>
                    </a:schemeClr>
                  </a:solidFill>
                </a:ln>
                <a:solidFill>
                  <a:srgbClr val="000000"/>
                </a:solidFill>
                <a:latin typeface="아리따-돋움(TTF)-Light" panose="02020603020101020101" pitchFamily="18" charset="-127"/>
                <a:ea typeface="아리따-돋움(TTF)-Light" panose="02020603020101020101" pitchFamily="18" charset="-127"/>
              </a:endParaRPr>
            </a:p>
          </p:txBody>
        </p:sp>
        <p:cxnSp>
          <p:nvCxnSpPr>
            <p:cNvPr id="14" name="직선 연결선 13"/>
            <p:cNvCxnSpPr/>
            <p:nvPr/>
          </p:nvCxnSpPr>
          <p:spPr>
            <a:xfrm>
              <a:off x="7405658" y="3466293"/>
              <a:ext cx="2937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직사각형 14"/>
            <p:cNvSpPr/>
            <p:nvPr/>
          </p:nvSpPr>
          <p:spPr>
            <a:xfrm>
              <a:off x="8025649" y="3475174"/>
              <a:ext cx="2750127" cy="1557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60000"/>
                </a:lnSpc>
              </a:pPr>
              <a:r>
                <a:rPr lang="ko-KR" altLang="en-US" kern="0" dirty="0" smtClean="0">
                  <a:ln>
                    <a:solidFill>
                      <a:schemeClr val="tx1">
                        <a:alpha val="8000"/>
                      </a:schemeClr>
                    </a:solidFill>
                  </a:ln>
                  <a:solidFill>
                    <a:srgbClr val="000000"/>
                  </a:solidFill>
                  <a:latin typeface="아리따-돋움(TTF)-Light" panose="02020603020101020101" pitchFamily="18" charset="-127"/>
                  <a:ea typeface="아리따-돋움(TTF)-Light" panose="02020603020101020101" pitchFamily="18" charset="-127"/>
                </a:rPr>
                <a:t>지리적 근거</a:t>
              </a:r>
              <a:endParaRPr lang="en-US" altLang="ko-KR" kern="0" dirty="0" smtClean="0">
                <a:ln>
                  <a:solidFill>
                    <a:schemeClr val="tx1">
                      <a:alpha val="8000"/>
                    </a:schemeClr>
                  </a:solidFill>
                </a:ln>
                <a:solidFill>
                  <a:srgbClr val="000000"/>
                </a:solidFill>
                <a:latin typeface="아리따-돋움(TTF)-Light" panose="02020603020101020101" pitchFamily="18" charset="-127"/>
                <a:ea typeface="아리따-돋움(TTF)-Light" panose="02020603020101020101" pitchFamily="18" charset="-127"/>
              </a:endParaRPr>
            </a:p>
            <a:p>
              <a:pPr fontAlgn="base">
                <a:lnSpc>
                  <a:spcPct val="160000"/>
                </a:lnSpc>
              </a:pPr>
              <a:r>
                <a:rPr lang="ko-KR" altLang="en-US" kern="0" dirty="0" smtClean="0">
                  <a:ln>
                    <a:solidFill>
                      <a:schemeClr val="tx1">
                        <a:alpha val="8000"/>
                      </a:schemeClr>
                    </a:solidFill>
                  </a:ln>
                  <a:solidFill>
                    <a:srgbClr val="000000"/>
                  </a:solidFill>
                  <a:latin typeface="아리따-돋움(TTF)-Light" panose="02020603020101020101" pitchFamily="18" charset="-127"/>
                  <a:ea typeface="아리따-돋움(TTF)-Light" panose="02020603020101020101" pitchFamily="18" charset="-127"/>
                </a:rPr>
                <a:t>역사적 근거</a:t>
              </a:r>
              <a:endParaRPr lang="en-US" altLang="ko-KR" kern="0" dirty="0" smtClean="0">
                <a:ln>
                  <a:solidFill>
                    <a:schemeClr val="tx1">
                      <a:alpha val="8000"/>
                    </a:schemeClr>
                  </a:solidFill>
                </a:ln>
                <a:solidFill>
                  <a:srgbClr val="000000"/>
                </a:solidFill>
                <a:latin typeface="아리따-돋움(TTF)-Light" panose="02020603020101020101" pitchFamily="18" charset="-127"/>
                <a:ea typeface="아리따-돋움(TTF)-Light" panose="02020603020101020101" pitchFamily="18" charset="-127"/>
              </a:endParaRPr>
            </a:p>
            <a:p>
              <a:pPr fontAlgn="base">
                <a:lnSpc>
                  <a:spcPct val="160000"/>
                </a:lnSpc>
              </a:pPr>
              <a:r>
                <a:rPr lang="ko-KR" altLang="en-US" kern="0" dirty="0" smtClean="0">
                  <a:ln>
                    <a:solidFill>
                      <a:schemeClr val="tx1">
                        <a:alpha val="8000"/>
                      </a:schemeClr>
                    </a:solidFill>
                  </a:ln>
                  <a:solidFill>
                    <a:srgbClr val="000000"/>
                  </a:solidFill>
                  <a:latin typeface="아리따-돋움(TTF)-Light" panose="02020603020101020101" pitchFamily="18" charset="-127"/>
                  <a:ea typeface="아리따-돋움(TTF)-Light" panose="02020603020101020101" pitchFamily="18" charset="-127"/>
                </a:rPr>
                <a:t>국제법적 근거</a:t>
              </a:r>
              <a:endParaRPr lang="ko-KR" altLang="en-US" kern="0" dirty="0">
                <a:ln>
                  <a:solidFill>
                    <a:schemeClr val="tx1">
                      <a:alpha val="8000"/>
                    </a:schemeClr>
                  </a:solidFill>
                </a:ln>
                <a:solidFill>
                  <a:srgbClr val="000000"/>
                </a:solidFill>
                <a:latin typeface="아리따-돋움(TTF)-Light" panose="02020603020101020101" pitchFamily="18" charset="-127"/>
                <a:ea typeface="아리따-돋움(TTF)-Light" panose="02020603020101020101" pitchFamily="18" charset="-127"/>
              </a:endParaRPr>
            </a:p>
          </p:txBody>
        </p:sp>
      </p:grpSp>
      <p:pic>
        <p:nvPicPr>
          <p:cNvPr id="5" name="Picture 2" descr="독도 사진 내공 팍팍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09" y="1827937"/>
            <a:ext cx="2393279" cy="159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우리나라 동쪽 제일 끝에 위치한 섬 독도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27937"/>
            <a:ext cx="2113127" cy="140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09" y="3554371"/>
            <a:ext cx="2393279" cy="159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49216"/>
            <a:ext cx="2113127" cy="188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26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91096" y="440229"/>
            <a:ext cx="1745776" cy="2689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>
              <a:solidFill>
                <a:srgbClr val="FFDE67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3" name="이등변 삼각형 2"/>
          <p:cNvSpPr/>
          <p:nvPr/>
        </p:nvSpPr>
        <p:spPr>
          <a:xfrm>
            <a:off x="11594892" y="6265890"/>
            <a:ext cx="597108" cy="592111"/>
          </a:xfrm>
          <a:prstGeom prst="triangle">
            <a:avLst>
              <a:gd name="adj" fmla="val 10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30450" y="217091"/>
            <a:ext cx="146706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15000"/>
              </a:lnSpc>
            </a:pPr>
            <a:r>
              <a:rPr lang="ko-KR" altLang="en-US" sz="2000" kern="0" dirty="0" err="1" smtClean="0">
                <a:ln>
                  <a:solidFill>
                    <a:schemeClr val="tx1">
                      <a:alpha val="11000"/>
                    </a:schemeClr>
                  </a:solidFill>
                </a:ln>
                <a:solidFill>
                  <a:srgbClr val="000000"/>
                </a:solidFill>
                <a:latin typeface="tvN 즐거운이야기 Bold" panose="02020603020101020101" pitchFamily="18" charset="-127"/>
                <a:ea typeface="tvN 즐거운이야기 Bold" panose="02020603020101020101" pitchFamily="18" charset="-127"/>
              </a:rPr>
              <a:t>독도영토학</a:t>
            </a:r>
            <a:endParaRPr lang="en-US" altLang="ko-KR" sz="2000" kern="0" dirty="0">
              <a:ln>
                <a:solidFill>
                  <a:schemeClr val="tx1">
                    <a:alpha val="11000"/>
                  </a:schemeClr>
                </a:solidFill>
              </a:ln>
              <a:solidFill>
                <a:srgbClr val="000000"/>
              </a:solidFill>
              <a:latin typeface="tvN 즐거운이야기 Bold" panose="02020603020101020101" pitchFamily="18" charset="-127"/>
              <a:ea typeface="tvN 즐거운이야기 Bold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91096" y="1175310"/>
            <a:ext cx="4903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독도가 대한민국의 영토인 </a:t>
            </a:r>
            <a:r>
              <a:rPr lang="ko-KR" altLang="en-US" sz="2000" b="1" dirty="0" smtClean="0"/>
              <a:t>국제</a:t>
            </a:r>
            <a:r>
              <a:rPr lang="ko-KR" altLang="en-US" sz="2000" b="1" dirty="0"/>
              <a:t>법</a:t>
            </a:r>
            <a:r>
              <a:rPr lang="ko-KR" altLang="en-US" sz="2000" b="1" dirty="0" smtClean="0"/>
              <a:t>적 근거</a:t>
            </a:r>
            <a:endParaRPr lang="ko-KR" altLang="en-US" sz="2000" b="1" dirty="0"/>
          </a:p>
        </p:txBody>
      </p:sp>
      <p:sp>
        <p:nvSpPr>
          <p:cNvPr id="6" name="직사각형 5"/>
          <p:cNvSpPr/>
          <p:nvPr/>
        </p:nvSpPr>
        <p:spPr>
          <a:xfrm>
            <a:off x="842581" y="2105208"/>
            <a:ext cx="108818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/>
              <a:t>SCAPIN </a:t>
            </a:r>
            <a:r>
              <a:rPr lang="ko-KR" altLang="en-US" sz="2400" dirty="0"/>
              <a:t>제 </a:t>
            </a:r>
            <a:r>
              <a:rPr lang="en-US" altLang="ko-KR" sz="2400" dirty="0"/>
              <a:t>1033</a:t>
            </a:r>
            <a:r>
              <a:rPr lang="ko-KR" altLang="en-US" sz="2400" dirty="0" smtClean="0"/>
              <a:t>호</a:t>
            </a:r>
            <a:endParaRPr lang="en-US" altLang="ko-KR" sz="2400" dirty="0" smtClean="0"/>
          </a:p>
          <a:p>
            <a:endParaRPr lang="en-US" altLang="ko-KR" sz="2400" dirty="0" smtClean="0"/>
          </a:p>
          <a:p>
            <a:pPr marL="457200" indent="-457200">
              <a:buAutoNum type="arabicPeriod"/>
            </a:pPr>
            <a:r>
              <a:rPr lang="ko-KR" altLang="en-US" sz="2400" dirty="0" smtClean="0"/>
              <a:t>연합국은 </a:t>
            </a:r>
            <a:r>
              <a:rPr lang="ko-KR" altLang="en-US" sz="2400" dirty="0"/>
              <a:t>구 일본제국이 </a:t>
            </a:r>
            <a:r>
              <a:rPr lang="en-US" altLang="ko-KR" sz="2400" dirty="0"/>
              <a:t>1894</a:t>
            </a:r>
            <a:r>
              <a:rPr lang="ko-KR" altLang="en-US" sz="2400" dirty="0"/>
              <a:t>년 </a:t>
            </a:r>
            <a:r>
              <a:rPr lang="en-US" altLang="ko-KR" sz="2400" dirty="0"/>
              <a:t>1</a:t>
            </a:r>
            <a:r>
              <a:rPr lang="ko-KR" altLang="en-US" sz="2400" dirty="0"/>
              <a:t>월 </a:t>
            </a:r>
            <a:r>
              <a:rPr lang="en-US" altLang="ko-KR" sz="2400" dirty="0"/>
              <a:t>1</a:t>
            </a:r>
            <a:r>
              <a:rPr lang="ko-KR" altLang="en-US" sz="2400" dirty="0"/>
              <a:t>일 이후 타국으로부터 빼앗은 모든 영토를 원주인에게 반환하는 작업을 </a:t>
            </a:r>
            <a:r>
              <a:rPr lang="ko-KR" altLang="en-US" sz="2400" dirty="0" smtClean="0"/>
              <a:t>시작</a:t>
            </a:r>
            <a:endParaRPr lang="en-US" altLang="ko-KR" sz="2400" dirty="0" smtClean="0"/>
          </a:p>
          <a:p>
            <a:pPr marL="457200" indent="-457200">
              <a:buAutoNum type="arabicPeriod"/>
            </a:pPr>
            <a:endParaRPr lang="en-US" altLang="ko-KR" sz="2400" dirty="0"/>
          </a:p>
          <a:p>
            <a:pPr marL="457200" indent="-457200">
              <a:buAutoNum type="arabicPeriod"/>
            </a:pPr>
            <a:r>
              <a:rPr lang="en-US" altLang="ko-KR" sz="2400" dirty="0"/>
              <a:t>1946</a:t>
            </a:r>
            <a:r>
              <a:rPr lang="ko-KR" altLang="en-US" sz="2400" dirty="0"/>
              <a:t>년 </a:t>
            </a:r>
            <a:r>
              <a:rPr lang="en-US" altLang="ko-KR" sz="2400" dirty="0"/>
              <a:t>1</a:t>
            </a:r>
            <a:r>
              <a:rPr lang="ko-KR" altLang="en-US" sz="2400" dirty="0"/>
              <a:t>월 </a:t>
            </a:r>
            <a:r>
              <a:rPr lang="en-US" altLang="ko-KR" sz="2400" dirty="0"/>
              <a:t>29</a:t>
            </a:r>
            <a:r>
              <a:rPr lang="ko-KR" altLang="en-US" sz="2400" dirty="0"/>
              <a:t>일 제주도</a:t>
            </a:r>
            <a:r>
              <a:rPr lang="en-US" altLang="ko-KR" sz="2400" dirty="0"/>
              <a:t>, </a:t>
            </a:r>
            <a:r>
              <a:rPr lang="ko-KR" altLang="en-US" sz="2400" dirty="0"/>
              <a:t>울릉도</a:t>
            </a:r>
            <a:r>
              <a:rPr lang="en-US" altLang="ko-KR" sz="2400" dirty="0"/>
              <a:t>, </a:t>
            </a:r>
            <a:r>
              <a:rPr lang="ko-KR" altLang="en-US" sz="2400" dirty="0"/>
              <a:t>독도를 한국 영토로 판단</a:t>
            </a:r>
            <a:r>
              <a:rPr lang="en-US" altLang="ko-KR" sz="2400" dirty="0"/>
              <a:t>, </a:t>
            </a:r>
            <a:r>
              <a:rPr lang="ko-KR" altLang="en-US" sz="2400" dirty="0"/>
              <a:t>한국 독립과 동시에 인수할 수 있도록 </a:t>
            </a:r>
            <a:r>
              <a:rPr lang="ko-KR" altLang="en-US" sz="2400" dirty="0" smtClean="0"/>
              <a:t>함</a:t>
            </a:r>
            <a:r>
              <a:rPr lang="en-US" altLang="ko-KR" sz="2400" dirty="0" smtClean="0"/>
              <a:t>.(</a:t>
            </a:r>
            <a:r>
              <a:rPr lang="ko-KR" altLang="en-US" sz="2400" dirty="0"/>
              <a:t>연합국최고사령부 지령 제 </a:t>
            </a:r>
            <a:r>
              <a:rPr lang="en-US" altLang="ko-KR" sz="2400" dirty="0"/>
              <a:t>677</a:t>
            </a:r>
            <a:r>
              <a:rPr lang="ko-KR" altLang="en-US" sz="2400" dirty="0"/>
              <a:t>호 제 </a:t>
            </a:r>
            <a:r>
              <a:rPr lang="en-US" altLang="ko-KR" sz="2400" dirty="0"/>
              <a:t>3</a:t>
            </a:r>
            <a:r>
              <a:rPr lang="ko-KR" altLang="en-US" sz="2400" dirty="0"/>
              <a:t>항</a:t>
            </a:r>
            <a:r>
              <a:rPr lang="en-US" altLang="ko-KR" sz="2400" dirty="0" smtClean="0"/>
              <a:t>)</a:t>
            </a:r>
          </a:p>
          <a:p>
            <a:pPr marL="457200" indent="-457200">
              <a:buAutoNum type="arabicPeriod"/>
            </a:pPr>
            <a:endParaRPr lang="en-US" altLang="ko-KR" sz="2400" dirty="0"/>
          </a:p>
          <a:p>
            <a:pPr marL="457200" indent="-457200">
              <a:buAutoNum type="arabicPeriod"/>
            </a:pPr>
            <a:r>
              <a:rPr lang="en-US" altLang="ko-KR" sz="2400" dirty="0"/>
              <a:t>1946</a:t>
            </a:r>
            <a:r>
              <a:rPr lang="ko-KR" altLang="en-US" sz="2400" dirty="0"/>
              <a:t>년 </a:t>
            </a:r>
            <a:r>
              <a:rPr lang="en-US" altLang="ko-KR" sz="2400" dirty="0"/>
              <a:t>6</a:t>
            </a:r>
            <a:r>
              <a:rPr lang="ko-KR" altLang="en-US" sz="2400" dirty="0"/>
              <a:t>월 </a:t>
            </a:r>
            <a:r>
              <a:rPr lang="en-US" altLang="ko-KR" sz="2400" dirty="0"/>
              <a:t>22</a:t>
            </a:r>
            <a:r>
              <a:rPr lang="ko-KR" altLang="en-US" sz="2400" dirty="0"/>
              <a:t>일 </a:t>
            </a:r>
            <a:r>
              <a:rPr lang="en-US" altLang="ko-KR" sz="2400" dirty="0"/>
              <a:t>SCAPIN </a:t>
            </a:r>
            <a:r>
              <a:rPr lang="ko-KR" altLang="en-US" sz="2400" dirty="0"/>
              <a:t>제 </a:t>
            </a:r>
            <a:r>
              <a:rPr lang="en-US" altLang="ko-KR" sz="2400" dirty="0"/>
              <a:t>1033</a:t>
            </a:r>
            <a:r>
              <a:rPr lang="ko-KR" altLang="en-US" sz="2400" dirty="0"/>
              <a:t>호를 발표해</a:t>
            </a:r>
            <a:r>
              <a:rPr lang="en-US" altLang="ko-KR" sz="2400" dirty="0"/>
              <a:t>, </a:t>
            </a:r>
            <a:r>
              <a:rPr lang="ko-KR" altLang="en-US" sz="2400" dirty="0"/>
              <a:t>독도와 그 주변 수역에 일본의 접근을 막으며 한국의 독도에 대한 주권을 명료히 </a:t>
            </a:r>
            <a:r>
              <a:rPr lang="ko-KR" altLang="en-US" sz="2400" dirty="0" smtClean="0"/>
              <a:t>함</a:t>
            </a:r>
            <a:r>
              <a:rPr lang="en-US" altLang="ko-KR" sz="2400" dirty="0" smtClean="0"/>
              <a:t>.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4077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2249915"/>
            <a:ext cx="12192000" cy="2229717"/>
            <a:chOff x="0" y="2191859"/>
            <a:chExt cx="12192000" cy="2229717"/>
          </a:xfrm>
        </p:grpSpPr>
        <p:sp>
          <p:nvSpPr>
            <p:cNvPr id="8" name="TextBox 7"/>
            <p:cNvSpPr txBox="1"/>
            <p:nvPr/>
          </p:nvSpPr>
          <p:spPr>
            <a:xfrm>
              <a:off x="0" y="3019871"/>
              <a:ext cx="12192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0" b="1" dirty="0">
                  <a:ln>
                    <a:solidFill>
                      <a:schemeClr val="bg1">
                        <a:alpha val="13000"/>
                      </a:schemeClr>
                    </a:solidFill>
                  </a:ln>
                  <a:solidFill>
                    <a:schemeClr val="bg1"/>
                  </a:solidFill>
                  <a:latin typeface="tvN 즐거운이야기 Bold" panose="02020603020101020101" pitchFamily="18" charset="-127"/>
                  <a:ea typeface="tvN 즐거운이야기 Bold" panose="02020603020101020101" pitchFamily="18" charset="-127"/>
                </a:rPr>
                <a:t>감사합니다</a:t>
              </a:r>
              <a:r>
                <a:rPr lang="en-US" altLang="ko-KR" sz="6000" b="1" dirty="0">
                  <a:ln>
                    <a:solidFill>
                      <a:schemeClr val="bg1">
                        <a:alpha val="13000"/>
                      </a:schemeClr>
                    </a:solidFill>
                  </a:ln>
                  <a:solidFill>
                    <a:schemeClr val="bg1"/>
                  </a:solidFill>
                  <a:latin typeface="tvN 즐거운이야기 Bold" panose="02020603020101020101" pitchFamily="18" charset="-127"/>
                  <a:ea typeface="tvN 즐거운이야기 Bold" panose="02020603020101020101" pitchFamily="18" charset="-127"/>
                </a:rPr>
                <a:t>.</a:t>
              </a:r>
              <a:endParaRPr lang="ko-KR" altLang="en-US" sz="6000" b="1" dirty="0">
                <a:ln>
                  <a:solidFill>
                    <a:schemeClr val="bg1">
                      <a:alpha val="13000"/>
                    </a:schemeClr>
                  </a:solidFill>
                </a:ln>
                <a:solidFill>
                  <a:schemeClr val="bg1"/>
                </a:solidFill>
                <a:latin typeface="tvN 즐거운이야기 Bold" panose="02020603020101020101" pitchFamily="18" charset="-127"/>
                <a:ea typeface="tvN 즐거운이야기 Bold" panose="02020603020101020101" pitchFamily="18" charset="-127"/>
              </a:endParaRPr>
            </a:p>
          </p:txBody>
        </p:sp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53636" y="2191859"/>
              <a:ext cx="884727" cy="8847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0" y="3959911"/>
              <a:ext cx="121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아리따-돋움(TTF)-Light" panose="02020603020101020101" pitchFamily="18" charset="-127"/>
                  <a:ea typeface="아리따-돋움(TTF)-Light" panose="02020603020101020101" pitchFamily="18" charset="-127"/>
                </a:rPr>
                <a:t>Thank You</a:t>
              </a:r>
              <a:endParaRPr lang="ko-KR" altLang="en-US" sz="2400" b="1" dirty="0">
                <a:solidFill>
                  <a:schemeClr val="bg1"/>
                </a:solidFill>
                <a:latin typeface="아리따-돋움(TTF)-Light" panose="02020603020101020101" pitchFamily="18" charset="-127"/>
                <a:ea typeface="아리따-돋움(TTF)-Light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157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91096" y="440229"/>
            <a:ext cx="1745776" cy="2689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>
              <a:solidFill>
                <a:srgbClr val="FFDE67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3" name="이등변 삼각형 2"/>
          <p:cNvSpPr/>
          <p:nvPr/>
        </p:nvSpPr>
        <p:spPr>
          <a:xfrm>
            <a:off x="11594892" y="6265890"/>
            <a:ext cx="597108" cy="592111"/>
          </a:xfrm>
          <a:prstGeom prst="triangle">
            <a:avLst>
              <a:gd name="adj" fmla="val 10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30450" y="217091"/>
            <a:ext cx="146706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15000"/>
              </a:lnSpc>
            </a:pPr>
            <a:r>
              <a:rPr lang="ko-KR" altLang="en-US" sz="2000" kern="0" dirty="0" err="1" smtClean="0">
                <a:ln>
                  <a:solidFill>
                    <a:schemeClr val="tx1">
                      <a:alpha val="11000"/>
                    </a:schemeClr>
                  </a:solidFill>
                </a:ln>
                <a:solidFill>
                  <a:srgbClr val="000000"/>
                </a:solidFill>
                <a:latin typeface="tvN 즐거운이야기 Bold" panose="02020603020101020101" pitchFamily="18" charset="-127"/>
                <a:ea typeface="tvN 즐거운이야기 Bold" panose="02020603020101020101" pitchFamily="18" charset="-127"/>
              </a:rPr>
              <a:t>독도영토학</a:t>
            </a:r>
            <a:endParaRPr lang="en-US" altLang="ko-KR" sz="2000" kern="0" dirty="0">
              <a:ln>
                <a:solidFill>
                  <a:schemeClr val="tx1">
                    <a:alpha val="11000"/>
                  </a:schemeClr>
                </a:solidFill>
              </a:ln>
              <a:solidFill>
                <a:srgbClr val="000000"/>
              </a:solidFill>
              <a:latin typeface="tvN 즐거운이야기 Bold" panose="02020603020101020101" pitchFamily="18" charset="-127"/>
              <a:ea typeface="tvN 즐거운이야기 Bold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915820" y="2526553"/>
            <a:ext cx="48872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400" b="1" dirty="0"/>
              <a:t>주소 </a:t>
            </a:r>
            <a:r>
              <a:rPr lang="en-US" altLang="ko-KR" sz="4400" b="1" dirty="0"/>
              <a:t>&amp; </a:t>
            </a:r>
            <a:r>
              <a:rPr lang="ko-KR" altLang="en-US" sz="4400" b="1" dirty="0"/>
              <a:t>크기</a:t>
            </a:r>
            <a:r>
              <a:rPr lang="en-US" altLang="ko-KR" sz="4400" b="1" dirty="0"/>
              <a:t>,</a:t>
            </a:r>
            <a:r>
              <a:rPr lang="ko-KR" altLang="en-US" sz="4400" b="1" dirty="0"/>
              <a:t>면적</a:t>
            </a:r>
          </a:p>
        </p:txBody>
      </p:sp>
    </p:spTree>
    <p:extLst>
      <p:ext uri="{BB962C8B-B14F-4D97-AF65-F5344CB8AC3E}">
        <p14:creationId xmlns:p14="http://schemas.microsoft.com/office/powerpoint/2010/main" val="254171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91096" y="440229"/>
            <a:ext cx="1745776" cy="2689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>
              <a:solidFill>
                <a:srgbClr val="FFDE67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3" name="이등변 삼각형 2"/>
          <p:cNvSpPr/>
          <p:nvPr/>
        </p:nvSpPr>
        <p:spPr>
          <a:xfrm>
            <a:off x="11594892" y="6265890"/>
            <a:ext cx="597108" cy="592111"/>
          </a:xfrm>
          <a:prstGeom prst="triangle">
            <a:avLst>
              <a:gd name="adj" fmla="val 10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30450" y="217091"/>
            <a:ext cx="146706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15000"/>
              </a:lnSpc>
            </a:pPr>
            <a:r>
              <a:rPr lang="ko-KR" altLang="en-US" sz="2000" kern="0" dirty="0" err="1" smtClean="0">
                <a:ln>
                  <a:solidFill>
                    <a:schemeClr val="tx1">
                      <a:alpha val="11000"/>
                    </a:schemeClr>
                  </a:solidFill>
                </a:ln>
                <a:solidFill>
                  <a:srgbClr val="000000"/>
                </a:solidFill>
                <a:latin typeface="tvN 즐거운이야기 Bold" panose="02020603020101020101" pitchFamily="18" charset="-127"/>
                <a:ea typeface="tvN 즐거운이야기 Bold" panose="02020603020101020101" pitchFamily="18" charset="-127"/>
              </a:rPr>
              <a:t>독도영토학</a:t>
            </a:r>
            <a:endParaRPr lang="en-US" altLang="ko-KR" sz="2000" kern="0" dirty="0">
              <a:ln>
                <a:solidFill>
                  <a:schemeClr val="tx1">
                    <a:alpha val="11000"/>
                  </a:schemeClr>
                </a:solidFill>
              </a:ln>
              <a:solidFill>
                <a:srgbClr val="000000"/>
              </a:solidFill>
              <a:latin typeface="tvN 즐거운이야기 Bold" panose="02020603020101020101" pitchFamily="18" charset="-127"/>
              <a:ea typeface="tvN 즐거운이야기 Bold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678" y="1425844"/>
            <a:ext cx="106649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 smtClean="0"/>
              <a:t>행정 주소</a:t>
            </a:r>
            <a:r>
              <a:rPr lang="en-US" altLang="ko-KR" sz="2200" dirty="0" smtClean="0"/>
              <a:t>: </a:t>
            </a:r>
            <a:r>
              <a:rPr lang="ko-KR" altLang="en-US" sz="2200" dirty="0"/>
              <a:t>경상북도 울릉군 </a:t>
            </a:r>
            <a:r>
              <a:rPr lang="ko-KR" altLang="en-US" sz="2200" dirty="0" err="1"/>
              <a:t>울릉읍</a:t>
            </a:r>
            <a:r>
              <a:rPr lang="ko-KR" altLang="en-US" sz="2200" dirty="0"/>
              <a:t> 독도리 </a:t>
            </a:r>
            <a:r>
              <a:rPr lang="en-US" altLang="ko-KR" sz="2200" dirty="0"/>
              <a:t>1~96</a:t>
            </a:r>
            <a:r>
              <a:rPr lang="ko-KR" altLang="en-US" sz="2200" dirty="0" smtClean="0"/>
              <a:t>번지</a:t>
            </a:r>
            <a:endParaRPr lang="en-US" altLang="ko-KR" sz="2200" dirty="0" smtClean="0"/>
          </a:p>
          <a:p>
            <a:pPr fontAlgn="base" latinLnBrk="0"/>
            <a:r>
              <a:rPr lang="en-US" altLang="ko-KR" sz="2200" dirty="0"/>
              <a:t> </a:t>
            </a:r>
            <a:r>
              <a:rPr lang="en-US" altLang="ko-KR" sz="2200" dirty="0" smtClean="0"/>
              <a:t> </a:t>
            </a:r>
            <a:r>
              <a:rPr lang="en-US" altLang="ko-KR" sz="2200" b="1" dirty="0" smtClean="0"/>
              <a:t>※ </a:t>
            </a:r>
            <a:r>
              <a:rPr lang="ko-KR" altLang="en-US" sz="2200" b="1" dirty="0" err="1"/>
              <a:t>도로명</a:t>
            </a:r>
            <a:r>
              <a:rPr lang="ko-KR" altLang="en-US" sz="2200" b="1" dirty="0"/>
              <a:t> 주소</a:t>
            </a:r>
          </a:p>
          <a:p>
            <a:pPr fontAlgn="base" latinLnBrk="0"/>
            <a:r>
              <a:rPr lang="en-US" altLang="ko-KR" sz="2200" dirty="0" smtClean="0"/>
              <a:t>  -</a:t>
            </a:r>
            <a:r>
              <a:rPr lang="ko-KR" altLang="en-US" sz="2200" dirty="0"/>
              <a:t>동도</a:t>
            </a:r>
            <a:r>
              <a:rPr lang="en-US" altLang="ko-KR" sz="2200" dirty="0"/>
              <a:t>: (</a:t>
            </a:r>
            <a:r>
              <a:rPr lang="ko-KR" altLang="en-US" sz="2200" dirty="0"/>
              <a:t>독도경비대</a:t>
            </a:r>
            <a:r>
              <a:rPr lang="en-US" altLang="ko-KR" sz="2200" dirty="0"/>
              <a:t>) </a:t>
            </a:r>
            <a:r>
              <a:rPr lang="ko-KR" altLang="en-US" sz="2200" dirty="0"/>
              <a:t>경상북도 울릉군 </a:t>
            </a:r>
            <a:r>
              <a:rPr lang="ko-KR" altLang="en-US" sz="2200" dirty="0" err="1"/>
              <a:t>울릉읍</a:t>
            </a:r>
            <a:r>
              <a:rPr lang="ko-KR" altLang="en-US" sz="2200" dirty="0"/>
              <a:t> 독도이사부길 </a:t>
            </a:r>
            <a:r>
              <a:rPr lang="en-US" altLang="ko-KR" sz="2200" dirty="0"/>
              <a:t>55</a:t>
            </a:r>
            <a:endParaRPr lang="ko-KR" altLang="en-US" sz="2200" dirty="0"/>
          </a:p>
          <a:p>
            <a:pPr fontAlgn="base" latinLnBrk="0"/>
            <a:r>
              <a:rPr lang="en-US" altLang="ko-KR" sz="2200" dirty="0" smtClean="0"/>
              <a:t>  (</a:t>
            </a:r>
            <a:r>
              <a:rPr lang="ko-KR" altLang="en-US" sz="2200" dirty="0"/>
              <a:t>독도등대</a:t>
            </a:r>
            <a:r>
              <a:rPr lang="en-US" altLang="ko-KR" sz="2200" dirty="0"/>
              <a:t>) </a:t>
            </a:r>
            <a:r>
              <a:rPr lang="ko-KR" altLang="en-US" sz="2200" dirty="0"/>
              <a:t>경상북도 울릉군 </a:t>
            </a:r>
            <a:r>
              <a:rPr lang="ko-KR" altLang="en-US" sz="2200" dirty="0" err="1"/>
              <a:t>울릉읍</a:t>
            </a:r>
            <a:r>
              <a:rPr lang="ko-KR" altLang="en-US" sz="2200" dirty="0"/>
              <a:t> 독도이사부길 </a:t>
            </a:r>
            <a:r>
              <a:rPr lang="en-US" altLang="ko-KR" sz="2200" dirty="0"/>
              <a:t>63</a:t>
            </a:r>
            <a:endParaRPr lang="ko-KR" altLang="en-US" sz="2200" dirty="0"/>
          </a:p>
          <a:p>
            <a:pPr fontAlgn="base" latinLnBrk="0"/>
            <a:r>
              <a:rPr lang="en-US" altLang="ko-KR" sz="2200" dirty="0" smtClean="0"/>
              <a:t>  -</a:t>
            </a:r>
            <a:r>
              <a:rPr lang="ko-KR" altLang="en-US" sz="2200" dirty="0"/>
              <a:t>서도</a:t>
            </a:r>
            <a:r>
              <a:rPr lang="en-US" altLang="ko-KR" sz="2200" dirty="0"/>
              <a:t>: (</a:t>
            </a:r>
            <a:r>
              <a:rPr lang="ko-KR" altLang="en-US" sz="2200" dirty="0"/>
              <a:t>주민숙소</a:t>
            </a:r>
            <a:r>
              <a:rPr lang="en-US" altLang="ko-KR" sz="2200" dirty="0"/>
              <a:t>) </a:t>
            </a:r>
            <a:r>
              <a:rPr lang="ko-KR" altLang="en-US" sz="2200" dirty="0"/>
              <a:t>경상북도 울릉군 </a:t>
            </a:r>
            <a:r>
              <a:rPr lang="ko-KR" altLang="en-US" sz="2200" dirty="0" err="1"/>
              <a:t>울릉읍</a:t>
            </a:r>
            <a:r>
              <a:rPr lang="ko-KR" altLang="en-US" sz="2200" dirty="0"/>
              <a:t> </a:t>
            </a:r>
            <a:r>
              <a:rPr lang="ko-KR" altLang="en-US" sz="2200" dirty="0" err="1"/>
              <a:t>독도안용복길</a:t>
            </a:r>
            <a:r>
              <a:rPr lang="ko-KR" altLang="en-US" sz="2200" dirty="0"/>
              <a:t> </a:t>
            </a:r>
            <a:r>
              <a:rPr lang="en-US" altLang="ko-KR" sz="2200" dirty="0"/>
              <a:t>3</a:t>
            </a:r>
            <a:endParaRPr lang="ko-KR" altLang="en-US" sz="2200" dirty="0"/>
          </a:p>
          <a:p>
            <a:pPr fontAlgn="base" latinLnBrk="0"/>
            <a:endParaRPr lang="en-US" altLang="ko-KR" sz="2200" b="1" dirty="0" smtClean="0"/>
          </a:p>
          <a:p>
            <a:pPr fontAlgn="base" latinLnBrk="0"/>
            <a:endParaRPr lang="en-US" altLang="ko-KR" sz="2200" b="1" dirty="0"/>
          </a:p>
          <a:p>
            <a:pPr fontAlgn="base" latinLnBrk="0"/>
            <a:r>
              <a:rPr lang="ko-KR" altLang="en-US" sz="2200" b="1" dirty="0" smtClean="0"/>
              <a:t>위치 </a:t>
            </a:r>
            <a:endParaRPr lang="ko-KR" altLang="en-US" sz="2200" dirty="0"/>
          </a:p>
          <a:p>
            <a:pPr fontAlgn="base" latinLnBrk="0"/>
            <a:r>
              <a:rPr lang="en-US" altLang="ko-KR" sz="2200" dirty="0"/>
              <a:t>-</a:t>
            </a:r>
            <a:r>
              <a:rPr lang="ko-KR" altLang="en-US" sz="2200" dirty="0"/>
              <a:t>동도</a:t>
            </a:r>
            <a:r>
              <a:rPr lang="en-US" altLang="ko-KR" sz="2200" dirty="0"/>
              <a:t>: </a:t>
            </a:r>
            <a:r>
              <a:rPr lang="ko-KR" altLang="en-US" sz="2200" dirty="0"/>
              <a:t>북위 </a:t>
            </a:r>
            <a:r>
              <a:rPr lang="en-US" altLang="ko-KR" sz="2200" dirty="0"/>
              <a:t>37°14′26.8″ </a:t>
            </a:r>
            <a:r>
              <a:rPr lang="ko-KR" altLang="en-US" sz="2200" dirty="0"/>
              <a:t>동경 </a:t>
            </a:r>
            <a:r>
              <a:rPr lang="en-US" altLang="ko-KR" sz="2200" dirty="0"/>
              <a:t>131°52′10.4″</a:t>
            </a:r>
            <a:endParaRPr lang="ko-KR" altLang="en-US" sz="2200" dirty="0"/>
          </a:p>
          <a:p>
            <a:pPr fontAlgn="base" latinLnBrk="0"/>
            <a:r>
              <a:rPr lang="en-US" altLang="ko-KR" sz="2200" dirty="0"/>
              <a:t>-</a:t>
            </a:r>
            <a:r>
              <a:rPr lang="ko-KR" altLang="en-US" sz="2200" dirty="0"/>
              <a:t>서도</a:t>
            </a:r>
            <a:r>
              <a:rPr lang="en-US" altLang="ko-KR" sz="2200" dirty="0"/>
              <a:t>: </a:t>
            </a:r>
            <a:r>
              <a:rPr lang="ko-KR" altLang="en-US" sz="2200" dirty="0"/>
              <a:t>북위 </a:t>
            </a:r>
            <a:r>
              <a:rPr lang="en-US" altLang="ko-KR" sz="2200" dirty="0"/>
              <a:t>37°14′30.6″ </a:t>
            </a:r>
            <a:r>
              <a:rPr lang="ko-KR" altLang="en-US" sz="2200" dirty="0"/>
              <a:t>동경 </a:t>
            </a:r>
            <a:r>
              <a:rPr lang="en-US" altLang="ko-KR" sz="2200" dirty="0"/>
              <a:t>131°51′54.6</a:t>
            </a:r>
            <a:r>
              <a:rPr lang="en-US" altLang="ko-KR" sz="2200" dirty="0" smtClean="0"/>
              <a:t>″</a:t>
            </a:r>
          </a:p>
          <a:p>
            <a:pPr fontAlgn="base" latinLnBrk="0"/>
            <a:endParaRPr lang="en-US" altLang="ko-KR" dirty="0"/>
          </a:p>
          <a:p>
            <a:pPr fontAlgn="base" latinLnBrk="0"/>
            <a:endParaRPr lang="ko-KR" altLang="en-US" dirty="0"/>
          </a:p>
          <a:p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4793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91096" y="440229"/>
            <a:ext cx="1745776" cy="2689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>
              <a:solidFill>
                <a:srgbClr val="FFDE67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3" name="이등변 삼각형 2"/>
          <p:cNvSpPr/>
          <p:nvPr/>
        </p:nvSpPr>
        <p:spPr>
          <a:xfrm>
            <a:off x="11594892" y="6265890"/>
            <a:ext cx="597108" cy="592111"/>
          </a:xfrm>
          <a:prstGeom prst="triangle">
            <a:avLst>
              <a:gd name="adj" fmla="val 10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30450" y="217091"/>
            <a:ext cx="146706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15000"/>
              </a:lnSpc>
            </a:pPr>
            <a:r>
              <a:rPr lang="ko-KR" altLang="en-US" sz="2000" kern="0" dirty="0" err="1" smtClean="0">
                <a:ln>
                  <a:solidFill>
                    <a:schemeClr val="tx1">
                      <a:alpha val="11000"/>
                    </a:schemeClr>
                  </a:solidFill>
                </a:ln>
                <a:solidFill>
                  <a:srgbClr val="000000"/>
                </a:solidFill>
                <a:latin typeface="tvN 즐거운이야기 Bold" panose="02020603020101020101" pitchFamily="18" charset="-127"/>
                <a:ea typeface="tvN 즐거운이야기 Bold" panose="02020603020101020101" pitchFamily="18" charset="-127"/>
              </a:rPr>
              <a:t>독도영토학</a:t>
            </a:r>
            <a:endParaRPr lang="en-US" altLang="ko-KR" sz="2000" kern="0" dirty="0">
              <a:ln>
                <a:solidFill>
                  <a:schemeClr val="tx1">
                    <a:alpha val="11000"/>
                  </a:schemeClr>
                </a:solidFill>
              </a:ln>
              <a:solidFill>
                <a:srgbClr val="000000"/>
              </a:solidFill>
              <a:latin typeface="tvN 즐거운이야기 Bold" panose="02020603020101020101" pitchFamily="18" charset="-127"/>
              <a:ea typeface="tvN 즐거운이야기 Bold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20834" y="989330"/>
            <a:ext cx="24320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en-US" altLang="ko-KR" sz="2000" dirty="0"/>
              <a:t>-</a:t>
            </a:r>
            <a:r>
              <a:rPr lang="ko-KR" altLang="en-US" sz="2000" dirty="0"/>
              <a:t>주요지점간의 거리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56519"/>
              </p:ext>
            </p:extLst>
          </p:nvPr>
        </p:nvGraphicFramePr>
        <p:xfrm>
          <a:off x="1962148" y="1991866"/>
          <a:ext cx="7460822" cy="4123553"/>
        </p:xfrm>
        <a:graphic>
          <a:graphicData uri="http://schemas.openxmlformats.org/drawingml/2006/table">
            <a:tbl>
              <a:tblPr/>
              <a:tblGrid>
                <a:gridCol w="3730633"/>
                <a:gridCol w="3730189"/>
              </a:tblGrid>
              <a:tr h="39737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한컴바탕"/>
                        </a:rPr>
                        <a:t>주요지점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한컴바탕"/>
                        </a:rPr>
                        <a:t>거리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FD5"/>
                    </a:solidFill>
                  </a:tcPr>
                </a:tc>
              </a:tr>
              <a:tr h="39737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>
                          <a:solidFill>
                            <a:srgbClr val="000000"/>
                          </a:solidFill>
                          <a:effectLst/>
                          <a:ea typeface="한컴바탕"/>
                        </a:rPr>
                        <a:t>울릉도</a:t>
                      </a:r>
                      <a:endParaRPr lang="ko-KR" altLang="en-US" sz="2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87.4</a:t>
                      </a:r>
                      <a:endParaRPr lang="en-US" sz="2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737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>
                          <a:solidFill>
                            <a:srgbClr val="000000"/>
                          </a:solidFill>
                          <a:effectLst/>
                          <a:ea typeface="한컴바탕"/>
                        </a:rPr>
                        <a:t>동해</a:t>
                      </a:r>
                      <a:r>
                        <a:rPr lang="en-US" altLang="ko-KR" sz="24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(</a:t>
                      </a:r>
                      <a:r>
                        <a:rPr lang="ko-KR" altLang="en-US" sz="2400" kern="0" spc="0">
                          <a:solidFill>
                            <a:srgbClr val="000000"/>
                          </a:solidFill>
                          <a:effectLst/>
                          <a:ea typeface="한컴바탕"/>
                        </a:rPr>
                        <a:t>묵호</a:t>
                      </a:r>
                      <a:r>
                        <a:rPr lang="en-US" altLang="ko-KR" sz="24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)</a:t>
                      </a:r>
                      <a:endParaRPr lang="ko-KR" altLang="en-US" sz="2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243.8</a:t>
                      </a:r>
                      <a:endParaRPr lang="en-US" sz="2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737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>
                          <a:solidFill>
                            <a:srgbClr val="000000"/>
                          </a:solidFill>
                          <a:effectLst/>
                          <a:ea typeface="한컴바탕"/>
                        </a:rPr>
                        <a:t>울진</a:t>
                      </a:r>
                      <a:r>
                        <a:rPr lang="en-US" altLang="ko-KR" sz="24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(</a:t>
                      </a:r>
                      <a:r>
                        <a:rPr lang="ko-KR" altLang="en-US" sz="2400" kern="0" spc="0">
                          <a:solidFill>
                            <a:srgbClr val="000000"/>
                          </a:solidFill>
                          <a:effectLst/>
                          <a:ea typeface="한컴바탕"/>
                        </a:rPr>
                        <a:t>죽변</a:t>
                      </a:r>
                      <a:r>
                        <a:rPr lang="en-US" altLang="ko-KR" sz="24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)</a:t>
                      </a:r>
                      <a:endParaRPr lang="ko-KR" altLang="en-US" sz="2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216.8</a:t>
                      </a:r>
                      <a:endParaRPr lang="en-US" sz="2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737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>
                          <a:solidFill>
                            <a:srgbClr val="000000"/>
                          </a:solidFill>
                          <a:effectLst/>
                          <a:ea typeface="한컴바탕"/>
                        </a:rPr>
                        <a:t>포항</a:t>
                      </a:r>
                      <a:endParaRPr lang="ko-KR" altLang="en-US" sz="2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258.3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737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>
                          <a:solidFill>
                            <a:srgbClr val="000000"/>
                          </a:solidFill>
                          <a:effectLst/>
                          <a:ea typeface="한컴바탕"/>
                        </a:rPr>
                        <a:t>부산</a:t>
                      </a:r>
                      <a:endParaRPr lang="ko-KR" altLang="en-US" sz="2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348.4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737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 dirty="0" err="1">
                          <a:solidFill>
                            <a:srgbClr val="000000"/>
                          </a:solidFill>
                          <a:effectLst/>
                          <a:ea typeface="한컴바탕"/>
                        </a:rPr>
                        <a:t>오키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ea typeface="한컴바탕"/>
                        </a:rPr>
                        <a:t> 섬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157.5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030788" y="3022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70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91096" y="440229"/>
            <a:ext cx="1745776" cy="2689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>
              <a:solidFill>
                <a:srgbClr val="FFDE67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3" name="이등변 삼각형 2"/>
          <p:cNvSpPr/>
          <p:nvPr/>
        </p:nvSpPr>
        <p:spPr>
          <a:xfrm>
            <a:off x="11594892" y="6265890"/>
            <a:ext cx="597108" cy="592111"/>
          </a:xfrm>
          <a:prstGeom prst="triangle">
            <a:avLst>
              <a:gd name="adj" fmla="val 10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30450" y="217091"/>
            <a:ext cx="146706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15000"/>
              </a:lnSpc>
            </a:pPr>
            <a:r>
              <a:rPr lang="ko-KR" altLang="en-US" sz="2000" kern="0" dirty="0" err="1" smtClean="0">
                <a:ln>
                  <a:solidFill>
                    <a:schemeClr val="tx1">
                      <a:alpha val="11000"/>
                    </a:schemeClr>
                  </a:solidFill>
                </a:ln>
                <a:solidFill>
                  <a:srgbClr val="000000"/>
                </a:solidFill>
                <a:latin typeface="tvN 즐거운이야기 Bold" panose="02020603020101020101" pitchFamily="18" charset="-127"/>
                <a:ea typeface="tvN 즐거운이야기 Bold" panose="02020603020101020101" pitchFamily="18" charset="-127"/>
              </a:rPr>
              <a:t>독도영토학</a:t>
            </a:r>
            <a:endParaRPr lang="en-US" altLang="ko-KR" sz="2000" kern="0" dirty="0">
              <a:ln>
                <a:solidFill>
                  <a:schemeClr val="tx1">
                    <a:alpha val="11000"/>
                  </a:schemeClr>
                </a:solidFill>
              </a:ln>
              <a:solidFill>
                <a:srgbClr val="000000"/>
              </a:solidFill>
              <a:latin typeface="tvN 즐거운이야기 Bold" panose="02020603020101020101" pitchFamily="18" charset="-127"/>
              <a:ea typeface="tvN 즐거운이야기 Bold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163984" y="1449949"/>
            <a:ext cx="91336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2800" b="1" dirty="0"/>
              <a:t>크기 </a:t>
            </a:r>
            <a:r>
              <a:rPr lang="en-US" altLang="ko-KR" sz="2800" b="1" dirty="0"/>
              <a:t>&amp; </a:t>
            </a:r>
            <a:r>
              <a:rPr lang="ko-KR" altLang="en-US" sz="2800" b="1" dirty="0" smtClean="0"/>
              <a:t>면적</a:t>
            </a:r>
            <a:endParaRPr lang="en-US" altLang="ko-KR" sz="2800" b="1" dirty="0" smtClean="0"/>
          </a:p>
          <a:p>
            <a:pPr fontAlgn="base" latinLnBrk="0"/>
            <a:endParaRPr lang="ko-KR" altLang="en-US" sz="2800" dirty="0"/>
          </a:p>
          <a:p>
            <a:pPr fontAlgn="base" latinLnBrk="0"/>
            <a:r>
              <a:rPr lang="en-US" altLang="ko-KR" sz="2800" dirty="0"/>
              <a:t>-</a:t>
            </a:r>
            <a:r>
              <a:rPr lang="ko-KR" altLang="en-US" sz="2800" dirty="0"/>
              <a:t>총면적 </a:t>
            </a:r>
            <a:r>
              <a:rPr lang="en-US" altLang="ko-KR" sz="2800" dirty="0"/>
              <a:t>187,554</a:t>
            </a:r>
            <a:r>
              <a:rPr lang="ko-KR" altLang="en-US" sz="2800" dirty="0"/>
              <a:t>㎡의 독도는 </a:t>
            </a:r>
            <a:r>
              <a:rPr lang="ko-KR" altLang="en-US" sz="2800" dirty="0" err="1"/>
              <a:t>동도와</a:t>
            </a:r>
            <a:r>
              <a:rPr lang="ko-KR" altLang="en-US" sz="2800" dirty="0"/>
              <a:t> 서도를 비롯한 </a:t>
            </a:r>
            <a:r>
              <a:rPr lang="en-US" altLang="ko-KR" sz="2800" dirty="0"/>
              <a:t>89</a:t>
            </a:r>
            <a:r>
              <a:rPr lang="ko-KR" altLang="en-US" sz="2800" dirty="0"/>
              <a:t>개의 크고 작은 섬들로 이루어져 있으며</a:t>
            </a:r>
            <a:r>
              <a:rPr lang="en-US" altLang="ko-KR" sz="2800" dirty="0"/>
              <a:t>, </a:t>
            </a:r>
            <a:r>
              <a:rPr lang="ko-KR" altLang="en-US" sz="2800" dirty="0" err="1"/>
              <a:t>동도와</a:t>
            </a:r>
            <a:r>
              <a:rPr lang="ko-KR" altLang="en-US" sz="2800" dirty="0"/>
              <a:t> 서도간 최단 거리는 </a:t>
            </a:r>
            <a:r>
              <a:rPr lang="en-US" altLang="ko-KR" sz="2800" dirty="0"/>
              <a:t>151m</a:t>
            </a:r>
            <a:r>
              <a:rPr lang="ko-KR" altLang="en-US" sz="2800" dirty="0"/>
              <a:t>이다</a:t>
            </a:r>
            <a:r>
              <a:rPr lang="en-US" altLang="ko-KR" sz="2800" dirty="0"/>
              <a:t>. </a:t>
            </a:r>
            <a:endParaRPr lang="en-US" altLang="ko-KR" sz="2800" dirty="0" smtClean="0"/>
          </a:p>
          <a:p>
            <a:pPr fontAlgn="base" latinLnBrk="0"/>
            <a:endParaRPr lang="ko-KR" altLang="en-US" sz="2800" dirty="0"/>
          </a:p>
          <a:p>
            <a:pPr fontAlgn="base"/>
            <a:r>
              <a:rPr lang="en-US" altLang="ko-KR" sz="2800" dirty="0"/>
              <a:t>-</a:t>
            </a:r>
            <a:r>
              <a:rPr lang="ko-KR" altLang="en-US" sz="2800" dirty="0"/>
              <a:t>동도 </a:t>
            </a:r>
            <a:r>
              <a:rPr lang="en-US" altLang="ko-KR" sz="2800" dirty="0"/>
              <a:t>: 73,297</a:t>
            </a:r>
            <a:r>
              <a:rPr lang="ko-KR" altLang="en-US" sz="2800" dirty="0"/>
              <a:t>㎡</a:t>
            </a:r>
            <a:r>
              <a:rPr lang="en-US" altLang="ko-KR" sz="2800" dirty="0"/>
              <a:t>, </a:t>
            </a:r>
            <a:r>
              <a:rPr lang="ko-KR" altLang="en-US" sz="2800" dirty="0"/>
              <a:t>높이 </a:t>
            </a:r>
            <a:r>
              <a:rPr lang="en-US" altLang="ko-KR" sz="2800" dirty="0"/>
              <a:t>98.6m, </a:t>
            </a:r>
            <a:r>
              <a:rPr lang="ko-KR" altLang="en-US" sz="2800" dirty="0"/>
              <a:t>둘레 </a:t>
            </a:r>
            <a:r>
              <a:rPr lang="en-US" altLang="ko-KR" sz="2800" dirty="0"/>
              <a:t>2.8km -</a:t>
            </a:r>
            <a:r>
              <a:rPr lang="ko-KR" altLang="en-US" sz="2800" dirty="0"/>
              <a:t>서도 </a:t>
            </a:r>
            <a:r>
              <a:rPr lang="en-US" altLang="ko-KR" sz="2800" dirty="0"/>
              <a:t>: 88,740</a:t>
            </a:r>
            <a:r>
              <a:rPr lang="ko-KR" altLang="en-US" sz="2800" dirty="0"/>
              <a:t>㎡</a:t>
            </a:r>
            <a:r>
              <a:rPr lang="en-US" altLang="ko-KR" sz="2800" dirty="0"/>
              <a:t>, </a:t>
            </a:r>
            <a:r>
              <a:rPr lang="ko-KR" altLang="en-US" sz="2800" dirty="0"/>
              <a:t>높이 </a:t>
            </a:r>
            <a:r>
              <a:rPr lang="en-US" altLang="ko-KR" sz="2800" dirty="0"/>
              <a:t>168.5m, </a:t>
            </a:r>
            <a:r>
              <a:rPr lang="ko-KR" altLang="en-US" sz="2800" dirty="0"/>
              <a:t>둘레 </a:t>
            </a:r>
            <a:r>
              <a:rPr lang="en-US" altLang="ko-KR" sz="2800" dirty="0"/>
              <a:t>2.6km -</a:t>
            </a:r>
            <a:r>
              <a:rPr lang="ko-KR" altLang="en-US" sz="2800" dirty="0"/>
              <a:t>기타 부속도서</a:t>
            </a:r>
            <a:r>
              <a:rPr lang="en-US" altLang="ko-KR" sz="2800" dirty="0"/>
              <a:t>: 25,517</a:t>
            </a:r>
            <a:r>
              <a:rPr lang="ko-KR" altLang="en-US" sz="2800" dirty="0"/>
              <a:t>㎡</a:t>
            </a:r>
          </a:p>
        </p:txBody>
      </p:sp>
    </p:spTree>
    <p:extLst>
      <p:ext uri="{BB962C8B-B14F-4D97-AF65-F5344CB8AC3E}">
        <p14:creationId xmlns:p14="http://schemas.microsoft.com/office/powerpoint/2010/main" val="188898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91096" y="440229"/>
            <a:ext cx="1745776" cy="2689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>
              <a:solidFill>
                <a:srgbClr val="FFDE67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3" name="이등변 삼각형 2"/>
          <p:cNvSpPr/>
          <p:nvPr/>
        </p:nvSpPr>
        <p:spPr>
          <a:xfrm>
            <a:off x="11594892" y="6265890"/>
            <a:ext cx="597108" cy="592111"/>
          </a:xfrm>
          <a:prstGeom prst="triangle">
            <a:avLst>
              <a:gd name="adj" fmla="val 10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30450" y="217091"/>
            <a:ext cx="146706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15000"/>
              </a:lnSpc>
            </a:pPr>
            <a:r>
              <a:rPr lang="ko-KR" altLang="en-US" sz="2000" kern="0" dirty="0" err="1" smtClean="0">
                <a:ln>
                  <a:solidFill>
                    <a:schemeClr val="tx1">
                      <a:alpha val="11000"/>
                    </a:schemeClr>
                  </a:solidFill>
                </a:ln>
                <a:solidFill>
                  <a:srgbClr val="000000"/>
                </a:solidFill>
                <a:latin typeface="tvN 즐거운이야기 Bold" panose="02020603020101020101" pitchFamily="18" charset="-127"/>
                <a:ea typeface="tvN 즐거운이야기 Bold" panose="02020603020101020101" pitchFamily="18" charset="-127"/>
              </a:rPr>
              <a:t>독도영토학</a:t>
            </a:r>
            <a:endParaRPr lang="en-US" altLang="ko-KR" sz="2000" kern="0" dirty="0">
              <a:ln>
                <a:solidFill>
                  <a:schemeClr val="tx1">
                    <a:alpha val="11000"/>
                  </a:schemeClr>
                </a:solidFill>
              </a:ln>
              <a:solidFill>
                <a:srgbClr val="000000"/>
              </a:solidFill>
              <a:latin typeface="tvN 즐거운이야기 Bold" panose="02020603020101020101" pitchFamily="18" charset="-127"/>
              <a:ea typeface="tvN 즐거운이야기 Bold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16962" y="2491354"/>
            <a:ext cx="50819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4400" b="1" dirty="0"/>
              <a:t>지형적</a:t>
            </a:r>
            <a:r>
              <a:rPr lang="en-US" altLang="ko-KR" sz="4400" b="1" dirty="0"/>
              <a:t>·</a:t>
            </a:r>
            <a:r>
              <a:rPr lang="ko-KR" altLang="en-US" sz="4400" b="1" dirty="0"/>
              <a:t>지질적 특성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8004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91096" y="440229"/>
            <a:ext cx="1745776" cy="2689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>
              <a:solidFill>
                <a:srgbClr val="FFDE67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3" name="이등변 삼각형 2"/>
          <p:cNvSpPr/>
          <p:nvPr/>
        </p:nvSpPr>
        <p:spPr>
          <a:xfrm>
            <a:off x="11594892" y="6265890"/>
            <a:ext cx="597108" cy="592111"/>
          </a:xfrm>
          <a:prstGeom prst="triangle">
            <a:avLst>
              <a:gd name="adj" fmla="val 10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30450" y="217091"/>
            <a:ext cx="146706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15000"/>
              </a:lnSpc>
            </a:pPr>
            <a:r>
              <a:rPr lang="ko-KR" altLang="en-US" sz="2000" kern="0" dirty="0" err="1" smtClean="0">
                <a:ln>
                  <a:solidFill>
                    <a:schemeClr val="tx1">
                      <a:alpha val="11000"/>
                    </a:schemeClr>
                  </a:solidFill>
                </a:ln>
                <a:solidFill>
                  <a:srgbClr val="000000"/>
                </a:solidFill>
                <a:latin typeface="tvN 즐거운이야기 Bold" panose="02020603020101020101" pitchFamily="18" charset="-127"/>
                <a:ea typeface="tvN 즐거운이야기 Bold" panose="02020603020101020101" pitchFamily="18" charset="-127"/>
              </a:rPr>
              <a:t>독도영토학</a:t>
            </a:r>
            <a:endParaRPr lang="en-US" altLang="ko-KR" sz="2000" kern="0" dirty="0">
              <a:ln>
                <a:solidFill>
                  <a:schemeClr val="tx1">
                    <a:alpha val="11000"/>
                  </a:schemeClr>
                </a:solidFill>
              </a:ln>
              <a:solidFill>
                <a:srgbClr val="000000"/>
              </a:solidFill>
              <a:latin typeface="tvN 즐거운이야기 Bold" panose="02020603020101020101" pitchFamily="18" charset="-127"/>
              <a:ea typeface="tvN 즐거운이야기 Bold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163984" y="2455300"/>
            <a:ext cx="90484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/>
              <a:t>1. </a:t>
            </a:r>
            <a:r>
              <a:rPr lang="ko-KR" altLang="en-US" sz="2400" dirty="0" smtClean="0"/>
              <a:t>독도는 </a:t>
            </a:r>
            <a:r>
              <a:rPr lang="ko-KR" altLang="en-US" sz="2400" dirty="0"/>
              <a:t>바다의 영향을 많</a:t>
            </a:r>
            <a:r>
              <a:rPr lang="ko-KR" altLang="en-US" sz="2400" dirty="0" smtClean="0"/>
              <a:t>이 </a:t>
            </a:r>
            <a:r>
              <a:rPr lang="ko-KR" altLang="en-US" sz="2400" dirty="0"/>
              <a:t>받아 해수면 부근에 다양한 해양 지형이 형성되어 있으며</a:t>
            </a:r>
            <a:r>
              <a:rPr lang="en-US" altLang="ko-KR" sz="2400" dirty="0"/>
              <a:t>, </a:t>
            </a:r>
            <a:r>
              <a:rPr lang="ko-KR" altLang="en-US" sz="2400" dirty="0" err="1"/>
              <a:t>시반암은</a:t>
            </a:r>
            <a:r>
              <a:rPr lang="ko-KR" altLang="en-US" sz="2400" dirty="0"/>
              <a:t> 화산암이다</a:t>
            </a:r>
            <a:r>
              <a:rPr lang="en-US" altLang="ko-KR" sz="2400" dirty="0"/>
              <a:t>. </a:t>
            </a:r>
            <a:r>
              <a:rPr lang="ko-KR" altLang="en-US" sz="2400" dirty="0"/>
              <a:t>독도는 응회암과 현무암</a:t>
            </a:r>
            <a:r>
              <a:rPr lang="en-US" altLang="ko-KR" sz="2400" dirty="0"/>
              <a:t>, </a:t>
            </a:r>
            <a:r>
              <a:rPr lang="ko-KR" altLang="en-US" sz="2400" dirty="0"/>
              <a:t>조면암 등으로 이루어져 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  <p:sp>
        <p:nvSpPr>
          <p:cNvPr id="6" name="직사각형 5"/>
          <p:cNvSpPr/>
          <p:nvPr/>
        </p:nvSpPr>
        <p:spPr>
          <a:xfrm>
            <a:off x="706326" y="1451717"/>
            <a:ext cx="23823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지형적</a:t>
            </a:r>
            <a:r>
              <a:rPr lang="en-US" altLang="ko-KR" sz="2000" b="1" dirty="0"/>
              <a:t>·</a:t>
            </a:r>
            <a:r>
              <a:rPr lang="ko-KR" altLang="en-US" sz="2000" b="1" dirty="0"/>
              <a:t>지질적 특성</a:t>
            </a:r>
          </a:p>
        </p:txBody>
      </p:sp>
    </p:spTree>
    <p:extLst>
      <p:ext uri="{BB962C8B-B14F-4D97-AF65-F5344CB8AC3E}">
        <p14:creationId xmlns:p14="http://schemas.microsoft.com/office/powerpoint/2010/main" val="97570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91096" y="440229"/>
            <a:ext cx="1745776" cy="2689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>
              <a:solidFill>
                <a:srgbClr val="FFDE67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3" name="이등변 삼각형 2"/>
          <p:cNvSpPr/>
          <p:nvPr/>
        </p:nvSpPr>
        <p:spPr>
          <a:xfrm>
            <a:off x="11594892" y="6265890"/>
            <a:ext cx="597108" cy="592111"/>
          </a:xfrm>
          <a:prstGeom prst="triangle">
            <a:avLst>
              <a:gd name="adj" fmla="val 10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30450" y="217091"/>
            <a:ext cx="146706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15000"/>
              </a:lnSpc>
            </a:pPr>
            <a:r>
              <a:rPr lang="ko-KR" altLang="en-US" sz="2000" kern="0" dirty="0" err="1" smtClean="0">
                <a:ln>
                  <a:solidFill>
                    <a:schemeClr val="tx1">
                      <a:alpha val="11000"/>
                    </a:schemeClr>
                  </a:solidFill>
                </a:ln>
                <a:solidFill>
                  <a:srgbClr val="000000"/>
                </a:solidFill>
                <a:latin typeface="tvN 즐거운이야기 Bold" panose="02020603020101020101" pitchFamily="18" charset="-127"/>
                <a:ea typeface="tvN 즐거운이야기 Bold" panose="02020603020101020101" pitchFamily="18" charset="-127"/>
              </a:rPr>
              <a:t>독도영토학</a:t>
            </a:r>
            <a:endParaRPr lang="en-US" altLang="ko-KR" sz="2000" kern="0" dirty="0">
              <a:ln>
                <a:solidFill>
                  <a:schemeClr val="tx1">
                    <a:alpha val="11000"/>
                  </a:schemeClr>
                </a:solidFill>
              </a:ln>
              <a:solidFill>
                <a:srgbClr val="000000"/>
              </a:solidFill>
              <a:latin typeface="tvN 즐거운이야기 Bold" panose="02020603020101020101" pitchFamily="18" charset="-127"/>
              <a:ea typeface="tvN 즐거운이야기 Bold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06326" y="1451717"/>
            <a:ext cx="23823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지형적</a:t>
            </a:r>
            <a:r>
              <a:rPr lang="en-US" altLang="ko-KR" sz="2000" b="1" dirty="0"/>
              <a:t>·</a:t>
            </a:r>
            <a:r>
              <a:rPr lang="ko-KR" altLang="en-US" sz="2000" b="1" dirty="0"/>
              <a:t>지질적 특성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163984" y="2441773"/>
            <a:ext cx="94513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/>
              <a:t>2. </a:t>
            </a:r>
            <a:r>
              <a:rPr lang="ko-KR" altLang="en-US" sz="2400" dirty="0" err="1" smtClean="0"/>
              <a:t>동도의</a:t>
            </a:r>
            <a:r>
              <a:rPr lang="ko-KR" altLang="en-US" sz="2400" dirty="0" smtClean="0"/>
              <a:t> </a:t>
            </a:r>
            <a:r>
              <a:rPr lang="ko-KR" altLang="en-US" sz="2400" dirty="0" err="1"/>
              <a:t>정상부</a:t>
            </a:r>
            <a:r>
              <a:rPr lang="en-US" altLang="ko-KR" sz="2400" dirty="0"/>
              <a:t>: </a:t>
            </a:r>
            <a:r>
              <a:rPr lang="ko-KR" altLang="en-US" sz="2400" dirty="0"/>
              <a:t>다른 곳에 비해 비교적 평탄하여 유인 등대와 독도경비대 건물이 있고</a:t>
            </a:r>
            <a:r>
              <a:rPr lang="en-US" altLang="ko-KR" sz="2400" dirty="0"/>
              <a:t>, </a:t>
            </a:r>
            <a:r>
              <a:rPr lang="ko-KR" altLang="en-US" sz="2400" dirty="0"/>
              <a:t>그 주변에 식물이 자란다</a:t>
            </a:r>
            <a:r>
              <a:rPr lang="en-US" altLang="ko-KR" sz="2400" dirty="0"/>
              <a:t>. </a:t>
            </a:r>
            <a:r>
              <a:rPr lang="ko-KR" altLang="en-US" sz="2400" dirty="0" err="1"/>
              <a:t>동도의</a:t>
            </a:r>
            <a:r>
              <a:rPr lang="ko-KR" altLang="en-US" sz="2400" dirty="0"/>
              <a:t> 해안 부근은 대부분 높이 </a:t>
            </a:r>
            <a:r>
              <a:rPr lang="en-US" altLang="ko-KR" sz="2400" dirty="0"/>
              <a:t>30m </a:t>
            </a:r>
            <a:r>
              <a:rPr lang="ko-KR" altLang="en-US" sz="2400" dirty="0"/>
              <a:t>내외의 경사가 급한 해식애로 이루어져 있어 식물이 자라기 어렵다</a:t>
            </a:r>
            <a:r>
              <a:rPr lang="en-US" altLang="ko-KR" sz="2400" dirty="0"/>
              <a:t>.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8506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790</Words>
  <Application>Microsoft Office PowerPoint</Application>
  <PresentationFormat>사용자 지정</PresentationFormat>
  <Paragraphs>118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9" baseType="lpstr">
      <vt:lpstr>굴림</vt:lpstr>
      <vt:lpstr>Arial</vt:lpstr>
      <vt:lpstr>tvN 즐거운이야기 Bold</vt:lpstr>
      <vt:lpstr>한컴바탕</vt:lpstr>
      <vt:lpstr>맑은 고딕</vt:lpstr>
      <vt:lpstr>아리따-돋움(TTF)-Light</vt:lpstr>
      <vt:lpstr>a장미다방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윤소녕</dc:creator>
  <cp:lastModifiedBy>COM</cp:lastModifiedBy>
  <cp:revision>71</cp:revision>
  <dcterms:created xsi:type="dcterms:W3CDTF">2016-11-29T12:43:39Z</dcterms:created>
  <dcterms:modified xsi:type="dcterms:W3CDTF">2020-05-04T08:54:32Z</dcterms:modified>
</cp:coreProperties>
</file>