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9" r:id="rId3"/>
    <p:sldId id="294" r:id="rId4"/>
    <p:sldId id="295" r:id="rId5"/>
    <p:sldId id="296" r:id="rId6"/>
    <p:sldId id="315" r:id="rId7"/>
    <p:sldId id="299" r:id="rId8"/>
    <p:sldId id="300" r:id="rId9"/>
    <p:sldId id="301" r:id="rId10"/>
    <p:sldId id="302" r:id="rId11"/>
    <p:sldId id="303" r:id="rId12"/>
    <p:sldId id="321" r:id="rId13"/>
    <p:sldId id="322" r:id="rId14"/>
    <p:sldId id="307" r:id="rId15"/>
    <p:sldId id="308" r:id="rId16"/>
    <p:sldId id="293" r:id="rId17"/>
    <p:sldId id="309" r:id="rId18"/>
    <p:sldId id="310" r:id="rId19"/>
    <p:sldId id="318" r:id="rId20"/>
    <p:sldId id="32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4C6"/>
    <a:srgbClr val="F4B2B5"/>
    <a:srgbClr val="FFCCFF"/>
    <a:srgbClr val="F9F5F2"/>
    <a:srgbClr val="A568D2"/>
    <a:srgbClr val="625A54"/>
    <a:srgbClr val="CDC8C7"/>
    <a:srgbClr val="A1A9E5"/>
    <a:srgbClr val="F3929F"/>
    <a:srgbClr val="B26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59" autoAdjust="0"/>
  </p:normalViewPr>
  <p:slideViewPr>
    <p:cSldViewPr snapToGrid="0" showGuides="1">
      <p:cViewPr varScale="1">
        <p:scale>
          <a:sx n="77" d="100"/>
          <a:sy n="77" d="100"/>
        </p:scale>
        <p:origin x="642" y="90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FD47-44FB-4273-8A1E-44747B8F9B99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DE54-432B-4A62-9F7B-BA2DE5063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40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4127-3C8F-4A8F-BF74-473A84FA1B20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50ED-79B9-4B32-AC50-851B8F1AA7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34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76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3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24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90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25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30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29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14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071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31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38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AEE9-39FA-4BD3-866E-B3331ECD4D8C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e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2562186" y="1614716"/>
            <a:ext cx="7137400" cy="153383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7200" dirty="0" smtClean="0">
                <a:solidFill>
                  <a:srgbClr val="EA595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</a:t>
            </a:r>
            <a:r>
              <a:rPr lang="ko-KR" altLang="en-US" sz="7200" dirty="0" smtClean="0">
                <a:solidFill>
                  <a:schemeClr val="bg2">
                    <a:lumMod val="7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의</a:t>
            </a:r>
            <a:r>
              <a:rPr lang="ko-KR" altLang="en-US" sz="7200" dirty="0" smtClean="0">
                <a:solidFill>
                  <a:schemeClr val="bg2">
                    <a:lumMod val="50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7200" dirty="0" smtClean="0">
                <a:solidFill>
                  <a:srgbClr val="7030A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전통문화</a:t>
            </a:r>
            <a:endParaRPr lang="en-US" altLang="ko-KR" sz="6600" dirty="0">
              <a:solidFill>
                <a:srgbClr val="7030A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360093" y="995566"/>
            <a:ext cx="3471814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32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4792351" y="4544600"/>
            <a:ext cx="3161841" cy="46667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</a:t>
            </a:r>
            <a:r>
              <a:rPr lang="en-US" altLang="ko-KR" sz="2400" dirty="0" smtClean="0">
                <a:solidFill>
                  <a:srgbClr val="EA5958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ong 0309</a:t>
            </a:r>
            <a:endParaRPr lang="ko-KR" altLang="en-US" sz="2400" dirty="0">
              <a:solidFill>
                <a:srgbClr val="EA5958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573519" y="3451034"/>
            <a:ext cx="5044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일본어일본학과 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22001976 </a:t>
            </a:r>
            <a:r>
              <a:rPr lang="ko-KR" altLang="en-US" sz="24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이금송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854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2" y="67011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6150" name="Picture 6" descr="일본 음식 :: 소바의 모든 것! : 네이버 블로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5" y="1516004"/>
            <a:ext cx="4216919" cy="252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5253644" y="2429328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22649" y="2319029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소바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8" name="오른쪽 화살표 7"/>
          <p:cNvSpPr/>
          <p:nvPr/>
        </p:nvSpPr>
        <p:spPr>
          <a:xfrm rot="10800000">
            <a:off x="5925370" y="5007107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389120" y="4896808"/>
            <a:ext cx="153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smtClean="0">
                <a:latin typeface="+mj-ea"/>
                <a:ea typeface="+mj-ea"/>
              </a:rPr>
              <a:t>우동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276" y="4969338"/>
            <a:ext cx="414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각 지역마다 다양한 종류가 있다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.</a:t>
            </a:r>
          </a:p>
          <a:p>
            <a:pPr algn="r"/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Ex)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+mj-ea"/>
                <a:ea typeface="+mj-ea"/>
              </a:rPr>
              <a:t>사누키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 우동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고토 우동 등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6152" name="Picture 8" descr="사누키 우동의 본고장, 카가와현 다카마쓰 여행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16" y="3694018"/>
            <a:ext cx="3964041" cy="26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81818" y="2380146"/>
            <a:ext cx="414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차갑게도 먹고 뜨겁게도 먹는다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769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2" y="67011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7170" name="Picture 2" descr="일본의 '돈카츠' 전문점 : 네이버 포스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6" y="1200997"/>
            <a:ext cx="3718156" cy="24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돈부리 - 나무위키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38" y="3093344"/>
            <a:ext cx="2830621" cy="28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라멘 일본어 용어. 라멘을 더욱 맛있게 즐기기 위해서 쓰는 현지인 표현과 단어. - LIVE JAPAN ( 일본여행·추천명소·지역정보 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65" y="1650857"/>
            <a:ext cx="3655580" cy="261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위로 굽은 화살표 1"/>
          <p:cNvSpPr/>
          <p:nvPr/>
        </p:nvSpPr>
        <p:spPr>
          <a:xfrm rot="5400000">
            <a:off x="558135" y="3679768"/>
            <a:ext cx="457200" cy="473826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ko-KR" altLang="en-US" b="1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647" y="3798917"/>
            <a:ext cx="11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mtClean="0">
                <a:latin typeface="+mj-ea"/>
                <a:ea typeface="+mj-ea"/>
              </a:rPr>
              <a:t>돈카츠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9546" y="4389431"/>
            <a:ext cx="11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j-ea"/>
                <a:ea typeface="+mj-ea"/>
              </a:rPr>
              <a:t>라멘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6" name="위로 굽은 화살표 15"/>
          <p:cNvSpPr/>
          <p:nvPr/>
        </p:nvSpPr>
        <p:spPr>
          <a:xfrm rot="5400000" flipH="1">
            <a:off x="5583406" y="2594790"/>
            <a:ext cx="457200" cy="473826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ko-KR" altLang="en-US" b="1">
              <a:ln/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3499" y="2494757"/>
            <a:ext cx="11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돈부리</a:t>
            </a:r>
            <a:endParaRPr lang="ko-KR" altLang="en-US" sz="2400" b="1" dirty="0">
              <a:latin typeface="+mj-ea"/>
              <a:ea typeface="+mj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90828" y="3467591"/>
            <a:ext cx="11645235" cy="342610"/>
            <a:chOff x="315767" y="4024544"/>
            <a:chExt cx="11645235" cy="342610"/>
          </a:xfrm>
        </p:grpSpPr>
        <p:sp>
          <p:nvSpPr>
            <p:cNvPr id="6" name="직사각형 5"/>
            <p:cNvSpPr/>
            <p:nvPr/>
          </p:nvSpPr>
          <p:spPr>
            <a:xfrm rot="1311416">
              <a:off x="315767" y="4039786"/>
              <a:ext cx="11636922" cy="3273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 rot="20418215">
              <a:off x="324080" y="4024544"/>
              <a:ext cx="11636922" cy="3273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41622" y="6226233"/>
            <a:ext cx="529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전통음식 </a:t>
            </a:r>
            <a:r>
              <a:rPr lang="en-US" altLang="ko-KR" sz="2400" b="1" dirty="0" smtClean="0">
                <a:solidFill>
                  <a:srgbClr val="FF0000"/>
                </a:solidFill>
                <a:latin typeface="+mj-ea"/>
                <a:ea typeface="+mj-ea"/>
              </a:rPr>
              <a:t>NO! </a:t>
            </a:r>
            <a:r>
              <a:rPr lang="ko-KR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그저 잘 알려진 음식</a:t>
            </a:r>
            <a:r>
              <a:rPr lang="en-US" altLang="ko-KR" sz="2400" b="1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ko-KR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위로 굽은 화살표 18"/>
          <p:cNvSpPr/>
          <p:nvPr/>
        </p:nvSpPr>
        <p:spPr>
          <a:xfrm rot="5400000">
            <a:off x="9748180" y="4253151"/>
            <a:ext cx="457200" cy="473826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ko-KR" altLang="en-US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8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1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72" y="1188720"/>
            <a:ext cx="2161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전통가옥 종류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3074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8651" r="62383" b="68180"/>
          <a:stretch/>
        </p:blipFill>
        <p:spPr bwMode="auto">
          <a:xfrm>
            <a:off x="648393" y="1837114"/>
            <a:ext cx="2535382" cy="17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4" t="-155" r="18332" b="67408"/>
          <a:stretch/>
        </p:blipFill>
        <p:spPr bwMode="auto">
          <a:xfrm>
            <a:off x="4606415" y="1608697"/>
            <a:ext cx="2100148" cy="24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66883"/>
          <a:stretch/>
        </p:blipFill>
        <p:spPr bwMode="auto">
          <a:xfrm>
            <a:off x="4827207" y="4015352"/>
            <a:ext cx="6422399" cy="246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3" t="33141" r="2315" b="37200"/>
          <a:stretch/>
        </p:blipFill>
        <p:spPr bwMode="auto">
          <a:xfrm>
            <a:off x="8038407" y="1039090"/>
            <a:ext cx="3579192" cy="24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378229" y="3854270"/>
            <a:ext cx="4898563" cy="2812212"/>
            <a:chOff x="421742" y="3879533"/>
            <a:chExt cx="3682809" cy="2276041"/>
          </a:xfrm>
        </p:grpSpPr>
        <p:pic>
          <p:nvPicPr>
            <p:cNvPr id="10" name="Picture 2" descr="이미지를 클릭하면 원본을 보실 수 있습니다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" t="36299" r="43066" b="21833"/>
            <a:stretch/>
          </p:blipFill>
          <p:spPr bwMode="auto">
            <a:xfrm>
              <a:off x="421742" y="3879533"/>
              <a:ext cx="2813793" cy="2253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2863534" y="4630189"/>
              <a:ext cx="380314" cy="207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574472" y="5588663"/>
              <a:ext cx="765671" cy="566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724237" y="4744562"/>
              <a:ext cx="380314" cy="207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606415" y="4015352"/>
            <a:ext cx="2693161" cy="1008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475317" y="3084021"/>
            <a:ext cx="1576517" cy="677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90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1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72" y="1188720"/>
            <a:ext cx="271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지붕 스타일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6146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1432" r="67019" b="28974"/>
          <a:stretch/>
        </p:blipFill>
        <p:spPr bwMode="auto">
          <a:xfrm>
            <a:off x="-3220" y="1657866"/>
            <a:ext cx="2899893" cy="34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70695" r="65297" b="61"/>
          <a:stretch/>
        </p:blipFill>
        <p:spPr bwMode="auto">
          <a:xfrm>
            <a:off x="2724593" y="2965392"/>
            <a:ext cx="3043801" cy="350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8395" y="3015496"/>
            <a:ext cx="12171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+mj-ea"/>
                <a:ea typeface="+mj-ea"/>
              </a:rPr>
              <a:t>이리모야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9002" y="4123112"/>
            <a:ext cx="12171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+mj-ea"/>
                <a:ea typeface="+mj-ea"/>
              </a:rPr>
              <a:t>호교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0851" y="5904379"/>
            <a:ext cx="12171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+mj-ea"/>
                <a:ea typeface="+mj-ea"/>
              </a:rPr>
              <a:t>요세무네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4922" y="4734340"/>
            <a:ext cx="12171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+mj-ea"/>
                <a:ea typeface="+mj-ea"/>
              </a:rPr>
              <a:t>기리즈마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8537" y="1188720"/>
            <a:ext cx="271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지붕의 유형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6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3" t="23673" r="1987" b="45154"/>
          <a:stretch/>
        </p:blipFill>
        <p:spPr bwMode="auto">
          <a:xfrm>
            <a:off x="6042617" y="2052990"/>
            <a:ext cx="3969004" cy="2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808560" y="2421561"/>
            <a:ext cx="224371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+mj-ea"/>
                <a:ea typeface="+mj-ea"/>
              </a:rPr>
              <a:t>식물성 재료</a:t>
            </a:r>
            <a:endParaRPr lang="ko-KR" altLang="en-US" sz="2000" dirty="0">
              <a:latin typeface="+mj-ea"/>
              <a:ea typeface="+mj-ea"/>
            </a:endParaRPr>
          </a:p>
        </p:txBody>
      </p:sp>
      <p:pic>
        <p:nvPicPr>
          <p:cNvPr id="5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9" t="54774" r="2682" b="11450"/>
          <a:stretch/>
        </p:blipFill>
        <p:spPr bwMode="auto">
          <a:xfrm>
            <a:off x="8294246" y="3265746"/>
            <a:ext cx="3328849" cy="265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54080" y="5134450"/>
            <a:ext cx="15544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+mj-ea"/>
                <a:ea typeface="+mj-ea"/>
              </a:rPr>
              <a:t>금속성 지붕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0261" y="3415606"/>
            <a:ext cx="133419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+mj-ea"/>
                <a:ea typeface="+mj-ea"/>
              </a:rPr>
              <a:t>기와 지붕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50252" y="5405321"/>
            <a:ext cx="267143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+mj-ea"/>
                <a:ea typeface="+mj-ea"/>
              </a:rPr>
              <a:t>돌의 무게를 이용한 나무 판 지붕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52274" y="4246475"/>
            <a:ext cx="37131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+mj-ea"/>
                <a:ea typeface="+mj-ea"/>
              </a:rPr>
              <a:t>돌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3529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1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72" y="1188720"/>
            <a:ext cx="2161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전통가옥 특징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026" name="Picture 2" descr="https://postfiles.pstatic.net/MjAxOTA3MjBfMjA0/MDAxNTYzNTkyMTk2NTA2.Jf5U2jsHsyCK0EcnRuSqsI84GrHYTI45VGWjHs_Zd2gg.0D73J0xwTEiYr4apaeqzfVt_KEr_tfPyMzJ5tYY4Tt4g.JPEG.daitouryou/%EA%B1%B4%EC%B6%95%ED%83%90%EA%B5%AC_-_%EC%A7%91.E05.190604.720p-NEXT.mp4_20190718_060822.493.jpg?type=w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2" y="1657866"/>
            <a:ext cx="3744341" cy="2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ostfiles.pstatic.net/MjAxOTA3MjBfMjky/MDAxNTYzNTkyMTk2NDc3.MAyYV37CZEJWXjNLW7pP1ICAXBhWYHNryqIeJr3v14wg.bFULbTV1dib4jjwYoxAWaRZXOT6A6w6WcUAM5rdsG6Yg.JPEG.daitouryou/%EA%B1%B4%EC%B6%95%ED%83%90%EA%B5%AC_-_%EC%A7%91.E05.190604.720p-NEXT.mp4_20190718_060819.199.jpg?type=w7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24" y="1657866"/>
            <a:ext cx="3744341" cy="2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ostfiles.pstatic.net/MjAxOTA3MjBfMjU2/MDAxNTYzNTkyMTk2NTI1.NGXDn2P4cHvUGDedy28X09IIZHHyEn1AIyLSAiojJ2Ug.8zuHgvtWdLbfq-RgKz5165bACU4WOhm06TGgEDglmE0g.JPEG.daitouryou/%EA%B1%B4%EC%B6%95%ED%83%90%EA%B5%AC_-_%EC%A7%91.E05.190604.720p-NEXT.mp4_20190718_060830.805.jpg?type=w7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1" y="4502039"/>
            <a:ext cx="3746302" cy="21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ostfiles.pstatic.net/MjAxOTA3MjBfMjEw/MDAxNTYzNTkyMTk2NTIx.P4MNtUxc_EwMzPCa1klui3uPYoXB16mRYzf8W6s03CMg.qjG4JhqzNIEtEOIPPXHBFiadiwubEY06XjnZ_aAgFdYg.JPEG.daitouryou/%EA%B1%B4%EC%B6%95%ED%83%90%EA%B5%AC_-_%EC%A7%91.E05.190604.720p-NEXT.mp4_20190718_060858.908.jpg?type=w7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24" y="4502039"/>
            <a:ext cx="3744343" cy="2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일본정원 - Google 검색 | 일본 정원, 실내정원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74" y="2862449"/>
            <a:ext cx="4056612" cy="269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78006" y="5155479"/>
            <a:ext cx="136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예쁜 정원</a:t>
            </a:r>
            <a:endParaRPr lang="ko-KR" altLang="en-US" sz="20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606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일본의 주택문화 : 네이버 블로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1220" r="819" b="2030"/>
          <a:stretch/>
        </p:blipFill>
        <p:spPr bwMode="auto">
          <a:xfrm>
            <a:off x="6367549" y="3405522"/>
            <a:ext cx="3857106" cy="28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131" y="65801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72" y="1188720"/>
            <a:ext cx="2161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전통가옥 내부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2054" name="Picture 6" descr="50대 여행 - 료칸의 방, 와시츠 | 전성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2560205"/>
            <a:ext cx="3801283" cy="32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타원 6"/>
          <p:cNvSpPr/>
          <p:nvPr/>
        </p:nvSpPr>
        <p:spPr>
          <a:xfrm>
            <a:off x="1477444" y="3450352"/>
            <a:ext cx="623801" cy="1311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>
            <a:stCxn id="7" idx="0"/>
          </p:cNvCxnSpPr>
          <p:nvPr/>
        </p:nvCxnSpPr>
        <p:spPr>
          <a:xfrm flipV="1">
            <a:off x="1789345" y="2419004"/>
            <a:ext cx="480030" cy="1031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82695" y="2018894"/>
            <a:ext cx="70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쇼지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477700" y="2932340"/>
            <a:ext cx="1483212" cy="2443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3059084" y="5376281"/>
            <a:ext cx="249381" cy="64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04856" y="6019831"/>
            <a:ext cx="1677163" cy="4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후쓰마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 rot="4747468">
            <a:off x="1621213" y="4665341"/>
            <a:ext cx="623801" cy="1311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 flipH="1">
            <a:off x="1624457" y="5651517"/>
            <a:ext cx="237594" cy="351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22257" y="6019831"/>
            <a:ext cx="1677163" cy="4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다다미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058" name="Picture 10" descr="https://upload.wikimedia.org/wikipedia/commons/thumb/3/33/%E5%9B%B2%E7%82%89%E8%A3%8F.jpg/350px-%E5%9B%B2%E7%82%89%E8%A3%8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29" y="1028244"/>
            <a:ext cx="33337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723022" y="1383179"/>
            <a:ext cx="1677163" cy="4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이로리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flipV="1">
            <a:off x="7281949" y="1720737"/>
            <a:ext cx="1379913" cy="698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>
          <a:xfrm>
            <a:off x="6640776" y="3578219"/>
            <a:ext cx="2228903" cy="2589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화살표 연결선 36"/>
          <p:cNvCxnSpPr/>
          <p:nvPr/>
        </p:nvCxnSpPr>
        <p:spPr>
          <a:xfrm flipH="1">
            <a:off x="5988097" y="4928893"/>
            <a:ext cx="669188" cy="6406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15387" y="5569527"/>
            <a:ext cx="1235663" cy="4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도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코노마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8869679" y="3846884"/>
            <a:ext cx="916951" cy="196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화살표 연결선 44"/>
          <p:cNvCxnSpPr/>
          <p:nvPr/>
        </p:nvCxnSpPr>
        <p:spPr>
          <a:xfrm>
            <a:off x="9634825" y="5508767"/>
            <a:ext cx="863057" cy="290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284311" y="5845487"/>
            <a:ext cx="1235663" cy="4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부츠단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7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2054" name="Picture 6" descr="하네츠키를 즐기는 진구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r="14330"/>
          <a:stretch/>
        </p:blipFill>
        <p:spPr bwMode="auto">
          <a:xfrm>
            <a:off x="914399" y="1903297"/>
            <a:ext cx="4721631" cy="34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113" y="5511338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FF53D2"/>
                </a:solidFill>
                <a:latin typeface="+mj-ea"/>
                <a:ea typeface="+mj-ea"/>
              </a:rPr>
              <a:t>하네츠키</a:t>
            </a:r>
            <a:endParaRPr lang="ko-KR" altLang="en-US" sz="2400" b="1" dirty="0">
              <a:solidFill>
                <a:srgbClr val="FF53D2"/>
              </a:solidFill>
              <a:latin typeface="+mj-ea"/>
              <a:ea typeface="+mj-ea"/>
            </a:endParaRPr>
          </a:p>
        </p:txBody>
      </p:sp>
      <p:pic>
        <p:nvPicPr>
          <p:cNvPr id="2056" name="Picture 8" descr="[일본전통놀이] 후쿠와라이(일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43" y="1903297"/>
            <a:ext cx="5057775" cy="36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72647" y="5511338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A568D2"/>
                </a:solidFill>
                <a:latin typeface="+mj-ea"/>
                <a:ea typeface="+mj-ea"/>
              </a:rPr>
              <a:t>후쿠와라이</a:t>
            </a:r>
            <a:endParaRPr lang="ko-KR" altLang="en-US" sz="2400" b="1" dirty="0">
              <a:solidFill>
                <a:srgbClr val="A568D2"/>
              </a:solidFill>
              <a:latin typeface="+mj-ea"/>
              <a:ea typeface="+mj-ea"/>
            </a:endParaRPr>
          </a:p>
        </p:txBody>
      </p:sp>
      <p:sp>
        <p:nvSpPr>
          <p:cNvPr id="4" name="타원 3"/>
          <p:cNvSpPr/>
          <p:nvPr/>
        </p:nvSpPr>
        <p:spPr>
          <a:xfrm rot="1357448">
            <a:off x="3426102" y="3913646"/>
            <a:ext cx="814648" cy="1338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4017013" y="5047256"/>
            <a:ext cx="313918" cy="464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57278" y="5465427"/>
            <a:ext cx="131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하고이타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 rot="1357448">
            <a:off x="4197022" y="2275202"/>
            <a:ext cx="623801" cy="742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12" idx="0"/>
          </p:cNvCxnSpPr>
          <p:nvPr/>
        </p:nvCxnSpPr>
        <p:spPr>
          <a:xfrm flipV="1">
            <a:off x="4651705" y="1795062"/>
            <a:ext cx="460466" cy="508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80287" y="1449070"/>
            <a:ext cx="70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하고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146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3076" name="Picture 4" descr="사진 설명이 없습니다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b="19122"/>
          <a:stretch/>
        </p:blipFill>
        <p:spPr bwMode="auto">
          <a:xfrm>
            <a:off x="3188491" y="4372789"/>
            <a:ext cx="3204341" cy="22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세계의 다양한 전통놀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4" y="1690131"/>
            <a:ext cx="3560214" cy="23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2796" y="3919437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다루마오토시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9966" y="3880646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chemeClr val="accent2"/>
                </a:solidFill>
                <a:latin typeface="+mj-ea"/>
                <a:ea typeface="+mj-ea"/>
              </a:rPr>
              <a:t>스고로쿠</a:t>
            </a:r>
            <a:endParaRPr lang="ko-KR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" name="타원 7"/>
          <p:cNvSpPr/>
          <p:nvPr/>
        </p:nvSpPr>
        <p:spPr>
          <a:xfrm rot="395754">
            <a:off x="1887382" y="2792965"/>
            <a:ext cx="412195" cy="454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2090701" y="1772746"/>
            <a:ext cx="411430" cy="1010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3491" y="1372636"/>
            <a:ext cx="158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다루마 얼굴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" name="Picture 2" descr="사진 설명이 없습니다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b="17336"/>
          <a:stretch/>
        </p:blipFill>
        <p:spPr bwMode="auto">
          <a:xfrm>
            <a:off x="5650915" y="1524129"/>
            <a:ext cx="2676547" cy="220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85573" y="985220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B26D60"/>
                </a:solidFill>
                <a:latin typeface="+mj-ea"/>
                <a:ea typeface="+mj-ea"/>
              </a:rPr>
              <a:t>고마마와시</a:t>
            </a:r>
            <a:endParaRPr lang="ko-KR" altLang="en-US" sz="2400" b="1" dirty="0">
              <a:solidFill>
                <a:srgbClr val="B26D60"/>
              </a:solidFill>
              <a:latin typeface="+mj-ea"/>
              <a:ea typeface="+mj-ea"/>
            </a:endParaRPr>
          </a:p>
        </p:txBody>
      </p:sp>
      <p:pic>
        <p:nvPicPr>
          <p:cNvPr id="13" name="Picture 4" descr="일본의 전통 놀이 (한국과 비슷한 일본의 전통 놀이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65" y="3803403"/>
            <a:ext cx="3988905" cy="27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30802" y="3341737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타케우마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1073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4102" name="Picture 6" descr="2019년 4분기 review_치하야후루 3기 4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6" y="1336185"/>
            <a:ext cx="3207450" cy="20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606" y="3651704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FF0000"/>
                </a:solidFill>
                <a:latin typeface="+mj-ea"/>
                <a:ea typeface="+mj-ea"/>
              </a:rPr>
              <a:t>카루타</a:t>
            </a:r>
            <a:endParaRPr lang="ko-KR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명탐정코난 765~766화 리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/>
          <a:stretch/>
        </p:blipFill>
        <p:spPr bwMode="auto">
          <a:xfrm>
            <a:off x="2196039" y="4267613"/>
            <a:ext cx="3222353" cy="229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5610" y="3805948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chemeClr val="accent1"/>
                </a:solidFill>
                <a:latin typeface="+mj-ea"/>
                <a:ea typeface="+mj-ea"/>
              </a:rPr>
              <a:t>타코아게</a:t>
            </a:r>
            <a:endParaRPr lang="ko-KR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타원 7"/>
          <p:cNvSpPr/>
          <p:nvPr/>
        </p:nvSpPr>
        <p:spPr>
          <a:xfrm rot="291801">
            <a:off x="1103129" y="2565831"/>
            <a:ext cx="1942345" cy="999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064263" y="3360872"/>
            <a:ext cx="279096" cy="537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0789" y="3904689"/>
            <a:ext cx="1679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햐쿠닌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잇슈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2" name="Picture 2" descr="무궁화 꽃이 피었습니다.' 가 일본에서 유래되었다고? 일본의 전통놀이 소개! : 네이버 블로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46" y="1288859"/>
            <a:ext cx="3506780" cy="251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31908" y="1921038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F3929F"/>
                </a:solidFill>
                <a:latin typeface="+mj-ea"/>
                <a:ea typeface="+mj-ea"/>
              </a:rPr>
              <a:t>오하지키</a:t>
            </a:r>
            <a:endParaRPr lang="ko-KR" altLang="en-US" sz="2400" b="1" dirty="0">
              <a:solidFill>
                <a:srgbClr val="F3929F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0035" y="2493993"/>
            <a:ext cx="226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000" dirty="0" smtClean="0"/>
              <a:t>*</a:t>
            </a:r>
            <a:r>
              <a:rPr lang="ko-KR" altLang="en-US" sz="2000" dirty="0" smtClean="0"/>
              <a:t>옛날에는 </a:t>
            </a:r>
            <a:r>
              <a:rPr lang="ko-KR" altLang="en-US" sz="2000" dirty="0"/>
              <a:t>조개나 작은 돌을 </a:t>
            </a:r>
            <a:r>
              <a:rPr lang="ko-KR" altLang="en-US" sz="2000" dirty="0" smtClean="0"/>
              <a:t>사용</a:t>
            </a:r>
            <a:endParaRPr lang="ko-KR" altLang="en-US" sz="200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rcRect t="973" b="1470"/>
          <a:stretch/>
        </p:blipFill>
        <p:spPr>
          <a:xfrm>
            <a:off x="7531802" y="3898705"/>
            <a:ext cx="1666922" cy="2317491"/>
          </a:xfrm>
          <a:prstGeom prst="rect">
            <a:avLst/>
          </a:prstGeom>
        </p:spPr>
      </p:pic>
      <p:pic>
        <p:nvPicPr>
          <p:cNvPr id="16" name="Picture 10" descr="【일본어회화】 바로 사용할 수 있는 일본어 &amp;quot;숨바꼭질&amp;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6017" r="1645"/>
          <a:stretch/>
        </p:blipFill>
        <p:spPr bwMode="auto">
          <a:xfrm>
            <a:off x="9198724" y="3898705"/>
            <a:ext cx="1754772" cy="231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320048" y="6224509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A1A9E5"/>
                </a:solidFill>
                <a:latin typeface="+mj-ea"/>
                <a:ea typeface="+mj-ea"/>
              </a:rPr>
              <a:t>오니곳코</a:t>
            </a:r>
            <a:r>
              <a:rPr lang="en-US" altLang="ko-KR" sz="2400" b="1" dirty="0" smtClean="0">
                <a:solidFill>
                  <a:srgbClr val="A1A9E5"/>
                </a:solidFill>
                <a:latin typeface="+mj-ea"/>
                <a:ea typeface="+mj-ea"/>
              </a:rPr>
              <a:t>&amp;</a:t>
            </a:r>
            <a:r>
              <a:rPr lang="ko-KR" altLang="en-US" sz="2400" b="1" dirty="0" err="1" smtClean="0">
                <a:solidFill>
                  <a:srgbClr val="A1A9E5"/>
                </a:solidFill>
                <a:latin typeface="+mj-ea"/>
                <a:ea typeface="+mj-ea"/>
              </a:rPr>
              <a:t>카쿠렌보</a:t>
            </a:r>
            <a:endParaRPr lang="ko-KR" altLang="en-US" sz="2400" b="1" dirty="0">
              <a:solidFill>
                <a:srgbClr val="A1A9E5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2627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849"/>
          <a:stretch/>
        </p:blipFill>
        <p:spPr>
          <a:xfrm>
            <a:off x="1" y="0"/>
            <a:ext cx="4164676" cy="685799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427317" y="577733"/>
            <a:ext cx="1737360" cy="1537855"/>
          </a:xfrm>
          <a:prstGeom prst="rect">
            <a:avLst/>
          </a:prstGeom>
          <a:solidFill>
            <a:srgbClr val="FA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119746" y="2759825"/>
            <a:ext cx="2044931" cy="1537855"/>
          </a:xfrm>
          <a:prstGeom prst="rect">
            <a:avLst/>
          </a:prstGeom>
          <a:solidFill>
            <a:srgbClr val="FA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30834" t="30558" r="-65" b="20967"/>
          <a:stretch/>
        </p:blipFill>
        <p:spPr>
          <a:xfrm>
            <a:off x="1" y="307646"/>
            <a:ext cx="4638502" cy="12883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67" y="3329245"/>
            <a:ext cx="1899000" cy="1053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l="4762" t="14834" r="3405" b="655"/>
          <a:stretch/>
        </p:blipFill>
        <p:spPr>
          <a:xfrm>
            <a:off x="1627614" y="6115524"/>
            <a:ext cx="774758" cy="725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1343" y="434979"/>
            <a:ext cx="226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영상자료</a:t>
            </a:r>
            <a:endParaRPr lang="ko-KR" altLang="en-US" sz="4000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5705" y="138394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5705" y="260561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5705" y="382728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704" y="504895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033" y="2028027"/>
            <a:ext cx="58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https://www.youtube.com/watch?v=5j-6_OT0nIc</a:t>
            </a:r>
            <a:endParaRPr lang="ko-KR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43033" y="3244748"/>
            <a:ext cx="58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https://blog.naver.com/skawo999/220039765173</a:t>
            </a:r>
            <a:endParaRPr lang="ko-KR" alt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3033" y="4420699"/>
            <a:ext cx="602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https://www.youtube.com/watch?v=0DOkYjwo5Os</a:t>
            </a:r>
            <a:endParaRPr lang="ko-KR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3033" y="5668101"/>
            <a:ext cx="6178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https://www.youtube.com/watch?v=hFwWRR_NEDc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95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849"/>
          <a:stretch/>
        </p:blipFill>
        <p:spPr>
          <a:xfrm>
            <a:off x="1" y="0"/>
            <a:ext cx="4164676" cy="685799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427317" y="577733"/>
            <a:ext cx="1737360" cy="1537855"/>
          </a:xfrm>
          <a:prstGeom prst="rect">
            <a:avLst/>
          </a:prstGeom>
          <a:solidFill>
            <a:srgbClr val="FA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119746" y="2759825"/>
            <a:ext cx="2044931" cy="1537855"/>
          </a:xfrm>
          <a:prstGeom prst="rect">
            <a:avLst/>
          </a:prstGeom>
          <a:solidFill>
            <a:srgbClr val="FA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30834" t="30558" r="-65" b="20967"/>
          <a:stretch/>
        </p:blipFill>
        <p:spPr>
          <a:xfrm>
            <a:off x="1" y="307646"/>
            <a:ext cx="4638502" cy="12883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67" y="3329245"/>
            <a:ext cx="1899000" cy="1053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l="4762" t="14834" r="3405" b="655"/>
          <a:stretch/>
        </p:blipFill>
        <p:spPr>
          <a:xfrm>
            <a:off x="1627614" y="6115524"/>
            <a:ext cx="774758" cy="725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8366" y="451605"/>
            <a:ext cx="124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목차</a:t>
            </a:r>
            <a:endParaRPr lang="ko-KR" altLang="en-US" sz="4000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055" y="1598610"/>
            <a:ext cx="483447" cy="72517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057" y="2591606"/>
            <a:ext cx="483447" cy="72517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056" y="3584602"/>
            <a:ext cx="483447" cy="72517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056" y="4577598"/>
            <a:ext cx="483447" cy="7251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91993" y="1730362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1993" y="2723358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1993" y="371635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1993" y="470935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2235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2562186" y="1614716"/>
            <a:ext cx="7137400" cy="153383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7200" dirty="0" smtClean="0">
                <a:solidFill>
                  <a:srgbClr val="EA595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</a:t>
            </a:r>
            <a:r>
              <a:rPr lang="ko-KR" altLang="en-US" sz="7200" dirty="0" smtClean="0">
                <a:solidFill>
                  <a:schemeClr val="bg2">
                    <a:lumMod val="7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의</a:t>
            </a:r>
            <a:r>
              <a:rPr lang="ko-KR" altLang="en-US" sz="7200" dirty="0" smtClean="0">
                <a:solidFill>
                  <a:schemeClr val="bg2">
                    <a:lumMod val="50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7200" dirty="0" smtClean="0">
                <a:solidFill>
                  <a:srgbClr val="7030A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전통문화</a:t>
            </a:r>
            <a:endParaRPr lang="en-US" altLang="ko-KR" sz="6600" dirty="0">
              <a:solidFill>
                <a:srgbClr val="7030A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360093" y="995566"/>
            <a:ext cx="3471814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32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4792351" y="4544600"/>
            <a:ext cx="3161841" cy="46667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</a:t>
            </a:r>
            <a:r>
              <a:rPr lang="en-US" altLang="ko-KR" sz="2400" dirty="0" smtClean="0">
                <a:solidFill>
                  <a:srgbClr val="EA5958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ong 0309</a:t>
            </a:r>
            <a:endParaRPr lang="ko-KR" altLang="en-US" sz="2400" dirty="0">
              <a:solidFill>
                <a:srgbClr val="EA5958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234231" y="3451034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감사합니다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77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073" y="1188720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기모노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028" name="Picture 4" descr="https://www.hefumiyabi.com/storage/content/1563433923_3000%E5%92%8C%E6%9C%8D%E8%A7%A3%E8%AA%AA-%E9%9F%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" y="1808179"/>
            <a:ext cx="5557937" cy="41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6746" y="4899229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여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6223" y="1188720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남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030" name="Picture 6" descr="https://www.hefumiyabi.com/storage/content/1545373063_5000%E7%94%B7%E5%92%8C%E6%9C%8D%E8%A7%A3%E8%AA%AA-%E9%9F%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60" y="1808179"/>
            <a:ext cx="5241461" cy="38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86549" y="5907219"/>
            <a:ext cx="361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의례나 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결혼식과 같은 특별한 행사가 있을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때 입음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6693" y="5906855"/>
            <a:ext cx="391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결혼식과 다도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, 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공식적인 행사가 있을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때 입음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330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1188720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err="1" smtClean="0">
                <a:latin typeface="+mj-ea"/>
                <a:ea typeface="+mj-ea"/>
              </a:rPr>
              <a:t>유카타</a:t>
            </a:r>
            <a:endParaRPr lang="ko-KR" altLang="en-US" sz="2000" b="1" dirty="0">
              <a:latin typeface="+mj-ea"/>
              <a:ea typeface="+mj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760615" y="2086496"/>
            <a:ext cx="5323648" cy="3944824"/>
            <a:chOff x="1234440" y="2103121"/>
            <a:chExt cx="5323648" cy="3944824"/>
          </a:xfrm>
        </p:grpSpPr>
        <p:pic>
          <p:nvPicPr>
            <p:cNvPr id="3074" name="Picture 2" descr="https://www.hefumiyabi.com/storage/content/1563434109_8000%E6%B5%B4%E8%A1%A3%E8%A7%A3%E8%AA%AA-%E9%9F%9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440" y="2103121"/>
              <a:ext cx="5323648" cy="394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07812" y="2892830"/>
              <a:ext cx="58845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900" dirty="0" err="1" smtClean="0">
                  <a:solidFill>
                    <a:srgbClr val="625A54"/>
                  </a:solidFill>
                </a:rPr>
                <a:t>유카타</a:t>
              </a:r>
              <a:endParaRPr lang="ko-KR" altLang="en-US" sz="900" dirty="0">
                <a:solidFill>
                  <a:srgbClr val="625A54"/>
                </a:solidFill>
              </a:endParaRPr>
            </a:p>
          </p:txBody>
        </p:sp>
      </p:grpSp>
      <p:pic>
        <p:nvPicPr>
          <p:cNvPr id="3078" name="Picture 6" descr="남성 유카타 세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63" y="2086496"/>
            <a:ext cx="5312486" cy="39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33743" y="6063011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여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6394" y="1483249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남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3077" y="1097615"/>
            <a:ext cx="392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불꽃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축제인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하나비나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봉오도리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등의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>
                <a:solidFill>
                  <a:srgbClr val="A568D2"/>
                </a:solidFill>
                <a:latin typeface="+mj-ea"/>
                <a:ea typeface="+mj-ea"/>
              </a:rPr>
              <a:t>여름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en-US" altLang="ko-KR" sz="2000" dirty="0" err="1" smtClean="0">
                <a:solidFill>
                  <a:srgbClr val="A568D2"/>
                </a:solidFill>
                <a:latin typeface="+mj-ea"/>
                <a:ea typeface="+mj-ea"/>
              </a:rPr>
              <a:t>축제</a:t>
            </a:r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때 입음</a:t>
            </a:r>
            <a:endParaRPr lang="en-US" altLang="ko-KR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338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2050" name="Picture 2" descr="성인식 호화 후리소데 헤어스타일링포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" y="1879699"/>
            <a:ext cx="5150198" cy="38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073" y="1187621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err="1" smtClean="0">
                <a:latin typeface="+mj-ea"/>
                <a:ea typeface="+mj-ea"/>
              </a:rPr>
              <a:t>후리소데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639" y="5695996"/>
            <a:ext cx="4051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기모노 가운데 가장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화려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미혼여성의 제 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1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예복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20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세의 여자가 성인의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날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6329" y="1187621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err="1" smtClean="0">
                <a:latin typeface="+mj-ea"/>
                <a:ea typeface="+mj-ea"/>
              </a:rPr>
              <a:t>토메소데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7" name="Picture 4" descr="이로토메소데(色留袖) 4 : 네이버 블로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88" y="1880474"/>
            <a:ext cx="1992271" cy="39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03957" y="5825544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chemeClr val="accent2"/>
                </a:solidFill>
                <a:latin typeface="+mj-ea"/>
                <a:ea typeface="+mj-ea"/>
              </a:rPr>
              <a:t>이로</a:t>
            </a:r>
            <a:r>
              <a:rPr lang="ko-KR" altLang="en-US" sz="2000" b="1" dirty="0" err="1" smtClean="0">
                <a:latin typeface="+mj-ea"/>
                <a:ea typeface="+mj-ea"/>
              </a:rPr>
              <a:t>토메소데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0155" y="5803717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+mj-ea"/>
                <a:ea typeface="+mj-ea"/>
              </a:rPr>
              <a:t>쿠로토메소데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0" name="Picture 8" descr="일본문화]着物 기모노/일본 기모노 그 종류에 대해서 알아보자 : 네이버 블로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64" y="2046364"/>
            <a:ext cx="2040125" cy="37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46394" y="2046364"/>
            <a:ext cx="28097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기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혼여성의 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제 </a:t>
            </a:r>
            <a:r>
              <a:rPr lang="en-US" altLang="ko-KR" sz="2000" dirty="0">
                <a:solidFill>
                  <a:srgbClr val="A568D2"/>
                </a:solidFill>
                <a:latin typeface="+mj-ea"/>
                <a:ea typeface="+mj-ea"/>
              </a:rPr>
              <a:t>1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예복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algn="ctr" fontAlgn="base"/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격식</a:t>
            </a:r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: </a:t>
            </a:r>
            <a:r>
              <a:rPr lang="ko-KR" altLang="en-US" sz="2000" dirty="0" err="1" smtClean="0">
                <a:latin typeface="+mj-ea"/>
                <a:ea typeface="+mj-ea"/>
              </a:rPr>
              <a:t>쿠로</a:t>
            </a:r>
            <a:r>
              <a:rPr lang="ko-KR" altLang="en-US" sz="2000" dirty="0" err="1" smtClean="0">
                <a:solidFill>
                  <a:srgbClr val="A568D2"/>
                </a:solidFill>
                <a:latin typeface="+mj-ea"/>
                <a:ea typeface="+mj-ea"/>
              </a:rPr>
              <a:t>토메소데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algn="ctr" fontAlgn="base"/>
            <a:endParaRPr lang="en-US" altLang="ko-KR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err="1" smtClean="0">
                <a:solidFill>
                  <a:schemeClr val="accent2"/>
                </a:solidFill>
                <a:latin typeface="+mj-ea"/>
                <a:ea typeface="+mj-ea"/>
              </a:rPr>
              <a:t>이로</a:t>
            </a:r>
            <a:r>
              <a:rPr lang="ko-KR" altLang="en-US" sz="2000" dirty="0" err="1" smtClean="0">
                <a:solidFill>
                  <a:srgbClr val="A568D2"/>
                </a:solidFill>
                <a:latin typeface="+mj-ea"/>
                <a:ea typeface="+mj-ea"/>
              </a:rPr>
              <a:t>토메소데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-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격이 너무 높지도 낮지도 않은 파티나 사교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-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미혼 여성의 정장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algn="ctr" fontAlgn="base"/>
            <a:endParaRPr lang="en-US" altLang="ko-KR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err="1" smtClean="0">
                <a:latin typeface="+mj-ea"/>
                <a:ea typeface="+mj-ea"/>
              </a:rPr>
              <a:t>쿠로</a:t>
            </a:r>
            <a:r>
              <a:rPr lang="ko-KR" altLang="en-US" sz="2000" dirty="0" err="1" smtClean="0">
                <a:solidFill>
                  <a:srgbClr val="A568D2"/>
                </a:solidFill>
                <a:latin typeface="+mj-ea"/>
                <a:ea typeface="+mj-ea"/>
              </a:rPr>
              <a:t>토메소데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algn="ctr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-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결혼식 등의 중요한 행사에서 정말 중요한 사람만 입음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</p:txBody>
      </p:sp>
      <p:sp>
        <p:nvSpPr>
          <p:cNvPr id="13" name="아래쪽 화살표 12"/>
          <p:cNvSpPr/>
          <p:nvPr/>
        </p:nvSpPr>
        <p:spPr>
          <a:xfrm flipV="1">
            <a:off x="11847257" y="2680120"/>
            <a:ext cx="92609" cy="307571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11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1188720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err="1" smtClean="0">
                <a:latin typeface="+mj-ea"/>
                <a:ea typeface="+mj-ea"/>
              </a:rPr>
              <a:t>하오리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3658" y="2399593"/>
            <a:ext cx="2245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여성은 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정장으로 입을 수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없음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lvl="0" fontAlgn="base"/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6388" y="719659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err="1" smtClean="0">
                <a:latin typeface="+mj-ea"/>
                <a:ea typeface="+mj-ea"/>
              </a:rPr>
              <a:t>하카마</a:t>
            </a:r>
            <a:endParaRPr lang="ko-KR" altLang="en-US" sz="2000" b="1" dirty="0">
              <a:latin typeface="+mj-ea"/>
              <a:ea typeface="+mj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997963" y="1081695"/>
            <a:ext cx="6604063" cy="3956858"/>
            <a:chOff x="1577779" y="1388775"/>
            <a:chExt cx="8920064" cy="5184000"/>
          </a:xfrm>
        </p:grpSpPr>
        <p:grpSp>
          <p:nvGrpSpPr>
            <p:cNvPr id="12" name="그룹 11"/>
            <p:cNvGrpSpPr/>
            <p:nvPr/>
          </p:nvGrpSpPr>
          <p:grpSpPr>
            <a:xfrm>
              <a:off x="1865624" y="1388775"/>
              <a:ext cx="8361000" cy="5184000"/>
              <a:chOff x="1865624" y="1388775"/>
              <a:chExt cx="8361000" cy="5184000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5624" y="1388775"/>
                <a:ext cx="8361000" cy="5184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9" name="직사각형 18"/>
              <p:cNvSpPr/>
              <p:nvPr/>
            </p:nvSpPr>
            <p:spPr>
              <a:xfrm>
                <a:off x="5087389" y="5835535"/>
                <a:ext cx="1870364" cy="656705"/>
              </a:xfrm>
              <a:prstGeom prst="rect">
                <a:avLst/>
              </a:prstGeom>
              <a:solidFill>
                <a:srgbClr val="F9F5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577779" y="3780720"/>
              <a:ext cx="1720734" cy="45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여</a:t>
              </a:r>
              <a:r>
                <a:rPr lang="ko-KR" altLang="en-US" sz="2000" b="1" dirty="0" smtClean="0">
                  <a:latin typeface="+mj-ea"/>
                  <a:ea typeface="+mj-ea"/>
                </a:rPr>
                <a:t>자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77109" y="3780720"/>
              <a:ext cx="1720734" cy="45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rgbClr val="0070C0"/>
                  </a:solidFill>
                  <a:latin typeface="+mj-ea"/>
                  <a:ea typeface="+mj-ea"/>
                </a:rPr>
                <a:t>남</a:t>
              </a:r>
              <a:r>
                <a:rPr lang="ko-KR" altLang="en-US" sz="2000" b="1" dirty="0" smtClean="0">
                  <a:latin typeface="+mj-ea"/>
                  <a:ea typeface="+mj-ea"/>
                </a:rPr>
                <a:t>자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486390" y="5116253"/>
            <a:ext cx="6115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치마처럼 덧입는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남자 정장</a:t>
            </a:r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졸업식 때 입음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fontAlgn="base"/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err="1">
                <a:solidFill>
                  <a:srgbClr val="A568D2"/>
                </a:solidFill>
                <a:latin typeface="+mj-ea"/>
                <a:ea typeface="+mj-ea"/>
              </a:rPr>
              <a:t>메에지시대</a:t>
            </a:r>
            <a:r>
              <a:rPr lang="ko-KR" altLang="en-US" sz="2000" dirty="0">
                <a:solidFill>
                  <a:srgbClr val="A568D2"/>
                </a:solidFill>
                <a:latin typeface="+mj-ea"/>
                <a:ea typeface="+mj-ea"/>
              </a:rPr>
              <a:t> 때는 여학생의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교복</a:t>
            </a:r>
            <a:endParaRPr lang="en-US" altLang="ko-KR" sz="2000" dirty="0" smtClean="0">
              <a:solidFill>
                <a:srgbClr val="A568D2"/>
              </a:solidFill>
              <a:latin typeface="+mj-ea"/>
              <a:ea typeface="+mj-ea"/>
            </a:endParaRPr>
          </a:p>
          <a:p>
            <a:pPr fontAlgn="base"/>
            <a:endParaRPr lang="en-US" altLang="ko-KR" sz="2000" dirty="0">
              <a:solidFill>
                <a:srgbClr val="A568D2"/>
              </a:solidFill>
              <a:latin typeface="+mj-ea"/>
              <a:ea typeface="+mj-ea"/>
            </a:endParaRPr>
          </a:p>
          <a:p>
            <a:pPr lvl="0" fontAlgn="base"/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*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바지 형식</a:t>
            </a:r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: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solidFill>
                  <a:srgbClr val="A568D2"/>
                </a:solidFill>
                <a:latin typeface="+mj-ea"/>
                <a:ea typeface="+mj-ea"/>
              </a:rPr>
              <a:t>우마노리하카마</a:t>
            </a:r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치마 형식</a:t>
            </a:r>
            <a:r>
              <a:rPr lang="en-US" altLang="ko-KR" sz="2000" dirty="0" smtClean="0">
                <a:solidFill>
                  <a:srgbClr val="A568D2"/>
                </a:solidFill>
                <a:latin typeface="+mj-ea"/>
                <a:ea typeface="+mj-ea"/>
              </a:rPr>
              <a:t>:</a:t>
            </a:r>
            <a:r>
              <a:rPr lang="ko-KR" altLang="en-US" sz="2000" dirty="0" smtClean="0">
                <a:solidFill>
                  <a:srgbClr val="A568D2"/>
                </a:solidFill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solidFill>
                  <a:srgbClr val="A568D2"/>
                </a:solidFill>
                <a:latin typeface="+mj-ea"/>
                <a:ea typeface="+mj-ea"/>
              </a:rPr>
              <a:t>안돈바카마</a:t>
            </a:r>
            <a:endParaRPr lang="ko-KR" altLang="en-US" sz="2000" dirty="0">
              <a:solidFill>
                <a:srgbClr val="A568D2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9X3A37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8" y="3251936"/>
            <a:ext cx="3834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6433" y="5130750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70C0"/>
                </a:solidFill>
                <a:latin typeface="+mj-ea"/>
                <a:ea typeface="+mj-ea"/>
              </a:rPr>
              <a:t>남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1268" y="3881181"/>
            <a:ext cx="17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여</a:t>
            </a:r>
            <a:r>
              <a:rPr lang="ko-KR" altLang="en-US" sz="2000" b="1" dirty="0" smtClean="0">
                <a:latin typeface="+mj-ea"/>
                <a:ea typeface="+mj-ea"/>
              </a:rPr>
              <a:t>자</a:t>
            </a:r>
            <a:endParaRPr lang="ko-KR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1746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2" y="67011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3074" name="Picture 2" descr="낫토의 효능과 먹는 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1339359"/>
            <a:ext cx="3619641" cy="1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일본의 전통음식(4)스이모노-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16" y="2367108"/>
            <a:ext cx="2925790" cy="21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[일산술집 / 골방] 오코노미야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62" y="4299001"/>
            <a:ext cx="2871758" cy="21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4190852" y="1712422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5148420" y="5936549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10800000">
            <a:off x="6684670" y="3464279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59857" y="1602123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낫토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420" y="3353980"/>
            <a:ext cx="153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스이모노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9979" y="5826250"/>
            <a:ext cx="203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mtClean="0">
                <a:latin typeface="+mj-ea"/>
                <a:ea typeface="+mj-ea"/>
              </a:rPr>
              <a:t>오코노미야키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0477" y="1663678"/>
            <a:ext cx="338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김에 싸서 먹으면 맛있다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5733" y="5549250"/>
            <a:ext cx="3197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섞어서 굽는 것은 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+mj-ea"/>
                <a:ea typeface="+mj-ea"/>
              </a:rPr>
              <a:t>오사카식이고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 층층이 쌓아 굽는 것은 히로시마식이다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683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2" y="67011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4098" name="Picture 2" descr="우메보시 어떤 맛인가요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5" y="1512918"/>
            <a:ext cx="2804517" cy="20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기묘한 이야기로 알게된 스키야키 먹음직스럽다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92" y="4478947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샤부샤부 - LIVE JAPAN ( 일본여행·추천명소·지역정보 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03" y="2419004"/>
            <a:ext cx="4127812" cy="24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3528652" y="1915718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97657" y="1805419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우메보시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6013492" y="5894343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282497" y="5784044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스키야키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오른쪽 화살표 9"/>
          <p:cNvSpPr/>
          <p:nvPr/>
        </p:nvSpPr>
        <p:spPr>
          <a:xfrm rot="10800000">
            <a:off x="6115457" y="3724047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579207" y="3613748"/>
            <a:ext cx="153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j-ea"/>
                <a:ea typeface="+mj-ea"/>
              </a:rPr>
              <a:t>샤브샤브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5290" y="5846218"/>
            <a:ext cx="2559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계란 노른자에 찍어먹으면 맛있다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3443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2" y="670114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5122" name="Picture 2" descr="스시(초밥)는 원래 19세기초 도쿄에서 시작된 대중음식 - LIVE JAPAN ( 일본여행·추천명소·지역정보 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40" y="2831293"/>
            <a:ext cx="3398202" cy="23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일본 주먹밥 오니기리 만들기!!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5" y="1446086"/>
            <a:ext cx="3111327" cy="20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일본식 튀김요리 덴푸라의 종류와 만드는 방법 알아보기. : 네이버 블로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07" y="4495709"/>
            <a:ext cx="3204813" cy="205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4190852" y="1757892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59857" y="1647593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오니기리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8" name="오른쪽 화살표 7"/>
          <p:cNvSpPr/>
          <p:nvPr/>
        </p:nvSpPr>
        <p:spPr>
          <a:xfrm rot="10800000">
            <a:off x="6115457" y="3724047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579207" y="3613748"/>
            <a:ext cx="153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smtClean="0">
                <a:latin typeface="+mj-ea"/>
                <a:ea typeface="+mj-ea"/>
              </a:rPr>
              <a:t>스시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7316" y="3686278"/>
            <a:ext cx="287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*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특별한 날에 먹는 음식</a:t>
            </a:r>
            <a:endParaRPr lang="ko-KR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5299620" y="5873029"/>
            <a:ext cx="1229046" cy="2410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68625" y="5762730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j-ea"/>
                <a:ea typeface="+mj-ea"/>
              </a:rPr>
              <a:t>텐푸라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4410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</TotalTime>
  <Words>355</Words>
  <Application>Microsoft Office PowerPoint</Application>
  <PresentationFormat>와이드스크린</PresentationFormat>
  <Paragraphs>135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굴림</vt:lpstr>
      <vt:lpstr>나눔고딕 ExtraBold</vt:lpstr>
      <vt:lpstr>나눔스퀘어 ExtraBold</vt:lpstr>
      <vt:lpstr>맑은 고딕</vt:lpstr>
      <vt:lpstr>휴먼둥근헤드라인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무료PPT템플릿(2P) 일본 테마</dc:title>
  <dc:creator>파포장인</dc:creator>
  <cp:keywords>파포장인</cp:keywords>
  <cp:lastModifiedBy>USER</cp:lastModifiedBy>
  <cp:revision>481</cp:revision>
  <dcterms:created xsi:type="dcterms:W3CDTF">2018-12-19T04:10:26Z</dcterms:created>
  <dcterms:modified xsi:type="dcterms:W3CDTF">2020-09-28T05:15:57Z</dcterms:modified>
  <cp:category>본 문서의 저작권은 파포장인에게 있습니다.</cp:category>
</cp:coreProperties>
</file>