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77" r:id="rId3"/>
    <p:sldId id="278" r:id="rId4"/>
    <p:sldId id="279" r:id="rId5"/>
    <p:sldId id="280" r:id="rId6"/>
    <p:sldId id="297" r:id="rId7"/>
    <p:sldId id="281" r:id="rId8"/>
    <p:sldId id="296" r:id="rId9"/>
    <p:sldId id="295" r:id="rId10"/>
    <p:sldId id="294" r:id="rId11"/>
    <p:sldId id="293" r:id="rId12"/>
    <p:sldId id="292" r:id="rId13"/>
    <p:sldId id="291" r:id="rId14"/>
    <p:sldId id="290" r:id="rId15"/>
    <p:sldId id="289" r:id="rId16"/>
    <p:sldId id="288" r:id="rId17"/>
    <p:sldId id="287" r:id="rId18"/>
    <p:sldId id="286" r:id="rId19"/>
    <p:sldId id="282" r:id="rId20"/>
    <p:sldId id="285" r:id="rId21"/>
    <p:sldId id="284" r:id="rId22"/>
    <p:sldId id="283" r:id="rId23"/>
    <p:sldId id="298" r:id="rId24"/>
  </p:sldIdLst>
  <p:sldSz cx="12192000" cy="6858000"/>
  <p:notesSz cx="6858000" cy="9144000"/>
  <p:embeddedFontLst>
    <p:embeddedFont>
      <p:font typeface="HY신명조" pitchFamily="18" charset="-127"/>
      <p:regular r:id="rId25"/>
    </p:embeddedFont>
    <p:embeddedFont>
      <p:font typeface="맑은 고딕" pitchFamily="50" charset="-127"/>
      <p:regular r:id="rId26"/>
      <p:bold r:id="rId27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F3F2"/>
    <a:srgbClr val="FAE9E6"/>
    <a:srgbClr val="F1C7BE"/>
    <a:srgbClr val="9C9595"/>
    <a:srgbClr val="BFACAC"/>
    <a:srgbClr val="DCEAF4"/>
    <a:srgbClr val="A5A595"/>
    <a:srgbClr val="FF99CC"/>
    <a:srgbClr val="FF6699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77" autoAdjust="0"/>
    <p:restoredTop sz="94151" autoAdjust="0"/>
  </p:normalViewPr>
  <p:slideViewPr>
    <p:cSldViewPr>
      <p:cViewPr varScale="1">
        <p:scale>
          <a:sx n="116" d="100"/>
          <a:sy n="116" d="100"/>
        </p:scale>
        <p:origin x="-390" y="-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https://images.unsplash.com/photo-1493976040374-85c8e12f0c0e?ixlib=rb-0.3.5&amp;ixid=eyJhcHBfaWQiOjEyMDd9&amp;s=ebd34ddde3f2b4ea6dcdc9b7d329b774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직사각형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4753325" y="6495147"/>
            <a:ext cx="268535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3971152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사용자 지정 레이아웃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 userDrawn="1"/>
        </p:nvSpPr>
        <p:spPr>
          <a:xfrm>
            <a:off x="335360" y="260648"/>
            <a:ext cx="11521280" cy="6336704"/>
          </a:xfrm>
          <a:prstGeom prst="rect">
            <a:avLst/>
          </a:prstGeom>
          <a:noFill/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4753324" y="6611779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059499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branch, cherry blossom, environment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3923944" cy="2556000"/>
          </a:xfrm>
          <a:prstGeom prst="rect">
            <a:avLst/>
          </a:prstGeom>
          <a:blipFill dpi="0" rotWithShape="1">
            <a:blip r:embed="rId4" cstate="email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5711280" y="3717032"/>
            <a:ext cx="6480720" cy="3132000"/>
          </a:xfrm>
          <a:prstGeom prst="rect">
            <a:avLst/>
          </a:prstGeom>
          <a:blipFill dpi="0" rotWithShape="1">
            <a:blip r:embed="rId5" cstate="email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619548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244370" y="6495147"/>
            <a:ext cx="24352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9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62841876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사용자 지정 레이아웃"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 descr="Grayscale Photo of Sumo Wrestling Surrounded With People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36160" y="0"/>
            <a:ext cx="4655840" cy="6858000"/>
          </a:xfrm>
          <a:custGeom>
            <a:avLst/>
            <a:gdLst>
              <a:gd name="connsiteX0" fmla="*/ 0 w 4655840"/>
              <a:gd name="connsiteY0" fmla="*/ 0 h 6858000"/>
              <a:gd name="connsiteX1" fmla="*/ 4655840 w 4655840"/>
              <a:gd name="connsiteY1" fmla="*/ 0 h 6858000"/>
              <a:gd name="connsiteX2" fmla="*/ 4655840 w 4655840"/>
              <a:gd name="connsiteY2" fmla="*/ 6858000 h 6858000"/>
              <a:gd name="connsiteX3" fmla="*/ 0 w 465584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5840" h="6858000">
                <a:moveTo>
                  <a:pt x="0" y="0"/>
                </a:moveTo>
                <a:lnTo>
                  <a:pt x="4655840" y="0"/>
                </a:lnTo>
                <a:lnTo>
                  <a:pt x="465584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9408368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8773442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Woman carrying umbrellas in elegant purple and pink Japanese geisha robes"/>
          <p:cNvPicPr>
            <a:picLocks noChangeAspect="1" noChangeArrowheads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0"/>
            <a:ext cx="285564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 userDrawn="1"/>
        </p:nvSpPr>
        <p:spPr>
          <a:xfrm>
            <a:off x="0" y="0"/>
            <a:ext cx="2855640" cy="6858000"/>
          </a:xfrm>
          <a:prstGeom prst="rect">
            <a:avLst/>
          </a:prstGeom>
          <a:gradFill flip="none" rotWithShape="1">
            <a:gsLst>
              <a:gs pos="0">
                <a:srgbClr val="7030A0">
                  <a:alpha val="50000"/>
                </a:srgbClr>
              </a:gs>
              <a:gs pos="100000">
                <a:schemeClr val="accent4">
                  <a:lumMod val="75000"/>
                  <a:alpha val="50000"/>
                </a:schemeClr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119335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45257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73508" y="1217616"/>
            <a:ext cx="3683132" cy="5667768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4753324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4347749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ages.unsplash.com/photo-1488511142310-87b864cffdd6?ixlib=rb-0.3.5&amp;ixid=eyJhcHBfaWQiOjEyMDd9&amp;s=c16aadf4b7779be68812e7baee278716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그림 12" descr="https://images.unsplash.com/photo-1513883984234-090bca395671?ixlib=rb-0.3.5&amp;ixid=eyJhcHBfaWQiOjEyMDd9&amp;s=d75249963a37bd0d99b37f6d95861ce8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38000" y="0"/>
            <a:ext cx="4116000" cy="6858000"/>
          </a:xfrm>
          <a:custGeom>
            <a:avLst/>
            <a:gdLst>
              <a:gd name="connsiteX0" fmla="*/ 0 w 4116000"/>
              <a:gd name="connsiteY0" fmla="*/ 0 h 6858000"/>
              <a:gd name="connsiteX1" fmla="*/ 4116000 w 4116000"/>
              <a:gd name="connsiteY1" fmla="*/ 0 h 6858000"/>
              <a:gd name="connsiteX2" fmla="*/ 4116000 w 4116000"/>
              <a:gd name="connsiteY2" fmla="*/ 6858000 h 6858000"/>
              <a:gd name="connsiteX3" fmla="*/ 0 w 411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16000" h="6858000">
                <a:moveTo>
                  <a:pt x="0" y="0"/>
                </a:moveTo>
                <a:lnTo>
                  <a:pt x="4116000" y="0"/>
                </a:lnTo>
                <a:lnTo>
                  <a:pt x="4116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그림 11" descr="https://images.unsplash.com/photo-1443170412500-d04323a4eb57?ixlib=rb-0.3.5&amp;ixid=eyJhcHBfaWQiOjEyMDd9&amp;s=fe85e0e4ce34bcf213aececc2df46be7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4000" y="0"/>
            <a:ext cx="4038000" cy="6858000"/>
          </a:xfrm>
          <a:custGeom>
            <a:avLst/>
            <a:gdLst>
              <a:gd name="connsiteX0" fmla="*/ 0 w 4026000"/>
              <a:gd name="connsiteY0" fmla="*/ 0 h 6858000"/>
              <a:gd name="connsiteX1" fmla="*/ 4026000 w 4026000"/>
              <a:gd name="connsiteY1" fmla="*/ 0 h 6858000"/>
              <a:gd name="connsiteX2" fmla="*/ 4026000 w 4026000"/>
              <a:gd name="connsiteY2" fmla="*/ 6858000 h 6858000"/>
              <a:gd name="connsiteX3" fmla="*/ 0 w 402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26000" h="6858000">
                <a:moveTo>
                  <a:pt x="0" y="0"/>
                </a:moveTo>
                <a:lnTo>
                  <a:pt x="4026000" y="0"/>
                </a:lnTo>
                <a:lnTo>
                  <a:pt x="4026000" y="6858000"/>
                </a:lnTo>
                <a:lnTo>
                  <a:pt x="0" y="685800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직사각형 4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TextBox 13"/>
          <p:cNvSpPr txBox="1"/>
          <p:nvPr userDrawn="1"/>
        </p:nvSpPr>
        <p:spPr>
          <a:xfrm>
            <a:off x="4753324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944229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https://images.unsplash.com/photo-1499125562588-29fb8a56b5d5?ixlib=rb-0.3.5&amp;ixid=eyJhcHBfaWQiOjEyMDd9&amp;s=be54d2b29df678372688979bc43f3529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753324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402173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 descr="https://images.unsplash.com/photo-1516684542079-927175cedbb0?ixlib=rb-0.3.5&amp;ixid=eyJhcHBfaWQiOjEyMDd9&amp;s=45104e535faacb9b6da0bd6eae539d3c&amp;dpr=1&amp;auto=format&amp;fit=crop&amp;w=1000&amp;q=80&amp;cs=tinysrgb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직사각형 1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75000">
                <a:schemeClr val="tx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119335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8851011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 descr="branch, cherry blossom, environment"/>
          <p:cNvPicPr>
            <a:picLocks noChangeAspect="1" noChangeArrowheads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직사각형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3">
              <a:alphaModFix amt="5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3923944" cy="2556000"/>
          </a:xfrm>
          <a:prstGeom prst="rect">
            <a:avLst/>
          </a:prstGeom>
          <a:blipFill dpi="0" rotWithShape="1">
            <a:blip r:embed="rId4" cstate="email">
              <a:alphaModFix amt="8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/>
          <p:cNvSpPr/>
          <p:nvPr userDrawn="1"/>
        </p:nvSpPr>
        <p:spPr>
          <a:xfrm>
            <a:off x="5711280" y="3717032"/>
            <a:ext cx="6480720" cy="3132000"/>
          </a:xfrm>
          <a:prstGeom prst="rect">
            <a:avLst/>
          </a:prstGeom>
          <a:blipFill dpi="0" rotWithShape="1">
            <a:blip r:embed="rId5" cstate="email">
              <a:alphaModFix amt="7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extBox 15"/>
          <p:cNvSpPr txBox="1"/>
          <p:nvPr userDrawn="1"/>
        </p:nvSpPr>
        <p:spPr>
          <a:xfrm>
            <a:off x="4753324" y="6495147"/>
            <a:ext cx="26853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algn="ctr" defTabSz="914400" rtl="0" eaLnBrk="1" latinLnBrk="1" hangingPunct="1"/>
            <a:r>
              <a:rPr lang="en-US" altLang="ko-KR" sz="1000" kern="12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나눔스퀘어" panose="020B0600000101010101" pitchFamily="50" charset="-127"/>
                <a:ea typeface="나눔스퀘어" panose="020B0600000101010101" pitchFamily="50" charset="-127"/>
                <a:cs typeface="+mn-cs"/>
              </a:rPr>
              <a:t>Copyright 2018. BiBook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888692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86101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8" r:id="rId3"/>
    <p:sldLayoutId id="2147483653" r:id="rId4"/>
    <p:sldLayoutId id="2147483661" r:id="rId5"/>
    <p:sldLayoutId id="2147483654" r:id="rId6"/>
    <p:sldLayoutId id="2147483655" r:id="rId7"/>
    <p:sldLayoutId id="2147483656" r:id="rId8"/>
    <p:sldLayoutId id="2147483659" r:id="rId9"/>
    <p:sldLayoutId id="2147483660" r:id="rId10"/>
    <p:sldLayoutId id="2147483662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5dHut1B9Rko" TargetMode="Externa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0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1514459" y="2564904"/>
            <a:ext cx="9163086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ko-KR" altLang="en-US" sz="88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일본의 종교</a:t>
            </a:r>
            <a:r>
              <a:rPr lang="en-US" altLang="ko-KR" sz="88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88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신도</a:t>
            </a:r>
            <a:endParaRPr lang="ko-KR" altLang="en-US" sz="8800" dirty="0">
              <a:ln>
                <a:solidFill>
                  <a:schemeClr val="bg1">
                    <a:alpha val="20000"/>
                  </a:schemeClr>
                </a:solidFill>
              </a:ln>
              <a:solidFill>
                <a:schemeClr val="bg1"/>
              </a:solidFill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3936000" y="4725144"/>
            <a:ext cx="4320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ko-KR" altLang="en-US" sz="20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일본어일본학과 </a:t>
            </a:r>
            <a:r>
              <a:rPr lang="en-US" altLang="ko-KR" sz="20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22002043 </a:t>
            </a:r>
            <a:r>
              <a:rPr lang="ko-KR" altLang="en-US" sz="20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양다정</a:t>
            </a:r>
            <a:endParaRPr lang="en-US" altLang="ko-KR" sz="2000" dirty="0" smtClean="0">
              <a:ln>
                <a:solidFill>
                  <a:schemeClr val="bg1">
                    <a:alpha val="20000"/>
                  </a:schemeClr>
                </a:solidFill>
              </a:ln>
              <a:solidFill>
                <a:schemeClr val="bg1"/>
              </a:solidFill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12" name="직선 연결선 11"/>
          <p:cNvCxnSpPr/>
          <p:nvPr/>
        </p:nvCxnSpPr>
        <p:spPr>
          <a:xfrm>
            <a:off x="3936000" y="4581128"/>
            <a:ext cx="43200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2728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2568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75279" y="1700808"/>
            <a:ext cx="59121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스와신앙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諏訪信仰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스와</a:t>
            </a:r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 신사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56832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4576" y="3031792"/>
            <a:ext cx="6096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타케미나카타노카미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와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아내인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야사카토메노카미를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모심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스와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대사에서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기원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고대</a:t>
            </a: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: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수렵</a:t>
            </a:r>
            <a:r>
              <a:rPr lang="en-US" altLang="ko-KR" sz="2000" spc="1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농경</a:t>
            </a:r>
            <a:r>
              <a:rPr lang="en-US" altLang="ko-KR" sz="2000" spc="1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바람</a:t>
            </a:r>
            <a:r>
              <a:rPr lang="en-US" altLang="ko-KR" sz="2000" spc="1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물의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신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>
              <a:lnSpc>
                <a:spcPct val="150000"/>
              </a:lnSpc>
            </a:pPr>
            <a:r>
              <a:rPr lang="en-US" altLang="ko-KR" sz="2000" spc="100" dirty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  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가마쿠라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시대</a:t>
            </a: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: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무신</a:t>
            </a:r>
            <a:endParaRPr lang="ko-KR" altLang="en-US" sz="2000" spc="1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400" y="1844824"/>
            <a:ext cx="3970349" cy="297776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9381" y="4777407"/>
            <a:ext cx="9621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err="1" smtClean="0">
                <a:latin typeface="HY신명조" pitchFamily="18" charset="-127"/>
                <a:ea typeface="HY신명조" pitchFamily="18" charset="-127"/>
              </a:rPr>
              <a:t>스와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대사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21800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2568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75279" y="170080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기온신앙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 smtClean="0">
                <a:latin typeface="HY신명조" pitchFamily="18" charset="-127"/>
                <a:ea typeface="HY신명조" pitchFamily="18" charset="-127"/>
              </a:rPr>
              <a:t>祇園信仰</a:t>
            </a:r>
            <a:r>
              <a:rPr lang="en-US" altLang="ko-KR" sz="3200" dirty="0" smtClean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56832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4576" y="3031792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기온고즈천왕과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스사노오노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미코토를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모심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야사카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신사</a:t>
            </a:r>
            <a:r>
              <a:rPr lang="en-US" altLang="ko-KR" sz="2000" spc="1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쓰시마 신사</a:t>
            </a:r>
            <a:r>
              <a:rPr lang="en-US" altLang="ko-KR" sz="2000" spc="1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스가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 신사를 중심으로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역병과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재해의 신으로 믿고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있음</a:t>
            </a:r>
            <a:endParaRPr lang="ko-KR" altLang="en-US" sz="2000" spc="1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094" y="3573016"/>
            <a:ext cx="3853730" cy="256915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094" y="548680"/>
            <a:ext cx="3853730" cy="256664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3861" y="3068960"/>
            <a:ext cx="11416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smtClean="0">
                <a:latin typeface="HY신명조" pitchFamily="18" charset="-127"/>
                <a:ea typeface="HY신명조" pitchFamily="18" charset="-127"/>
              </a:rPr>
              <a:t>야사카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신사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33861" y="6093296"/>
            <a:ext cx="9621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smtClean="0">
                <a:latin typeface="HY신명조" pitchFamily="18" charset="-127"/>
                <a:ea typeface="HY신명조" pitchFamily="18" charset="-127"/>
              </a:rPr>
              <a:t>스가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신사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83816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2568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75279" y="170080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햐쿠산신앙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白山信仰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56832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4576" y="3031792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시라야마히메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신사에서 기원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물의 신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쿠쿠리히메를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모심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이자나기노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미코토와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이자나미노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미코토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 신화에서 인연의 신으로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믿어짐</a:t>
            </a:r>
            <a:endParaRPr lang="ko-KR" altLang="en-US" sz="2000" spc="1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7096" y="4489375"/>
            <a:ext cx="16802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시라야마히메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신사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1844824"/>
            <a:ext cx="4262873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534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2568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75279" y="1700808"/>
            <a:ext cx="591219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산왕신앙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山王信仰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일길 신사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56832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4576" y="3031792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히에이산의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산신으로 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오래전부터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오야마구이노카미를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모심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히요시타이샤를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기원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역병과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재해의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신</a:t>
            </a:r>
            <a:endParaRPr lang="ko-KR" altLang="en-US" sz="2000" spc="1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400" y="1916832"/>
            <a:ext cx="3837905" cy="25411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5709" y="4457944"/>
            <a:ext cx="1321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err="1" smtClean="0">
                <a:latin typeface="HY신명조" pitchFamily="18" charset="-127"/>
                <a:ea typeface="HY신명조" pitchFamily="18" charset="-127"/>
              </a:rPr>
              <a:t>히요시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타이샤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51425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2568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75279" y="170080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센겐신앙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浅間信仰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56832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4576" y="3031792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고노하나노사쿠야히메를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모심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후지산혼구센겐타이샤에서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기원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화산</a:t>
            </a:r>
            <a:r>
              <a:rPr lang="en-US" altLang="ko-KR" sz="2000" spc="1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불</a:t>
            </a:r>
            <a:r>
              <a:rPr lang="en-US" altLang="ko-KR" sz="2000" spc="1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출산의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신</a:t>
            </a:r>
            <a:endParaRPr lang="en-US" altLang="ko-KR" sz="2000" spc="1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655" y="1888988"/>
            <a:ext cx="4145954" cy="23321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97677" y="4201343"/>
            <a:ext cx="21579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후지산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혼구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센겐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타이샤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48997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2568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75279" y="1700808"/>
            <a:ext cx="38779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산신신앙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山神信仰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56832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4576" y="3031792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오야마쓰미노카미를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모심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광산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등에서는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가나야마비코노카미를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함께 모시기도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함</a:t>
            </a: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신에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대한 믿음과 농경신에 대한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신앙</a:t>
            </a:r>
            <a:endParaRPr lang="en-US" altLang="ko-KR" sz="2000" spc="1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7408" y="6145559"/>
            <a:ext cx="1739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오야마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아후리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신사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7408" y="548679"/>
            <a:ext cx="3528392" cy="5620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1962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2568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75279" y="170080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가시마신앙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鹿島信仰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56832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4576" y="3031792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타케미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카즈치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모심</a:t>
            </a: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가시마 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신궁은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가스가타이샤에서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기원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무도의 신</a:t>
            </a:r>
            <a:endParaRPr lang="en-US" altLang="ko-KR" sz="2000" spc="1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329" y="611630"/>
            <a:ext cx="4084519" cy="229754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42585" y="2852936"/>
            <a:ext cx="11416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smtClean="0">
                <a:latin typeface="HY신명조" pitchFamily="18" charset="-127"/>
                <a:ea typeface="HY신명조" pitchFamily="18" charset="-127"/>
              </a:rPr>
              <a:t>가시마 </a:t>
            </a:r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신궁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585" y="6021288"/>
            <a:ext cx="1321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smtClean="0">
                <a:latin typeface="HY신명조" pitchFamily="18" charset="-127"/>
                <a:ea typeface="HY신명조" pitchFamily="18" charset="-127"/>
              </a:rPr>
              <a:t>가스가 </a:t>
            </a:r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타이샤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329" y="3356992"/>
            <a:ext cx="4074077" cy="272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3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767408" y="69269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smtClean="0">
                <a:latin typeface="HY신명조" pitchFamily="18" charset="-127"/>
                <a:ea typeface="HY신명조" pitchFamily="18" charset="-127"/>
              </a:rPr>
              <a:t>참배</a:t>
            </a:r>
            <a:endParaRPr lang="ja-JP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911672" y="1556792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933947" y="4570297"/>
            <a:ext cx="2403222" cy="8586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pc="100" dirty="0" err="1">
                <a:latin typeface="HY신명조" pitchFamily="18" charset="-127"/>
                <a:ea typeface="HY신명조" pitchFamily="18" charset="-127"/>
              </a:rPr>
              <a:t>도리이와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pc="100" dirty="0" err="1" smtClean="0">
                <a:latin typeface="HY신명조" pitchFamily="18" charset="-127"/>
                <a:ea typeface="HY신명조" pitchFamily="18" charset="-127"/>
              </a:rPr>
              <a:t>미카도를</a:t>
            </a:r>
            <a:endParaRPr lang="en-US" altLang="ko-KR" spc="100" dirty="0" smtClean="0">
              <a:latin typeface="HY신명조" pitchFamily="18" charset="-127"/>
              <a:ea typeface="HY신명조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지날 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때는 작은 목례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305136" y="4521390"/>
            <a:ext cx="2646878" cy="8586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일반 참배는 몸을 </a:t>
            </a: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씻고</a:t>
            </a:r>
            <a:endParaRPr lang="en-US" altLang="ko-KR" spc="100" dirty="0" smtClean="0">
              <a:latin typeface="HY신명조" pitchFamily="18" charset="-127"/>
              <a:ea typeface="HY신명조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가는 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것이 바람직함</a:t>
            </a:r>
            <a:endParaRPr lang="en-US" altLang="ko-KR" spc="1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59496" y="5352144"/>
            <a:ext cx="4198585" cy="4431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복장도 </a:t>
            </a:r>
            <a:r>
              <a:rPr lang="ko-KR" altLang="en-US" spc="100" dirty="0" err="1">
                <a:latin typeface="HY신명조" pitchFamily="18" charset="-127"/>
                <a:ea typeface="HY신명조" pitchFamily="18" charset="-127"/>
              </a:rPr>
              <a:t>추스리고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 모자도 </a:t>
            </a:r>
            <a:r>
              <a:rPr lang="ko-KR" altLang="en-US" spc="100" dirty="0" err="1">
                <a:latin typeface="HY신명조" pitchFamily="18" charset="-127"/>
                <a:ea typeface="HY신명조" pitchFamily="18" charset="-127"/>
              </a:rPr>
              <a:t>벗는게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 좋음</a:t>
            </a: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6048" y="2204864"/>
            <a:ext cx="3205479" cy="2340000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1943" y="2204864"/>
            <a:ext cx="2987230" cy="23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817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767408" y="692696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smtClean="0">
                <a:latin typeface="HY신명조" pitchFamily="18" charset="-127"/>
                <a:ea typeface="HY신명조" pitchFamily="18" charset="-127"/>
              </a:rPr>
              <a:t>참배</a:t>
            </a:r>
            <a:endParaRPr lang="ja-JP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911672" y="1556792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3"/>
          <p:cNvSpPr/>
          <p:nvPr/>
        </p:nvSpPr>
        <p:spPr>
          <a:xfrm>
            <a:off x="839416" y="1700808"/>
            <a:ext cx="10153128" cy="4821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그 다음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데미즈야에서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손을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씻음</a:t>
            </a: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47280" y="2564905"/>
            <a:ext cx="3205304" cy="204071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2712" y="2564904"/>
            <a:ext cx="3084198" cy="2040711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9459" y="2564902"/>
            <a:ext cx="3478484" cy="2040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8413" y="4731943"/>
            <a:ext cx="2890535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국자를 오른손으로 들고 </a:t>
            </a:r>
            <a:endParaRPr lang="en-US" altLang="ko-KR" spc="100" dirty="0">
              <a:latin typeface="HY신명조" pitchFamily="18" charset="-127"/>
              <a:ea typeface="HY신명조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en-US" altLang="ko-KR" spc="100" dirty="0" smtClean="0">
                <a:latin typeface="HY신명조" pitchFamily="18" charset="-127"/>
                <a:ea typeface="HY신명조" pitchFamily="18" charset="-127"/>
              </a:rPr>
              <a:t>  </a:t>
            </a: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왼손을 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씻은 뒤</a:t>
            </a:r>
            <a:r>
              <a:rPr lang="en-US" altLang="ko-KR" spc="100" dirty="0">
                <a:latin typeface="HY신명조" pitchFamily="18" charset="-127"/>
                <a:ea typeface="HY신명조" pitchFamily="18" charset="-127"/>
              </a:rPr>
              <a:t>, </a:t>
            </a:r>
          </a:p>
          <a:p>
            <a:pPr algn="ctr">
              <a:lnSpc>
                <a:spcPct val="150000"/>
              </a:lnSpc>
            </a:pP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오른손을 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씻음</a:t>
            </a:r>
            <a:endParaRPr lang="en-US" altLang="ko-KR" spc="1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68910" y="4731943"/>
            <a:ext cx="2313454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오른손으로 뜬 </a:t>
            </a: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물을</a:t>
            </a:r>
            <a:endParaRPr lang="en-US" altLang="ko-KR" spc="100" dirty="0">
              <a:latin typeface="HY신명조" pitchFamily="18" charset="-127"/>
              <a:ea typeface="HY신명조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 왼손으로 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받아 </a:t>
            </a:r>
            <a:endParaRPr lang="en-US" altLang="ko-KR" spc="100" dirty="0">
              <a:latin typeface="HY신명조" pitchFamily="18" charset="-127"/>
              <a:ea typeface="HY신명조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물로 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입을 헹굼</a:t>
            </a:r>
            <a:endParaRPr lang="en-US" altLang="ko-KR" spc="1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295138" y="4731943"/>
            <a:ext cx="2890535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다음 사람을 </a:t>
            </a: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위해</a:t>
            </a:r>
            <a:endParaRPr lang="en-US" altLang="ko-KR" spc="100" dirty="0" smtClean="0">
              <a:latin typeface="HY신명조" pitchFamily="18" charset="-127"/>
              <a:ea typeface="HY신명조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국자를 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세워 손잡이까지 </a:t>
            </a:r>
            <a:endParaRPr lang="en-US" altLang="ko-KR" spc="100" dirty="0" smtClean="0">
              <a:latin typeface="HY신명조" pitchFamily="18" charset="-127"/>
              <a:ea typeface="HY신명조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물이 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흐르게 씻음</a:t>
            </a:r>
            <a:endParaRPr lang="en-US" altLang="ko-KR" spc="100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3064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767408" y="69269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 smtClean="0">
                <a:latin typeface="HY신명조" pitchFamily="18" charset="-127"/>
                <a:ea typeface="HY신명조" pitchFamily="18" charset="-127"/>
              </a:rPr>
              <a:t>참배</a:t>
            </a:r>
            <a:endParaRPr lang="ja-JP" altLang="en-US" sz="40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911672" y="1556792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그림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6040" y="2183135"/>
            <a:ext cx="3510000" cy="23400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7996" y="2183135"/>
            <a:ext cx="3280373" cy="234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11011" y="4523135"/>
            <a:ext cx="321434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가볍게 목례한 뒤</a:t>
            </a:r>
            <a:r>
              <a:rPr lang="en-US" altLang="ko-KR" spc="100" dirty="0" smtClean="0">
                <a:latin typeface="HY신명조" pitchFamily="18" charset="-127"/>
                <a:ea typeface="HY신명조" pitchFamily="18" charset="-127"/>
              </a:rPr>
              <a:t>,</a:t>
            </a: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pc="100" dirty="0" err="1" smtClean="0">
                <a:latin typeface="HY신명조" pitchFamily="18" charset="-127"/>
                <a:ea typeface="HY신명조" pitchFamily="18" charset="-127"/>
              </a:rPr>
              <a:t>새전함에</a:t>
            </a:r>
            <a:endParaRPr lang="en-US" altLang="ko-KR" spc="100" dirty="0" smtClean="0">
              <a:latin typeface="HY신명조" pitchFamily="18" charset="-127"/>
              <a:ea typeface="HY신명조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spc="100" dirty="0" smtClean="0">
                <a:latin typeface="HY신명조" pitchFamily="18" charset="-127"/>
                <a:ea typeface="HY신명조" pitchFamily="18" charset="-127"/>
              </a:rPr>
              <a:t>새전을 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넣고</a:t>
            </a:r>
            <a:r>
              <a:rPr lang="en-US" altLang="ko-KR" spc="1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pc="100" dirty="0">
                <a:latin typeface="HY신명조" pitchFamily="18" charset="-127"/>
                <a:ea typeface="HY신명조" pitchFamily="18" charset="-127"/>
              </a:rPr>
              <a:t>영종을 울림</a:t>
            </a:r>
            <a:endParaRPr lang="en-US" altLang="ko-KR" spc="1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22968" y="4528443"/>
            <a:ext cx="4176143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dirty="0" smtClean="0">
                <a:latin typeface="HY신명조" pitchFamily="18" charset="-127"/>
                <a:ea typeface="HY신명조" pitchFamily="18" charset="-127"/>
              </a:rPr>
              <a:t>목례를 </a:t>
            </a:r>
            <a:r>
              <a:rPr lang="ko-KR" altLang="en-US" dirty="0">
                <a:latin typeface="HY신명조" pitchFamily="18" charset="-127"/>
                <a:ea typeface="HY신명조" pitchFamily="18" charset="-127"/>
              </a:rPr>
              <a:t>두 </a:t>
            </a:r>
            <a:r>
              <a:rPr lang="ko-KR" altLang="en-US" dirty="0" smtClean="0">
                <a:latin typeface="HY신명조" pitchFamily="18" charset="-127"/>
                <a:ea typeface="HY신명조" pitchFamily="18" charset="-127"/>
              </a:rPr>
              <a:t>번</a:t>
            </a:r>
            <a:r>
              <a:rPr lang="en-US" altLang="ko-KR" dirty="0" smtClean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dirty="0" smtClean="0">
                <a:latin typeface="HY신명조" pitchFamily="18" charset="-127"/>
                <a:ea typeface="HY신명조" pitchFamily="18" charset="-127"/>
              </a:rPr>
              <a:t>박수를 </a:t>
            </a:r>
            <a:r>
              <a:rPr lang="ko-KR" altLang="en-US" dirty="0">
                <a:latin typeface="HY신명조" pitchFamily="18" charset="-127"/>
                <a:ea typeface="HY신명조" pitchFamily="18" charset="-127"/>
              </a:rPr>
              <a:t>두 번 </a:t>
            </a:r>
            <a:r>
              <a:rPr lang="ko-KR" altLang="en-US" dirty="0" smtClean="0">
                <a:latin typeface="HY신명조" pitchFamily="18" charset="-127"/>
                <a:ea typeface="HY신명조" pitchFamily="18" charset="-127"/>
              </a:rPr>
              <a:t>침</a:t>
            </a:r>
            <a:endParaRPr lang="en-US" altLang="ko-KR" dirty="0">
              <a:latin typeface="HY신명조" pitchFamily="18" charset="-127"/>
              <a:ea typeface="HY신명조" pitchFamily="18" charset="-127"/>
            </a:endParaRP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latin typeface="HY신명조" pitchFamily="18" charset="-127"/>
                <a:ea typeface="HY신명조" pitchFamily="18" charset="-127"/>
              </a:rPr>
              <a:t>두 </a:t>
            </a:r>
            <a:r>
              <a:rPr lang="ko-KR" altLang="en-US" dirty="0">
                <a:latin typeface="HY신명조" pitchFamily="18" charset="-127"/>
                <a:ea typeface="HY신명조" pitchFamily="18" charset="-127"/>
              </a:rPr>
              <a:t>손을 모아 </a:t>
            </a:r>
            <a:r>
              <a:rPr lang="ko-KR" altLang="en-US" dirty="0" smtClean="0">
                <a:latin typeface="HY신명조" pitchFamily="18" charset="-127"/>
                <a:ea typeface="HY신명조" pitchFamily="18" charset="-127"/>
              </a:rPr>
              <a:t>묵념으로 </a:t>
            </a:r>
            <a:r>
              <a:rPr lang="ko-KR" altLang="en-US" dirty="0">
                <a:latin typeface="HY신명조" pitchFamily="18" charset="-127"/>
                <a:ea typeface="HY신명조" pitchFamily="18" charset="-127"/>
              </a:rPr>
              <a:t>기도를 드린 후</a:t>
            </a:r>
            <a:r>
              <a:rPr lang="en-US" altLang="ko-KR" dirty="0" smtClean="0">
                <a:latin typeface="HY신명조" pitchFamily="18" charset="-127"/>
                <a:ea typeface="HY신명조" pitchFamily="18" charset="-127"/>
              </a:rPr>
              <a:t>,</a:t>
            </a:r>
          </a:p>
          <a:p>
            <a:pPr algn="ctr">
              <a:lnSpc>
                <a:spcPct val="150000"/>
              </a:lnSpc>
            </a:pPr>
            <a:r>
              <a:rPr lang="ko-KR" altLang="en-US" dirty="0" smtClean="0">
                <a:latin typeface="HY신명조" pitchFamily="18" charset="-127"/>
                <a:ea typeface="HY신명조" pitchFamily="18" charset="-127"/>
              </a:rPr>
              <a:t>마지막으로 </a:t>
            </a:r>
            <a:r>
              <a:rPr lang="ko-KR" altLang="en-US" dirty="0">
                <a:latin typeface="HY신명조" pitchFamily="18" charset="-127"/>
                <a:ea typeface="HY신명조" pitchFamily="18" charset="-127"/>
              </a:rPr>
              <a:t>목례를 한번 하고 </a:t>
            </a:r>
            <a:r>
              <a:rPr lang="ko-KR" altLang="en-US" dirty="0" smtClean="0">
                <a:latin typeface="HY신명조" pitchFamily="18" charset="-127"/>
                <a:ea typeface="HY신명조" pitchFamily="18" charset="-127"/>
              </a:rPr>
              <a:t>나옴</a:t>
            </a:r>
            <a:endParaRPr lang="ko-KR" altLang="en-US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5464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0377"/>
            <a:ext cx="12192000" cy="6878754"/>
          </a:xfrm>
          <a:prstGeom prst="rect">
            <a:avLst/>
          </a:prstGeom>
        </p:spPr>
      </p:pic>
      <p:sp>
        <p:nvSpPr>
          <p:cNvPr id="12" name="직사각형 11"/>
          <p:cNvSpPr/>
          <p:nvPr/>
        </p:nvSpPr>
        <p:spPr>
          <a:xfrm>
            <a:off x="1238797" y="1988840"/>
            <a:ext cx="1656184" cy="646331"/>
          </a:xfrm>
          <a:prstGeom prst="rect">
            <a:avLst/>
          </a:prstGeom>
          <a:ln w="254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ko-KR" altLang="en-US" sz="36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신도</a:t>
            </a:r>
            <a:endParaRPr lang="ko-KR" altLang="en-US" sz="3600" dirty="0">
              <a:ln>
                <a:solidFill>
                  <a:schemeClr val="bg1">
                    <a:alpha val="20000"/>
                  </a:schemeClr>
                </a:solidFill>
              </a:ln>
              <a:solidFill>
                <a:schemeClr val="bg1"/>
              </a:solidFill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5220469" y="3284984"/>
            <a:ext cx="1728192" cy="646331"/>
          </a:xfrm>
          <a:prstGeom prst="rect">
            <a:avLst/>
          </a:prstGeom>
          <a:ln w="254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ko-KR" altLang="en-US" sz="36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불교</a:t>
            </a:r>
            <a:endParaRPr lang="ko-KR" altLang="en-US" sz="3600" dirty="0">
              <a:ln>
                <a:solidFill>
                  <a:schemeClr val="bg1">
                    <a:alpha val="20000"/>
                  </a:schemeClr>
                </a:solidFill>
              </a:ln>
              <a:solidFill>
                <a:schemeClr val="bg1"/>
              </a:solidFill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9336360" y="4426659"/>
            <a:ext cx="1728192" cy="646331"/>
          </a:xfrm>
          <a:prstGeom prst="rect">
            <a:avLst/>
          </a:prstGeom>
          <a:ln w="254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dist"/>
            <a:r>
              <a:rPr lang="ko-KR" altLang="en-US" sz="3600" dirty="0" smtClean="0">
                <a:ln>
                  <a:solidFill>
                    <a:schemeClr val="bg1">
                      <a:alpha val="20000"/>
                    </a:schemeClr>
                  </a:solidFill>
                </a:ln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기독교</a:t>
            </a:r>
            <a:endParaRPr lang="ko-KR" altLang="en-US" sz="3600" dirty="0">
              <a:ln>
                <a:solidFill>
                  <a:schemeClr val="bg1">
                    <a:alpha val="20000"/>
                  </a:schemeClr>
                </a:solidFill>
              </a:ln>
              <a:solidFill>
                <a:schemeClr val="bg1"/>
              </a:solidFill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31121" y="64421"/>
            <a:ext cx="3329758" cy="584775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ko-KR" altLang="en-US" sz="3200" i="1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신명조" pitchFamily="18" charset="-127"/>
                <a:ea typeface="HY신명조" pitchFamily="18" charset="-127"/>
              </a:rPr>
              <a:t>일본의 주요 종교</a:t>
            </a:r>
            <a:endParaRPr lang="ko-KR" altLang="en-US" sz="3200" i="1" u="sng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48953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767408" y="692696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 smtClean="0">
                <a:latin typeface="HY신명조" pitchFamily="18" charset="-127"/>
                <a:ea typeface="HY신명조" pitchFamily="18" charset="-127"/>
              </a:rPr>
              <a:t>참배</a:t>
            </a:r>
            <a:endParaRPr lang="ja-JP" altLang="en-US" sz="40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911672" y="1556792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3"/>
          <p:cNvSpPr/>
          <p:nvPr/>
        </p:nvSpPr>
        <p:spPr>
          <a:xfrm>
            <a:off x="1387964" y="2411596"/>
            <a:ext cx="36279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dirty="0">
                <a:latin typeface="HY신명조" pitchFamily="18" charset="-127"/>
                <a:ea typeface="HY신명조" pitchFamily="18" charset="-127"/>
                <a:hlinkClick r:id="rId2"/>
              </a:rPr>
              <a:t>https://youtu.be/5dHut1B9Rko</a:t>
            </a:r>
            <a:endParaRPr lang="ko-KR" altLang="en-US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83432" y="1988840"/>
            <a:ext cx="215475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ko-KR" altLang="en-US" sz="2000" dirty="0" smtClean="0">
                <a:latin typeface="HY신명조" pitchFamily="18" charset="-127"/>
                <a:ea typeface="HY신명조" pitchFamily="18" charset="-127"/>
              </a:rPr>
              <a:t>참배하는 방법</a:t>
            </a:r>
            <a:endParaRPr lang="ko-KR" altLang="en-US" sz="2000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1115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95400" y="126876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 smtClean="0">
                <a:latin typeface="HY신명조" pitchFamily="18" charset="-127"/>
                <a:ea typeface="HY신명조" pitchFamily="18" charset="-127"/>
              </a:rPr>
              <a:t>불교</a:t>
            </a:r>
            <a:endParaRPr lang="ja-JP" altLang="en-US" sz="40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839736" y="2505671"/>
            <a:ext cx="1980000" cy="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3"/>
          <p:cNvSpPr/>
          <p:nvPr/>
        </p:nvSpPr>
        <p:spPr>
          <a:xfrm>
            <a:off x="711369" y="3034695"/>
            <a:ext cx="1049719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백제 성왕이 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538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년경 불상과 경전을 전함</a:t>
            </a:r>
            <a:endParaRPr lang="en-US" altLang="ko-KR" sz="2000" spc="1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나라 시대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: </a:t>
            </a:r>
            <a:r>
              <a:rPr lang="ko-KR" altLang="en-US" sz="2000" spc="1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고쿠분지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제도가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시행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중국의 화엄종을 비롯한 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6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종파가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성행</a:t>
            </a:r>
            <a:endParaRPr lang="en-US" altLang="ko-KR" sz="2000" spc="1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헤이안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시대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: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천태종과 </a:t>
            </a:r>
            <a:r>
              <a:rPr lang="ko-KR" altLang="en-US" sz="2000" spc="1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진언종을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성행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.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귀족들을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중심으로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퍼짐</a:t>
            </a:r>
            <a:endParaRPr lang="en-US" altLang="ko-KR" sz="2000" spc="1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가마쿠라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시대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이후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: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교세가 농민들 사이에서도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퍼짐</a:t>
            </a:r>
            <a:endParaRPr lang="en-US" altLang="ko-KR" sz="2000" spc="1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현재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일본의 절은 약 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7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만 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5</a:t>
            </a:r>
            <a:r>
              <a:rPr lang="ko-KR" altLang="en-US" sz="2000" spc="1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천곳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승려 수는 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18</a:t>
            </a:r>
            <a:r>
              <a:rPr lang="ko-KR" altLang="en-US" sz="2000" spc="1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만명</a:t>
            </a:r>
            <a:endParaRPr lang="en-US" altLang="ko-KR" sz="2000" spc="1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21107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695400" y="126876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 smtClean="0">
                <a:latin typeface="HY신명조" pitchFamily="18" charset="-127"/>
                <a:ea typeface="HY신명조" pitchFamily="18" charset="-127"/>
              </a:rPr>
              <a:t>불교</a:t>
            </a:r>
            <a:endParaRPr lang="ja-JP" altLang="en-US" sz="40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3" name="직선 연결선 2"/>
          <p:cNvCxnSpPr/>
          <p:nvPr/>
        </p:nvCxnSpPr>
        <p:spPr>
          <a:xfrm>
            <a:off x="839736" y="2505671"/>
            <a:ext cx="1980000" cy="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직사각형 3"/>
          <p:cNvSpPr/>
          <p:nvPr/>
        </p:nvSpPr>
        <p:spPr>
          <a:xfrm>
            <a:off x="711369" y="3034695"/>
            <a:ext cx="10497199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백제 성왕이 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538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년경 불상과 경전을 전함</a:t>
            </a:r>
            <a:endParaRPr lang="en-US" altLang="ko-KR" sz="2000" spc="1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나라 시대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: </a:t>
            </a:r>
            <a:r>
              <a:rPr lang="ko-KR" altLang="en-US" sz="2000" spc="1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고쿠분지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제도가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시행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중국의 화엄종을 비롯한 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6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종파가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성행</a:t>
            </a:r>
            <a:endParaRPr lang="en-US" altLang="ko-KR" sz="2000" spc="1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헤이안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시대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: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천태종과 </a:t>
            </a:r>
            <a:r>
              <a:rPr lang="ko-KR" altLang="en-US" sz="2000" spc="100" dirty="0" err="1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진언종을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성행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.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귀족들을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중심으로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퍼짐</a:t>
            </a:r>
            <a:endParaRPr lang="en-US" altLang="ko-KR" sz="2000" spc="1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가마쿠라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시대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이후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: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교세가 농민들 사이에서도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퍼짐</a:t>
            </a:r>
            <a:endParaRPr lang="en-US" altLang="ko-KR" sz="2000" spc="1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현재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일본의 절은 약 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7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만 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5</a:t>
            </a:r>
            <a:r>
              <a:rPr lang="ko-KR" altLang="en-US" sz="2000" spc="1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천곳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승려 수는 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18</a:t>
            </a:r>
            <a:r>
              <a:rPr lang="ko-KR" altLang="en-US" sz="2000" spc="1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만명</a:t>
            </a:r>
            <a:endParaRPr lang="en-US" altLang="ko-KR" sz="2000" spc="1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4586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27648" y="2579420"/>
            <a:ext cx="63401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dirty="0" smtClean="0">
                <a:solidFill>
                  <a:schemeClr val="bg1"/>
                </a:solidFill>
                <a:latin typeface="HY신명조" pitchFamily="18" charset="-127"/>
                <a:ea typeface="HY신명조" pitchFamily="18" charset="-127"/>
              </a:rPr>
              <a:t>감사합니다</a:t>
            </a:r>
            <a:endParaRPr lang="ko-KR" altLang="en-US" sz="9600" dirty="0">
              <a:solidFill>
                <a:schemeClr val="bg1"/>
              </a:solidFill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514568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695400" y="126876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 smtClean="0">
                <a:latin typeface="HY신명조" pitchFamily="18" charset="-127"/>
                <a:ea typeface="HY신명조" pitchFamily="18" charset="-127"/>
              </a:rPr>
              <a:t>신도</a:t>
            </a:r>
            <a:endParaRPr lang="ja-JP" altLang="en-US" sz="40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5" name="직선 연결선 4"/>
          <p:cNvCxnSpPr/>
          <p:nvPr/>
        </p:nvCxnSpPr>
        <p:spPr>
          <a:xfrm>
            <a:off x="839736" y="2505671"/>
            <a:ext cx="1980000" cy="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711369" y="3034695"/>
            <a:ext cx="732884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애니미즘 신앙을 바탕으로 한 토착신앙</a:t>
            </a:r>
            <a:endParaRPr lang="en-US" altLang="ko-KR" sz="2000" spc="1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신도는 지연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혈연 등으로 맺어진 공동체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부족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마을 등</a:t>
            </a:r>
            <a:r>
              <a:rPr lang="en-US" altLang="ko-KR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  <a:r>
              <a:rPr lang="ko-KR" altLang="en-US" sz="2000" spc="1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를 보호할 목적으로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신앙됨</a:t>
            </a:r>
            <a:endParaRPr lang="en-US" altLang="ko-KR" sz="2000" spc="1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초기에는 자연물</a:t>
            </a:r>
            <a:r>
              <a:rPr lang="en-US" altLang="ko-KR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자연현상을 신으로 섬김</a:t>
            </a:r>
            <a:endParaRPr lang="en-US" altLang="ko-KR" sz="2000" spc="1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   ➞점차 조상이나 죽은 천황 등 실존인물을 신으로 모심</a:t>
            </a:r>
            <a:endParaRPr lang="ko-KR" altLang="en-US" sz="20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나눔스퀘어 Light" panose="020B0600000101010101" pitchFamily="50" charset="-127"/>
              <a:ea typeface="나눔스퀘어 Light" panose="020B0600000101010101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4011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/>
        </p:nvSpPr>
        <p:spPr>
          <a:xfrm>
            <a:off x="695400" y="126876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4000" dirty="0" smtClean="0">
                <a:latin typeface="HY신명조" pitchFamily="18" charset="-127"/>
                <a:ea typeface="HY신명조" pitchFamily="18" charset="-127"/>
              </a:rPr>
              <a:t>신도</a:t>
            </a:r>
            <a:endParaRPr lang="ja-JP" altLang="en-US" sz="40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8" name="직선 연결선 7"/>
          <p:cNvCxnSpPr/>
          <p:nvPr/>
        </p:nvCxnSpPr>
        <p:spPr>
          <a:xfrm>
            <a:off x="839736" y="2505671"/>
            <a:ext cx="1980000" cy="0"/>
          </a:xfrm>
          <a:prstGeom prst="line">
            <a:avLst/>
          </a:prstGeom>
          <a:ln w="12700" cap="rnd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직사각형 8"/>
          <p:cNvSpPr/>
          <p:nvPr/>
        </p:nvSpPr>
        <p:spPr>
          <a:xfrm>
            <a:off x="711369" y="3034695"/>
            <a:ext cx="1049719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창시자가 없음</a:t>
            </a:r>
            <a:endParaRPr lang="en-US" altLang="ko-KR" sz="2000" spc="1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marL="342900" indent="-342900" algn="just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공식적인 경전 없음</a:t>
            </a:r>
            <a:endParaRPr lang="en-US" altLang="ko-KR" sz="2000" spc="1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   ➞신성한 </a:t>
            </a:r>
            <a:r>
              <a:rPr lang="ko-KR" altLang="en-US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책으로 불리는 고전들이 신도의 </a:t>
            </a:r>
            <a:r>
              <a:rPr lang="ko-KR" altLang="en-US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경전</a:t>
            </a:r>
            <a:endParaRPr lang="en-US" altLang="ko-KR" sz="2000" dirty="0" smtClean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  <a:p>
            <a:pPr algn="just">
              <a:lnSpc>
                <a:spcPct val="150000"/>
              </a:lnSpc>
            </a:pPr>
            <a:r>
              <a:rPr lang="en-US" altLang="ko-KR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r>
              <a:rPr lang="en-US" altLang="ko-KR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     (</a:t>
            </a:r>
            <a:r>
              <a:rPr lang="ko-KR" altLang="en-US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고사기</a:t>
            </a:r>
            <a:r>
              <a:rPr lang="en-US" altLang="ko-KR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일본서기</a:t>
            </a:r>
            <a:r>
              <a:rPr lang="en-US" altLang="ko-KR" sz="2000" dirty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dirty="0" err="1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선대구사본기</a:t>
            </a:r>
            <a:r>
              <a:rPr lang="en-US" altLang="ko-KR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)</a:t>
            </a:r>
            <a:r>
              <a:rPr lang="ko-KR" altLang="en-US" sz="2000" dirty="0" smtClean="0">
                <a:ln>
                  <a:solidFill>
                    <a:schemeClr val="tx1">
                      <a:lumMod val="85000"/>
                      <a:lumOff val="15000"/>
                      <a:alpha val="20000"/>
                    </a:schemeClr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HY신명조" pitchFamily="18" charset="-127"/>
                <a:ea typeface="HY신명조" pitchFamily="18" charset="-127"/>
              </a:rPr>
              <a:t> </a:t>
            </a:r>
            <a:endParaRPr lang="ko-KR" altLang="en-US" sz="2000" dirty="0">
              <a:ln>
                <a:solidFill>
                  <a:schemeClr val="tx1">
                    <a:lumMod val="85000"/>
                    <a:lumOff val="15000"/>
                    <a:alpha val="20000"/>
                  </a:schemeClr>
                </a:solidFill>
              </a:ln>
              <a:solidFill>
                <a:schemeClr val="tx1">
                  <a:lumMod val="85000"/>
                  <a:lumOff val="15000"/>
                </a:schemeClr>
              </a:solidFill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22705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2568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75279" y="1692097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하치만신앙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八幡信仰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56832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4576" y="3031792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오진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천황</a:t>
            </a:r>
            <a:r>
              <a:rPr lang="en-US" altLang="ko-KR" sz="2000" spc="1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진구 황후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등을 믿음</a:t>
            </a: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우사 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신궁이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기원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신불습합이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진행되어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전국으로 퍼짐</a:t>
            </a:r>
            <a:endParaRPr lang="ko-KR" altLang="en-US" sz="2000" spc="1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416" y="0"/>
            <a:ext cx="3072755" cy="6810746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9417" y="3645024"/>
            <a:ext cx="3072754" cy="325961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63752" y="6270031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오진천황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48175" y="3368104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진구황후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618292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2568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75279" y="1700808"/>
            <a:ext cx="5775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이세신앙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伊勢信仰</a:t>
            </a:r>
            <a:r>
              <a:rPr lang="en-US" altLang="ko-KR" sz="3200" dirty="0" smtClean="0">
                <a:latin typeface="HY신명조" pitchFamily="18" charset="-127"/>
                <a:ea typeface="HY신명조" pitchFamily="18" charset="-127"/>
              </a:rPr>
              <a:t>,</a:t>
            </a:r>
            <a:r>
              <a:rPr lang="ko-KR" altLang="en-US" sz="3200" dirty="0" smtClean="0">
                <a:latin typeface="HY신명조" pitchFamily="18" charset="-127"/>
                <a:ea typeface="HY신명조" pitchFamily="18" charset="-127"/>
              </a:rPr>
              <a:t>신명 </a:t>
            </a:r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신사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56832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4576" y="3031792"/>
            <a:ext cx="6096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내궁은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아마테라스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오미카미를</a:t>
            </a: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, </a:t>
            </a:r>
          </a:p>
          <a:p>
            <a:pPr>
              <a:lnSpc>
                <a:spcPct val="150000"/>
              </a:lnSpc>
            </a:pP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   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외궁은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도요우케오미카미를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모심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곳곳에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신명 신사가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퍼져있음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20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년마다 옛 건물을 헐고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다시 동일한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건물을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세움</a:t>
            </a:r>
            <a:endParaRPr lang="ko-KR" altLang="en-US" sz="2000" spc="1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625043"/>
            <a:ext cx="4101247" cy="2083877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1" y="3212976"/>
            <a:ext cx="4101247" cy="273630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3392" y="2636912"/>
            <a:ext cx="185980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아마테라스 </a:t>
            </a:r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오미카미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1384" y="5929535"/>
            <a:ext cx="9621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이세 </a:t>
            </a:r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신궁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9117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2568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59896" y="1700808"/>
            <a:ext cx="53655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천신신앙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天神信仰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, </a:t>
            </a:r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덴만구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56832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4576" y="3031792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다자이후텐만구와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기타노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덴만구를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 중심으로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퍼져있음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주로 </a:t>
            </a:r>
            <a:r>
              <a:rPr lang="ko-KR" altLang="en-US" sz="2000" spc="100" dirty="0" err="1">
                <a:latin typeface="HY신명조" pitchFamily="18" charset="-127"/>
                <a:ea typeface="HY신명조" pitchFamily="18" charset="-127"/>
              </a:rPr>
              <a:t>라이진</a:t>
            </a:r>
            <a:r>
              <a:rPr lang="en-US" altLang="ko-KR" sz="2000" spc="1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천둥의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신</a:t>
            </a: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)</a:t>
            </a:r>
            <a:r>
              <a:rPr lang="en-US" altLang="ko-KR" sz="2000" spc="100" dirty="0">
                <a:latin typeface="HY신명조" pitchFamily="18" charset="-127"/>
                <a:ea typeface="HY신명조" pitchFamily="18" charset="-127"/>
              </a:rPr>
              <a:t>,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학문의 신으로 믿고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있음</a:t>
            </a:r>
            <a:endParaRPr lang="ko-KR" altLang="en-US" sz="2000" spc="1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392" y="500723"/>
            <a:ext cx="3757424" cy="2506172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393" y="3429000"/>
            <a:ext cx="3757424" cy="276011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22132" y="2977207"/>
            <a:ext cx="14414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다자이후텐만</a:t>
            </a:r>
            <a:r>
              <a:rPr lang="ko-KR" altLang="en-US" sz="1400" dirty="0" err="1">
                <a:latin typeface="HY신명조" pitchFamily="18" charset="-127"/>
                <a:ea typeface="HY신명조" pitchFamily="18" charset="-127"/>
              </a:rPr>
              <a:t>구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3392" y="6165304"/>
            <a:ext cx="1321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기타노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덴만구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4083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5946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87954" y="1700808"/>
            <a:ext cx="65966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이나리신앙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稲荷信仰</a:t>
            </a:r>
            <a:r>
              <a:rPr lang="en-US" altLang="ko-KR" sz="3200" dirty="0" smtClean="0">
                <a:latin typeface="HY신명조" pitchFamily="18" charset="-127"/>
                <a:ea typeface="HY신명조" pitchFamily="18" charset="-127"/>
              </a:rPr>
              <a:t>,</a:t>
            </a:r>
            <a:r>
              <a:rPr lang="ko-KR" altLang="en-US" sz="3200" dirty="0" smtClean="0">
                <a:latin typeface="HY신명조" pitchFamily="18" charset="-127"/>
                <a:ea typeface="HY신명조" pitchFamily="18" charset="-127"/>
              </a:rPr>
              <a:t>이나리 </a:t>
            </a:r>
            <a:r>
              <a:rPr lang="ko-KR" altLang="en-US" sz="3200" dirty="0">
                <a:latin typeface="HY신명조" pitchFamily="18" charset="-127"/>
                <a:ea typeface="HY신명조" pitchFamily="18" charset="-127"/>
              </a:rPr>
              <a:t>신사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60210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7954" y="3031792"/>
            <a:ext cx="6096000" cy="9437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후시미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이나리 신사에서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기원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에도시대에는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장사와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산업의 신으로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믿어졌음</a:t>
            </a:r>
            <a:endParaRPr lang="ko-KR" altLang="en-US" sz="2000" spc="1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392" y="620688"/>
            <a:ext cx="4102404" cy="2736304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052" y="3501425"/>
            <a:ext cx="4105744" cy="230703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51384" y="5785936"/>
            <a:ext cx="1739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후시미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이나리 신사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9139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5112568" y="1196752"/>
            <a:ext cx="15183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2400" dirty="0" smtClean="0">
                <a:latin typeface="HY신명조" pitchFamily="18" charset="-127"/>
                <a:ea typeface="HY신명조" pitchFamily="18" charset="-127"/>
              </a:rPr>
              <a:t>주요 신앙</a:t>
            </a:r>
            <a:endParaRPr lang="ja-JP" altLang="en-US" sz="24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3" name="직사각형 2"/>
          <p:cNvSpPr/>
          <p:nvPr/>
        </p:nvSpPr>
        <p:spPr>
          <a:xfrm>
            <a:off x="5175279" y="1700808"/>
            <a:ext cx="42883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쿠마노신앙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(</a:t>
            </a:r>
            <a:r>
              <a:rPr lang="ko-KR" altLang="en-US" sz="3200" dirty="0" err="1">
                <a:latin typeface="HY신명조" pitchFamily="18" charset="-127"/>
                <a:ea typeface="HY신명조" pitchFamily="18" charset="-127"/>
              </a:rPr>
              <a:t>熊野信仰</a:t>
            </a:r>
            <a:r>
              <a:rPr lang="en-US" altLang="ko-KR" sz="3200" dirty="0">
                <a:latin typeface="HY신명조" pitchFamily="18" charset="-127"/>
                <a:ea typeface="HY신명조" pitchFamily="18" charset="-127"/>
              </a:rPr>
              <a:t>)</a:t>
            </a:r>
            <a:endParaRPr lang="ko-KR" altLang="en-US" sz="3200" dirty="0">
              <a:latin typeface="HY신명조" pitchFamily="18" charset="-127"/>
              <a:ea typeface="HY신명조" pitchFamily="18" charset="-127"/>
            </a:endParaRPr>
          </a:p>
        </p:txBody>
      </p:sp>
      <p:cxnSp>
        <p:nvCxnSpPr>
          <p:cNvPr id="4" name="직선 연결선 3"/>
          <p:cNvCxnSpPr/>
          <p:nvPr/>
        </p:nvCxnSpPr>
        <p:spPr>
          <a:xfrm>
            <a:off x="5256832" y="2492896"/>
            <a:ext cx="1800000" cy="0"/>
          </a:xfrm>
          <a:prstGeom prst="line">
            <a:avLst/>
          </a:prstGeom>
          <a:ln w="38100" cap="rnd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직사각형 4"/>
          <p:cNvSpPr/>
          <p:nvPr/>
        </p:nvSpPr>
        <p:spPr>
          <a:xfrm>
            <a:off x="5184576" y="3031792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황조신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스사노오노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미코토를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 모심</a:t>
            </a:r>
            <a:endParaRPr lang="en-US" altLang="ko-KR" sz="2000" spc="100" dirty="0" smtClean="0">
              <a:latin typeface="HY신명조" pitchFamily="18" charset="-127"/>
              <a:ea typeface="HY신명조" pitchFamily="18" charset="-127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err="1" smtClean="0">
                <a:latin typeface="HY신명조" pitchFamily="18" charset="-127"/>
                <a:ea typeface="HY신명조" pitchFamily="18" charset="-127"/>
              </a:rPr>
              <a:t>쿠마노나치타이샤</a:t>
            </a: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등에서 기원</a:t>
            </a:r>
            <a:r>
              <a:rPr lang="en-US" altLang="ko-KR" sz="2000" spc="100" dirty="0" smtClean="0">
                <a:latin typeface="HY신명조" pitchFamily="18" charset="-127"/>
                <a:ea typeface="HY신명조" pitchFamily="18" charset="-127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불교나 </a:t>
            </a:r>
            <a:r>
              <a:rPr lang="ko-KR" altLang="en-US" sz="2000" spc="100" dirty="0">
                <a:latin typeface="HY신명조" pitchFamily="18" charset="-127"/>
                <a:ea typeface="HY신명조" pitchFamily="18" charset="-127"/>
              </a:rPr>
              <a:t>수험도 등과도 관계가 </a:t>
            </a:r>
            <a:r>
              <a:rPr lang="ko-KR" altLang="en-US" sz="2000" spc="100" dirty="0" smtClean="0">
                <a:latin typeface="HY신명조" pitchFamily="18" charset="-127"/>
                <a:ea typeface="HY신명조" pitchFamily="18" charset="-127"/>
              </a:rPr>
              <a:t>있음</a:t>
            </a:r>
            <a:endParaRPr lang="ko-KR" altLang="en-US" sz="2000" spc="100" dirty="0">
              <a:latin typeface="HY신명조" pitchFamily="18" charset="-127"/>
              <a:ea typeface="HY신명조" pitchFamily="18" charset="-127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18538" y="6263087"/>
            <a:ext cx="168026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스사노오노</a:t>
            </a:r>
            <a:r>
              <a:rPr lang="ko-KR" altLang="en-US" sz="1400" dirty="0" smtClean="0">
                <a:latin typeface="HY신명조" pitchFamily="18" charset="-127"/>
                <a:ea typeface="HY신명조" pitchFamily="18" charset="-127"/>
              </a:rPr>
              <a:t> </a:t>
            </a:r>
            <a:r>
              <a:rPr lang="ko-KR" altLang="en-US" sz="1400" dirty="0" err="1" smtClean="0">
                <a:latin typeface="HY신명조" pitchFamily="18" charset="-127"/>
                <a:ea typeface="HY신명조" pitchFamily="18" charset="-127"/>
              </a:rPr>
              <a:t>미코토</a:t>
            </a:r>
            <a:endParaRPr lang="ko-KR" altLang="en-US" sz="1400" dirty="0">
              <a:latin typeface="HY신명조" pitchFamily="18" charset="-127"/>
              <a:ea typeface="HY신명조" pitchFamily="18" charset="-127"/>
            </a:endParaRPr>
          </a:p>
        </p:txBody>
      </p:sp>
      <p:pic>
        <p:nvPicPr>
          <p:cNvPr id="7" name="그림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424" y="0"/>
            <a:ext cx="2160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09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1021</TotalTime>
  <Words>561</Words>
  <Application>Microsoft Office PowerPoint</Application>
  <PresentationFormat>사용자 지정</PresentationFormat>
  <Paragraphs>131</Paragraphs>
  <Slides>23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23</vt:i4>
      </vt:variant>
    </vt:vector>
  </HeadingPairs>
  <TitlesOfParts>
    <vt:vector size="30" baseType="lpstr">
      <vt:lpstr>굴림</vt:lpstr>
      <vt:lpstr>Arial</vt:lpstr>
      <vt:lpstr>HY신명조</vt:lpstr>
      <vt:lpstr>맑은 고딕</vt:lpstr>
      <vt:lpstr>나눔스퀘어 Light</vt:lpstr>
      <vt:lpstr>나눔스퀘어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박종찬</dc:creator>
  <cp:lastModifiedBy>Windows 사용자</cp:lastModifiedBy>
  <cp:revision>44</cp:revision>
  <dcterms:created xsi:type="dcterms:W3CDTF">2018-03-18T19:14:26Z</dcterms:created>
  <dcterms:modified xsi:type="dcterms:W3CDTF">2020-09-30T13:10:12Z</dcterms:modified>
</cp:coreProperties>
</file>