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21" r:id="rId2"/>
    <p:sldId id="323" r:id="rId3"/>
    <p:sldId id="324" r:id="rId4"/>
    <p:sldId id="322" r:id="rId5"/>
    <p:sldId id="325" r:id="rId6"/>
    <p:sldId id="326" r:id="rId7"/>
    <p:sldId id="327" r:id="rId8"/>
    <p:sldId id="328" r:id="rId9"/>
    <p:sldId id="329" r:id="rId10"/>
    <p:sldId id="33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DA58-D1C6-4342-9F61-53EAE6397099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AC3B4-BF00-4555-BEE9-01C638C779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7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10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4551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2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199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3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559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4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743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5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586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6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360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7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4386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8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961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9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78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9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래픽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그래픽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82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래픽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그래픽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7" name="내용 개체 틀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10473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10" name="그림 개체 틀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9829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8" name="그래픽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그래픽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그래픽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12329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4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5" name="직선 연결선(S)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8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2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9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2 슬라이드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그래픽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그래픽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그래픽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905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1" name="그래픽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래픽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그래픽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919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28600"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457200"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685800"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그래픽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그래픽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69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구역 머리글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4" name="그래픽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그래픽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그래픽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그래픽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그래픽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래픽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0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9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288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제목 및 콘텐츠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9" name="그래픽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그래픽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666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두 개의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그래픽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그래픽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105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669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ko-KR" altLang="en-US" dirty="0"/>
              <a:t>미디어 믹스의 본격화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부제목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1977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년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(8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6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~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10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28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애니메이션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영화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‘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우주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전함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야마토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’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약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270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명을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동원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흥행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수입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21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억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엔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1979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년에는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마츠모토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레이지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"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은하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철도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999 "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의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애니메이션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영화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버전의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극장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개봉에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맞춰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이벤트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열차가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운행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 경쟁률이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~ 80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배에 달하며 만화의 영향력 증명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ko-KR" altLang="en-US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이후 미디어의 울타리를 넘어 복합적인 작품 구조를 바탕으로 한 미디어 믹스 정체 전략이 크고 본격적으로 발전</a:t>
            </a:r>
            <a:endParaRPr lang="en-US" altLang="ko-KR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altLang="ko-KR" sz="18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8" b="358"/>
          <a:stretch/>
        </p:blipFill>
        <p:spPr>
          <a:xfrm>
            <a:off x="283464" y="3108960"/>
            <a:ext cx="5221224" cy="3447288"/>
          </a:xfrm>
        </p:spPr>
      </p:pic>
      <p:pic>
        <p:nvPicPr>
          <p:cNvPr id="18" name="그림 개체 틀 17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-8" b="3018"/>
          <a:stretch/>
        </p:blipFill>
        <p:spPr>
          <a:xfrm>
            <a:off x="423989" y="151104"/>
            <a:ext cx="2339853" cy="2854153"/>
          </a:xfrm>
        </p:spPr>
      </p:pic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290" r="2476"/>
          <a:stretch/>
        </p:blipFill>
        <p:spPr>
          <a:xfrm>
            <a:off x="2894076" y="363421"/>
            <a:ext cx="2770274" cy="2122471"/>
          </a:xfrm>
        </p:spPr>
      </p:pic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altLang="ko-KR" sz="1200" b="1" i="0" u="none" strike="noStrike" kern="1200" cap="all" spc="100" normalizeH="0" baseline="0" noProof="0" smtClean="0">
                <a:ln>
                  <a:noFill/>
                </a:ln>
                <a:solidFill>
                  <a:srgbClr val="243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1" i="0" u="none" strike="noStrike" kern="1200" cap="all" spc="100" normalizeH="0" baseline="0" noProof="0" dirty="0">
              <a:ln>
                <a:noFill/>
              </a:ln>
              <a:solidFill>
                <a:srgbClr val="243F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2BB00D9-FD03-4E4B-955A-9DD25E67F5A8}"/>
              </a:ext>
            </a:extLst>
          </p:cNvPr>
          <p:cNvSpPr/>
          <p:nvPr/>
        </p:nvSpPr>
        <p:spPr>
          <a:xfrm>
            <a:off x="6231992" y="5018567"/>
            <a:ext cx="4581146" cy="1172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21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ko-KR" altLang="en-US" dirty="0"/>
              <a:t>다양한 독자층을 위한 잡지만화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DBA6EB87-6309-4C2F-9B21-19E9DB7E0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6299" y="1520456"/>
            <a:ext cx="5592724" cy="4591476"/>
          </a:xfrm>
          <a:noFill/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A79B619-6B1D-4DA6-88DF-A04503568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/>
          <a:lstStyle/>
          <a:p>
            <a:r>
              <a:rPr lang="ko-KR" altLang="en-US" dirty="0"/>
              <a:t>←</a:t>
            </a:r>
            <a:r>
              <a:rPr lang="ko-KR" altLang="en-US" dirty="0" err="1"/>
              <a:t>슈에이샤의</a:t>
            </a:r>
            <a:r>
              <a:rPr lang="ko-KR" altLang="en-US" dirty="0"/>
              <a:t> 공식 홈페이지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1960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년대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이후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일본의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만화는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독자층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내지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기법별로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분류</a:t>
            </a:r>
            <a:r>
              <a:rPr lang="en-US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rtl="0"/>
            <a:endParaRPr lang="en-US" altLang="ko-KR" sz="1800" b="1" u="sng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rtl="0"/>
            <a:r>
              <a:rPr lang="ko-K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소년 만화</a:t>
            </a:r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ko-K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소녀 여성 만화 잡지</a:t>
            </a:r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ko-K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청년 만화</a:t>
            </a:r>
            <a:endParaRPr lang="en-US" altLang="ko-KR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A2E3E5C-88BD-4113-903C-F3189511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70" y="2131085"/>
            <a:ext cx="5550809" cy="405857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4687D68-13D7-4128-A84F-D7250EA6B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41" y="2846019"/>
            <a:ext cx="5592724" cy="38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59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/>
              <a:t>만화 출판사의 모임이란</a:t>
            </a:r>
            <a:r>
              <a:rPr lang="en-US" altLang="ko-KR" dirty="0"/>
              <a:t>?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880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sz="5400" dirty="0"/>
              <a:t>-</a:t>
            </a:r>
            <a:r>
              <a:rPr lang="ko-KR" altLang="en-US" sz="5400" dirty="0"/>
              <a:t>만화 출판사의 모임이란</a:t>
            </a:r>
            <a:r>
              <a:rPr lang="en-US" altLang="ko-KR" sz="5400" dirty="0"/>
              <a:t>?</a:t>
            </a:r>
            <a:endParaRPr lang="ko-KR" altLang="en-US" sz="5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681163"/>
            <a:ext cx="4549775" cy="823912"/>
          </a:xfrm>
        </p:spPr>
        <p:txBody>
          <a:bodyPr rtlCol="0"/>
          <a:lstStyle/>
          <a:p>
            <a:pPr rtl="0"/>
            <a:r>
              <a:rPr lang="ja-JP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コミック出版社の会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505075"/>
            <a:ext cx="4549775" cy="3684588"/>
          </a:xfrm>
        </p:spPr>
        <p:txBody>
          <a:bodyPr rtlCol="0">
            <a:normAutofit/>
          </a:bodyPr>
          <a:lstStyle/>
          <a:p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일본의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만화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출판사에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의한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단체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(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이전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명칭은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코믹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10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사회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 )</a:t>
            </a:r>
          </a:p>
          <a:p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만화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관련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이벤트에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대한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협력</a:t>
            </a:r>
            <a:r>
              <a:rPr lang="en-US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만화에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대한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저작권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법률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문제에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대한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각사의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조정</a:t>
            </a:r>
            <a:r>
              <a:rPr lang="ko-KR" altLang="ko-KR" sz="1800" b="1" u="sng" dirty="0">
                <a:solidFill>
                  <a:schemeClr val="bg2">
                    <a:lumMod val="75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등을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실시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rtl="0"/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B376E141-E695-49BA-874D-77846B56DA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0168" y="1681164"/>
            <a:ext cx="4765194" cy="4811712"/>
          </a:xfrm>
        </p:spPr>
      </p:pic>
    </p:spTree>
    <p:extLst>
      <p:ext uri="{BB962C8B-B14F-4D97-AF65-F5344CB8AC3E}">
        <p14:creationId xmlns:p14="http://schemas.microsoft.com/office/powerpoint/2010/main" val="2897946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5" y="508395"/>
            <a:ext cx="4434840" cy="2011521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만화 출판사 모임의</a:t>
            </a:r>
            <a:b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/>
              <a:t>필요성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2811061"/>
            <a:ext cx="4434835" cy="3254143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2010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도쿄도 청소년의 건전한 육성에 관한 조례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에 대해 표현의 자유를 해칠 우려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코믹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10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사회의 단합과 반대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ko-KR" altLang="en-US" sz="1600" dirty="0"/>
              <a:t>결국 긴 심의 끝에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법 개정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 (2017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년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315361" y="259320"/>
            <a:ext cx="5221224" cy="4328318"/>
          </a:xfr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4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4C524DA-6785-4A38-9CFB-7B274973A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02" y="1652378"/>
            <a:ext cx="5374539" cy="4081818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98DB4E74-2E9A-491F-B731-AD7DBDFB8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22" y="2750062"/>
            <a:ext cx="5634700" cy="3788850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3141BF90-F996-42C2-9A68-6782BDC4AB66}"/>
              </a:ext>
            </a:extLst>
          </p:cNvPr>
          <p:cNvSpPr/>
          <p:nvPr/>
        </p:nvSpPr>
        <p:spPr>
          <a:xfrm>
            <a:off x="1349248" y="1557992"/>
            <a:ext cx="9048307" cy="3432004"/>
          </a:xfrm>
          <a:prstGeom prst="ellipse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2">
                  <a:lumMod val="75000"/>
                  <a:alpha val="86000"/>
                </a:schemeClr>
              </a:gs>
            </a:gsLst>
          </a:gradFill>
          <a:ln w="76200">
            <a:solidFill>
              <a:schemeClr val="bg1"/>
            </a:solidFill>
          </a:ln>
          <a:effectLst>
            <a:glow rad="241300">
              <a:schemeClr val="accent2">
                <a:satMod val="175000"/>
                <a:alpha val="25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2">
                    <a:lumMod val="50000"/>
                  </a:schemeClr>
                </a:solidFill>
              </a:rPr>
              <a:t>잘못 된 법에 대한 견제</a:t>
            </a:r>
            <a:endParaRPr lang="en-US" altLang="ko-KR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ko-KR" altLang="en-US" sz="3200" b="1" dirty="0">
                <a:solidFill>
                  <a:schemeClr val="bg2">
                    <a:lumMod val="50000"/>
                  </a:schemeClr>
                </a:solidFill>
              </a:rPr>
              <a:t>만화가를 보호</a:t>
            </a:r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3200" b="1" dirty="0">
                <a:solidFill>
                  <a:schemeClr val="bg2">
                    <a:lumMod val="50000"/>
                  </a:schemeClr>
                </a:solidFill>
              </a:rPr>
              <a:t>창작환경 개선</a:t>
            </a:r>
          </a:p>
        </p:txBody>
      </p:sp>
    </p:spTree>
    <p:extLst>
      <p:ext uri="{BB962C8B-B14F-4D97-AF65-F5344CB8AC3E}">
        <p14:creationId xmlns:p14="http://schemas.microsoft.com/office/powerpoint/2010/main" val="3818653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/>
              <a:t>2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/>
              <a:t>한국과 일본의</a:t>
            </a:r>
            <a:br>
              <a:rPr lang="en-US" altLang="ko-KR" dirty="0"/>
            </a:br>
            <a:r>
              <a:rPr lang="ko-KR" altLang="en-US" dirty="0"/>
              <a:t>만화 출판산업의 차이점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altLang="ko-KR" dirty="0"/>
              <a:t>-</a:t>
            </a:r>
            <a:r>
              <a:rPr lang="ko-KR" altLang="en-US" dirty="0"/>
              <a:t>한국의 만화 출판 산업 특징 </a:t>
            </a:r>
            <a:r>
              <a:rPr lang="en-US" altLang="ko-KR" dirty="0"/>
              <a:t>: </a:t>
            </a:r>
            <a:r>
              <a:rPr lang="ko-KR" altLang="en-US" dirty="0"/>
              <a:t>웹툰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116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024"/>
            <a:ext cx="6190488" cy="1642092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웹툰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9004"/>
            <a:ext cx="5731161" cy="1179576"/>
          </a:xfrm>
        </p:spPr>
        <p:txBody>
          <a:bodyPr rtlCol="0">
            <a:normAutofit/>
          </a:bodyPr>
          <a:lstStyle/>
          <a:p>
            <a:r>
              <a:rPr lang="ko-KR" altLang="ko-KR" b="1" dirty="0">
                <a:solidFill>
                  <a:schemeClr val="bg2">
                    <a:lumMod val="50000"/>
                  </a:schemeClr>
                </a:solidFill>
              </a:rPr>
              <a:t>각종 플랫폼에서 연재 되는 만화</a:t>
            </a:r>
            <a:endParaRPr lang="en-US" altLang="ko-KR" dirty="0"/>
          </a:p>
          <a:p>
            <a:r>
              <a:rPr lang="ko-KR" altLang="en-US" sz="1400" dirty="0"/>
              <a:t>한국에서 만들어진 단어이며 해외에서 한국의 인터넷 만화를 지칭하는 고유명사</a:t>
            </a:r>
            <a:endParaRPr lang="en-US" altLang="ko-KR" sz="1400" dirty="0"/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7086840" y="1665520"/>
            <a:ext cx="4266960" cy="4266968"/>
          </a:xfr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6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3745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sz="3000" dirty="0"/>
              <a:t>웹툰의 국내외 시장</a:t>
            </a:r>
            <a:br>
              <a:rPr lang="en-US" altLang="ko-KR" sz="3000" dirty="0"/>
            </a:br>
            <a:r>
              <a:rPr lang="ko-KR" altLang="en-US" sz="3000" dirty="0"/>
              <a:t>현황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82492" cy="3811588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웹툰의 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드라마화</a:t>
            </a:r>
            <a:r>
              <a:rPr lang="en-US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영화화</a:t>
            </a:r>
            <a:r>
              <a:rPr lang="en-US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b="1" u="sng" dirty="0">
                <a:solidFill>
                  <a:schemeClr val="accent2">
                    <a:lumMod val="75000"/>
                  </a:schemeClr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애니메이션화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진행 </a:t>
            </a:r>
            <a:endParaRPr lang="en-US" altLang="ko-KR" sz="18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b="1" dirty="0"/>
              <a:t>카카오 웹툰 </a:t>
            </a:r>
            <a:r>
              <a:rPr lang="en-US" altLang="ko-KR" sz="1800" b="1" dirty="0"/>
              <a:t>: </a:t>
            </a:r>
            <a:r>
              <a:rPr lang="ko-KR" altLang="en-US" sz="1800" dirty="0"/>
              <a:t>글로벌 시장에서 매출 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100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억 이상</a:t>
            </a:r>
            <a:r>
              <a:rPr lang="ko-KR" altLang="en-US" sz="1800" dirty="0"/>
              <a:t>을 달성</a:t>
            </a:r>
            <a:endParaRPr lang="en-US" altLang="ko-KR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b="1" dirty="0"/>
              <a:t>네이버 웹툰 </a:t>
            </a:r>
            <a:r>
              <a:rPr lang="en-US" altLang="ko-KR" sz="1800" b="1" dirty="0"/>
              <a:t>:</a:t>
            </a:r>
            <a:r>
              <a:rPr lang="en-US" altLang="ko-KR" sz="1800" dirty="0"/>
              <a:t> </a:t>
            </a:r>
            <a:r>
              <a:rPr lang="ko-KR" altLang="ko-KR" sz="1800" dirty="0"/>
              <a:t>북미 시장 진출</a:t>
            </a:r>
            <a:r>
              <a:rPr lang="en-US" altLang="ko-KR" sz="1800" dirty="0"/>
              <a:t>,</a:t>
            </a:r>
            <a:r>
              <a:rPr lang="ko-KR" altLang="ko-KR" sz="1800" dirty="0"/>
              <a:t> 월간 방문자</a:t>
            </a:r>
            <a:r>
              <a:rPr lang="en-US" altLang="ko-KR" sz="1800" dirty="0"/>
              <a:t> </a:t>
            </a:r>
            <a:r>
              <a:rPr lang="ko-KR" altLang="ko-KR" sz="1800" dirty="0">
                <a:solidFill>
                  <a:schemeClr val="accent2">
                    <a:lumMod val="75000"/>
                  </a:schemeClr>
                </a:solidFill>
              </a:rPr>
              <a:t>수천 만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ko-KR" altLang="ko-KR" sz="1800" dirty="0"/>
              <a:t> </a:t>
            </a:r>
            <a:r>
              <a:rPr lang="en-US" altLang="ko-KR" sz="1800" dirty="0"/>
              <a:t> 2019</a:t>
            </a:r>
            <a:r>
              <a:rPr lang="ko-KR" altLang="ko-KR" sz="1800" dirty="0"/>
              <a:t>년 기</a:t>
            </a:r>
            <a:r>
              <a:rPr lang="ko-KR" altLang="en-US" sz="1800" dirty="0"/>
              <a:t>준 </a:t>
            </a:r>
            <a:r>
              <a:rPr lang="en-US" altLang="ko-KR" sz="1800" dirty="0"/>
              <a:t> 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ko-KR" altLang="ko-KR" sz="1800" dirty="0">
                <a:solidFill>
                  <a:schemeClr val="accent2">
                    <a:lumMod val="75000"/>
                  </a:schemeClr>
                </a:solidFill>
              </a:rPr>
              <a:t>구글 플레이 만화 부문 수익 기준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 100</a:t>
            </a:r>
            <a:r>
              <a:rPr lang="ko-KR" altLang="ko-KR" sz="1800" dirty="0">
                <a:solidFill>
                  <a:schemeClr val="accent2">
                    <a:lumMod val="75000"/>
                  </a:schemeClr>
                </a:solidFill>
              </a:rPr>
              <a:t>개국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ko-KR" altLang="ko-KR" sz="1800" dirty="0">
                <a:solidFill>
                  <a:schemeClr val="accent2">
                    <a:lumMod val="75000"/>
                  </a:schemeClr>
                </a:solidFill>
              </a:rPr>
              <a:t>에서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 1</a:t>
            </a:r>
            <a:r>
              <a:rPr lang="ko-KR" altLang="ko-KR" sz="1800" dirty="0">
                <a:solidFill>
                  <a:schemeClr val="accent2">
                    <a:lumMod val="75000"/>
                  </a:schemeClr>
                </a:solidFill>
              </a:rPr>
              <a:t>위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달성</a:t>
            </a:r>
            <a:endParaRPr lang="en-US" altLang="ko-KR" sz="1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3A3E5BE1-9D57-4CF2-B941-EBEFC515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ko-KR" altLang="en-US"/>
              <a:t>프레젠테이션 제목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US" altLang="ko-KR" smtClean="0"/>
              <a:pPr rtl="0">
                <a:spcAft>
                  <a:spcPts val="600"/>
                </a:spcAft>
              </a:pPr>
              <a:t>7</a:t>
            </a:fld>
            <a:endParaRPr lang="ko-KR" altLang="en-US"/>
          </a:p>
        </p:txBody>
      </p:sp>
      <p:pic>
        <p:nvPicPr>
          <p:cNvPr id="5" name="그림 4" descr="텍스트, 사람, 가장, 그룹이(가) 표시된 사진&#10;&#10;자동 생성된 설명">
            <a:extLst>
              <a:ext uri="{FF2B5EF4-FFF2-40B4-BE49-F238E27FC236}">
                <a16:creationId xmlns:a16="http://schemas.microsoft.com/office/drawing/2014/main" id="{558686CA-9B10-4580-B165-9E4800B3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726" y="1019046"/>
            <a:ext cx="5238750" cy="31527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DF954E8-3B18-4959-94F9-1B81FD089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18" y="2008575"/>
            <a:ext cx="6169764" cy="3909237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12CD07A3-3EAC-4608-B194-9C790F710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919" y="2763230"/>
            <a:ext cx="4586962" cy="3593120"/>
          </a:xfrm>
          <a:prstGeom prst="rect">
            <a:avLst/>
          </a:prstGeom>
        </p:spPr>
      </p:pic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/>
        </p:blipFill>
        <p:spPr>
          <a:xfrm>
            <a:off x="5240875" y="1277330"/>
            <a:ext cx="5825049" cy="4873625"/>
          </a:xfrm>
          <a:noFill/>
        </p:spPr>
      </p:pic>
    </p:spTree>
    <p:extLst>
      <p:ext uri="{BB962C8B-B14F-4D97-AF65-F5344CB8AC3E}">
        <p14:creationId xmlns:p14="http://schemas.microsoft.com/office/powerpoint/2010/main" val="104600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/>
              <a:t>2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/>
              <a:t>한국과 일본의</a:t>
            </a:r>
            <a:br>
              <a:rPr lang="en-US" altLang="ko-KR" dirty="0"/>
            </a:br>
            <a:r>
              <a:rPr lang="ko-KR" altLang="en-US" dirty="0"/>
              <a:t>만화 출판산업의 차이점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altLang="ko-KR" dirty="0"/>
              <a:t>-</a:t>
            </a:r>
            <a:r>
              <a:rPr lang="ko-KR" altLang="ko-KR" dirty="0"/>
              <a:t>일본의 만화 출판 산업 특징</a:t>
            </a:r>
            <a:r>
              <a:rPr lang="en-US" altLang="ko-KR" dirty="0"/>
              <a:t> : </a:t>
            </a:r>
            <a:r>
              <a:rPr lang="ko-KR" altLang="ko-KR" dirty="0"/>
              <a:t>잡지 만화</a:t>
            </a: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180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667" t="1501" r="668" b="30000"/>
          <a:stretch/>
        </p:blipFill>
        <p:spPr>
          <a:xfrm>
            <a:off x="7347793" y="1688670"/>
            <a:ext cx="4266960" cy="4266968"/>
          </a:xfrm>
          <a:noFill/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잡지만화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1950</a:t>
            </a:r>
            <a:r>
              <a:rPr lang="ko-KR" altLang="ko-KR" dirty="0"/>
              <a:t>년대 《소년 선데이》</a:t>
            </a:r>
            <a:r>
              <a:rPr lang="en-US" altLang="ko-KR" dirty="0"/>
              <a:t>, </a:t>
            </a:r>
            <a:r>
              <a:rPr lang="ko-KR" altLang="ko-KR" dirty="0"/>
              <a:t>《소년 매거진》 등의 만화 주간지가 창간</a:t>
            </a:r>
            <a:endParaRPr lang="en-US" altLang="ko-KR" dirty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ko-KR" altLang="ko-KR" dirty="0" err="1"/>
              <a:t>대본소</a:t>
            </a:r>
            <a:r>
              <a:rPr lang="ko-KR" altLang="ko-KR" dirty="0"/>
              <a:t> 중심에서 </a:t>
            </a:r>
            <a:r>
              <a:rPr lang="ko-KR" altLang="ko-KR" b="1" u="sng" dirty="0">
                <a:solidFill>
                  <a:schemeClr val="accent2">
                    <a:lumMod val="75000"/>
                  </a:schemeClr>
                </a:solidFill>
              </a:rPr>
              <a:t>잡지 중심으로 재편</a:t>
            </a:r>
            <a:endParaRPr lang="en-US" altLang="ko-KR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dirty="0"/>
              <a:t>가격 절감을 위해 재생지를 사용</a:t>
            </a:r>
            <a:endParaRPr lang="en-US" altLang="ko-KR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dirty="0"/>
              <a:t>발간 간격</a:t>
            </a:r>
            <a:r>
              <a:rPr lang="en-US" altLang="ko-KR" dirty="0"/>
              <a:t> :</a:t>
            </a:r>
            <a:r>
              <a:rPr lang="ko-KR" altLang="ko-KR" dirty="0"/>
              <a:t> 주간</a:t>
            </a:r>
            <a:r>
              <a:rPr lang="en-US" altLang="ko-KR" dirty="0"/>
              <a:t> · </a:t>
            </a:r>
            <a:r>
              <a:rPr lang="ko-KR" altLang="ko-KR" dirty="0"/>
              <a:t>격주</a:t>
            </a:r>
            <a:r>
              <a:rPr lang="en-US" altLang="ko-KR" dirty="0"/>
              <a:t> · </a:t>
            </a:r>
            <a:r>
              <a:rPr lang="ko-KR" altLang="ko-KR" dirty="0"/>
              <a:t>월</a:t>
            </a:r>
            <a:r>
              <a:rPr lang="en-US" altLang="ko-KR" dirty="0"/>
              <a:t> 2 </a:t>
            </a:r>
            <a:r>
              <a:rPr lang="ko-KR" altLang="ko-KR" dirty="0"/>
              <a:t>회 발간</a:t>
            </a:r>
            <a:r>
              <a:rPr lang="en-US" altLang="ko-KR" dirty="0"/>
              <a:t> · </a:t>
            </a:r>
            <a:r>
              <a:rPr lang="ko-KR" altLang="ko-KR" dirty="0"/>
              <a:t>월간</a:t>
            </a:r>
            <a:r>
              <a:rPr lang="en-US" altLang="ko-KR" dirty="0"/>
              <a:t> · </a:t>
            </a:r>
            <a:r>
              <a:rPr lang="ko-KR" altLang="ko-KR" dirty="0"/>
              <a:t>격월간</a:t>
            </a:r>
            <a:r>
              <a:rPr lang="en-US" altLang="ko-KR" dirty="0"/>
              <a:t> · </a:t>
            </a:r>
            <a:r>
              <a:rPr lang="ko-KR" altLang="ko-KR" dirty="0"/>
              <a:t>계간 등으로</a:t>
            </a:r>
            <a:r>
              <a:rPr lang="en-US" altLang="ko-KR" dirty="0"/>
              <a:t> </a:t>
            </a:r>
            <a:r>
              <a:rPr lang="ko-KR" altLang="en-US" dirty="0"/>
              <a:t>다양</a:t>
            </a:r>
            <a:endParaRPr lang="en-US" altLang="ko-K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85298F3E-4C80-456C-AE95-B042EBF1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083163DE-CF94-411A-B951-F9DAFE0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ko-KR" altLang="en-US" noProof="0"/>
              <a:t>프레젠테이션 제목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US" altLang="ko-KR" smtClean="0"/>
              <a:pPr rtl="0">
                <a:spcAft>
                  <a:spcPts val="600"/>
                </a:spcAft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817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3_TF89338750_Win32.potx" id="{700DB809-292A-4B13-B444-555C3CA3BAF9}" vid="{A356E11F-EA95-4991-AC6F-0A9671DA644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368</Words>
  <Application>Microsoft Office PowerPoint</Application>
  <PresentationFormat>와이드스크린</PresentationFormat>
  <Paragraphs>62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Symbol</vt:lpstr>
      <vt:lpstr>Univers</vt:lpstr>
      <vt:lpstr>GradientUnivers</vt:lpstr>
      <vt:lpstr>미디어 믹스의 본격화</vt:lpstr>
      <vt:lpstr>1. 역사</vt:lpstr>
      <vt:lpstr>-만화 출판사의 모임이란?</vt:lpstr>
      <vt:lpstr>만화 출판사 모임의 필요성</vt:lpstr>
      <vt:lpstr>2. 한국과 일본의 만화 출판산업의 차이점</vt:lpstr>
      <vt:lpstr>웹툰</vt:lpstr>
      <vt:lpstr>웹툰의 국내외 시장 현황</vt:lpstr>
      <vt:lpstr>2. 한국과 일본의 만화 출판산업의 차이점</vt:lpstr>
      <vt:lpstr>잡지만화</vt:lpstr>
      <vt:lpstr>다양한 독자층을 위한 잡지만화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미디어 믹스의 본격화</dc:title>
  <dc:creator>김 주연</dc:creator>
  <cp:lastModifiedBy>김 주연</cp:lastModifiedBy>
  <cp:revision>1</cp:revision>
  <dcterms:created xsi:type="dcterms:W3CDTF">2021-03-30T18:44:40Z</dcterms:created>
  <dcterms:modified xsi:type="dcterms:W3CDTF">2021-03-30T18:49:06Z</dcterms:modified>
</cp:coreProperties>
</file>