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6" r:id="rId2"/>
    <p:sldId id="347" r:id="rId3"/>
    <p:sldId id="351" r:id="rId4"/>
    <p:sldId id="348" r:id="rId5"/>
    <p:sldId id="349" r:id="rId6"/>
    <p:sldId id="350" r:id="rId7"/>
    <p:sldId id="381" r:id="rId8"/>
    <p:sldId id="382" r:id="rId9"/>
    <p:sldId id="383" r:id="rId10"/>
    <p:sldId id="384" r:id="rId11"/>
    <p:sldId id="390" r:id="rId12"/>
    <p:sldId id="385" r:id="rId13"/>
    <p:sldId id="386" r:id="rId14"/>
    <p:sldId id="387" r:id="rId15"/>
    <p:sldId id="388" r:id="rId16"/>
    <p:sldId id="391" r:id="rId17"/>
    <p:sldId id="392" r:id="rId18"/>
    <p:sldId id="397" r:id="rId19"/>
    <p:sldId id="396" r:id="rId20"/>
    <p:sldId id="393" r:id="rId21"/>
    <p:sldId id="394" r:id="rId22"/>
    <p:sldId id="411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6511E8-F466-7BF4-2C23-B820350934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6D83446-E818-A722-90DC-06ABFCA5F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E8DFC91-78FF-AFAD-A488-887B2EB3C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16D4-B8B8-4A17-9A9D-E3A02E049B8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565A9C-25D7-1B85-7B34-2B46160E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76AD45-A3E9-67B1-D4A9-2A31866EA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DC94-4EBE-4004-9C06-EFDD92445D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86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D9CFF1-B591-CDCD-67A9-69A286C86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2DBA00-F89A-0F51-6390-2DBFDC36C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4734DA-8A93-139A-22BD-57E3B171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16D4-B8B8-4A17-9A9D-E3A02E049B8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28AB6DC-8E7A-F6B3-3A1C-AC27FA62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0A5EB5-B9BB-6777-C044-EB822C82F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DC94-4EBE-4004-9C06-EFDD92445D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000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1F4D224-A3C9-6C83-2E5B-67B0AC9E8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EFF6795-CE75-A59F-2A55-78EA2F819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DF767E-8D66-F22C-0A42-B32DEA96E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16D4-B8B8-4A17-9A9D-E3A02E049B8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611D5C-AF75-C155-1854-E9F57453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C0D5CB-C02F-367C-6DF7-854021E0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DC94-4EBE-4004-9C06-EFDD92445D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80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1B7EF8-8F2C-0E67-72D9-CFAE539C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FAA7D6-D6CC-5287-4052-C2702BD41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CD7EE5A-F173-2EC5-7F85-68685EB6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16D4-B8B8-4A17-9A9D-E3A02E049B8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528C048-BBF3-6BBF-AE89-5865CBA8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7E3085-D1A3-872F-087F-93A62F424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DC94-4EBE-4004-9C06-EFDD92445D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740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A7C546-B7C5-B4A7-12B7-692C9811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B105890-C8B6-DB76-73E5-ABAE22D40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FBD334B-17E9-2360-C3F2-50C70517F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16D4-B8B8-4A17-9A9D-E3A02E049B8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387EF5F-286A-DB95-813E-970941B0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DF6B5DF-AB7C-95A5-D4F4-4E706DE5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DC94-4EBE-4004-9C06-EFDD92445D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030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6CAEEE-65F8-3D26-4A99-3CEDC2E37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7D8D50-F610-7ABD-4598-B449F18A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078B25-F35F-B18F-F671-C4BD102CE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8A3C589-0884-5216-B22F-C2BC6FCE4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16D4-B8B8-4A17-9A9D-E3A02E049B8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8770F70-8F7A-F5E4-B680-7E699DAB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E60154-A100-A4E0-6B1E-AE5B6BA1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DC94-4EBE-4004-9C06-EFDD92445D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06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0FF5D9-1891-79A9-797C-E5EE49206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D6CF40-23A9-9A2E-9D7E-3ACEBA0CE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5641B9C-BCC9-6EC2-F604-6708C0C95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8957E7B-3FE8-0478-6E27-C592F9B5A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920DC64-CC5C-47E1-EBBB-A9FE59677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6C10155-1E25-C3E1-8CCB-E5342B8C4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16D4-B8B8-4A17-9A9D-E3A02E049B8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A0EDA75-4E8A-48CA-AABD-76DFE404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3B255FD-6773-827F-FABB-8E059C8D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DC94-4EBE-4004-9C06-EFDD92445D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085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70B8E3-7D9B-05DC-E59F-2E4643125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8F0D2EA-7F8F-6C98-60DB-9CC78011A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16D4-B8B8-4A17-9A9D-E3A02E049B8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730AA8C-C834-A162-34B2-D0F65F9D2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FAAD0E6-4559-BA47-1B1A-EC5BC518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DC94-4EBE-4004-9C06-EFDD92445D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523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B043D96-729F-1080-C063-5E0E83EE8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16D4-B8B8-4A17-9A9D-E3A02E049B8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DD45CA9-350A-E71D-E9F9-3304FCC2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62EADE-87BE-53E6-C222-C6E80CAA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DC94-4EBE-4004-9C06-EFDD92445D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17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B6E0DA-E544-A93A-D140-F15A8DB09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5515862-B8E1-DAFC-4E85-A36A986E1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842E5BE-74F5-6F60-520F-36F3B21DC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30B1EB-6748-0DE8-48F2-FE8A62CB8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16D4-B8B8-4A17-9A9D-E3A02E049B8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89A23FC-B227-E2FC-DD89-8680ADE4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5D2736-F21C-5233-EE2F-7213A24BC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DC94-4EBE-4004-9C06-EFDD92445D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503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B3D1D7A-03F4-016D-8AA3-C50052CF5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DDEB968-1EB6-E976-2212-0ED97AE6F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0DAF5B-29CB-F0C4-8F04-7B8B99549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E8B262C-5361-DF35-7BD6-9DAD9B85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16D4-B8B8-4A17-9A9D-E3A02E049B8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983AC59-DB95-0AD8-31C1-9B1D2ED92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B81CBA-BBA0-14DF-82FA-CC79FEA6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6DC94-4EBE-4004-9C06-EFDD92445D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15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90B94B7-156D-D200-B601-80A05542A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B2178F8-DA85-1716-A6C8-B40435FDD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A95D0C-C707-FD4A-AF18-F95203C8E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116D4-B8B8-4A17-9A9D-E3A02E049B87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F01CA9-DE73-4B47-BF6E-53E957FBA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073338-F322-4E69-62AE-D883C5326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6DC94-4EBE-4004-9C06-EFDD92445D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43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95C1F4-AE7F-44E4-8693-40D3D6831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34DDD3-F723-4DD3-8ABE-EC0B2AC87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22324" y="-15978"/>
            <a:ext cx="7147352" cy="5876916"/>
            <a:chOff x="329184" y="-99107"/>
            <a:chExt cx="524256" cy="587691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C8EA93-3210-4C62-99E9-153C275E3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B7D2A2-F448-44D4-938C-DC84CBCB3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-99107"/>
              <a:ext cx="524256" cy="56312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1055718"/>
            <a:ext cx="10999072" cy="33583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BC058D0-1561-845D-DEBB-0184CDA3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84683"/>
            <a:ext cx="9144000" cy="2551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ko-KR" altLang="en-US" sz="6000" dirty="0"/>
              <a:t>시고쿠</a:t>
            </a:r>
            <a:r>
              <a:rPr lang="en-US" altLang="ko-KR" sz="6000" dirty="0"/>
              <a:t>, </a:t>
            </a:r>
            <a:r>
              <a:rPr lang="ko-KR" altLang="en-US" sz="6000" dirty="0"/>
              <a:t>주고쿠 지방의 </a:t>
            </a:r>
            <a:br>
              <a:rPr lang="en-US" altLang="ko-KR" sz="6000" dirty="0"/>
            </a:br>
            <a:r>
              <a:rPr lang="ko-KR" altLang="en-US" sz="6000" dirty="0"/>
              <a:t>다양한 재료와 향토요리</a:t>
            </a:r>
            <a:endParaRPr lang="en-US" altLang="ko-KR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608459-6E77-00B1-DB12-99EFB3088904}"/>
              </a:ext>
            </a:extLst>
          </p:cNvPr>
          <p:cNvSpPr txBox="1"/>
          <p:nvPr/>
        </p:nvSpPr>
        <p:spPr>
          <a:xfrm>
            <a:off x="9724619" y="5615250"/>
            <a:ext cx="1874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21828781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정군호</a:t>
            </a:r>
          </a:p>
        </p:txBody>
      </p:sp>
    </p:spTree>
    <p:extLst>
      <p:ext uri="{BB962C8B-B14F-4D97-AF65-F5344CB8AC3E}">
        <p14:creationId xmlns:p14="http://schemas.microsoft.com/office/powerpoint/2010/main" val="310450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A650A1F-6224-C92A-8935-505024C2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고치현</a:t>
            </a:r>
            <a:r>
              <a:rPr lang="en-US" altLang="ko-KR" sz="4800"/>
              <a:t> - </a:t>
            </a:r>
            <a:r>
              <a:rPr lang="ko-KR" altLang="en-US" sz="4800"/>
              <a:t>향토요리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D4B88B0-C275-7464-E9AC-3BF616B38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 dirty="0"/>
              <a:t>가다랑어 </a:t>
            </a:r>
            <a:r>
              <a:rPr lang="ko-KR" altLang="en-US" sz="2000"/>
              <a:t>타다키</a:t>
            </a:r>
            <a:r>
              <a:rPr lang="en-US" altLang="ko-KR" sz="2000" dirty="0"/>
              <a:t>(</a:t>
            </a:r>
            <a:r>
              <a:rPr lang="ko-KR" altLang="en-US" sz="2000" dirty="0"/>
              <a:t>鰹</a:t>
            </a:r>
            <a:r>
              <a:rPr lang="ja-JP" altLang="en-US" sz="2000" dirty="0"/>
              <a:t>のたたき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endParaRPr lang="en-US" altLang="ko-KR" sz="2000" dirty="0"/>
          </a:p>
          <a:p>
            <a:pPr lvl="1"/>
            <a:r>
              <a:rPr lang="ko-KR" altLang="en-US" sz="2000"/>
              <a:t>마디에 간 껍질이 붙은 가다랑어를 불에 구워 찬물에 식혀 두툼한 회로 만드는 요리</a:t>
            </a:r>
            <a:endParaRPr lang="en-US" altLang="ko-KR" sz="2000"/>
          </a:p>
          <a:p>
            <a:pPr lvl="1"/>
            <a:endParaRPr lang="en-US" sz="2000"/>
          </a:p>
          <a:p>
            <a:pPr lvl="1"/>
            <a:r>
              <a:rPr lang="ko-KR" altLang="en-US" sz="2000" b="0" i="0">
                <a:effectLst/>
                <a:latin typeface="Arial" panose="020B0604020202020204" pitchFamily="34" charset="0"/>
              </a:rPr>
              <a:t>도사</a:t>
            </a:r>
            <a:r>
              <a:rPr lang="en-US" altLang="ko-KR" sz="2000">
                <a:latin typeface="Arial" panose="020B0604020202020204" pitchFamily="34" charset="0"/>
              </a:rPr>
              <a:t>(</a:t>
            </a:r>
            <a:r>
              <a:rPr lang="ko-KR" altLang="en-US" sz="2000">
                <a:latin typeface="Arial" panose="020B0604020202020204" pitchFamily="34" charset="0"/>
              </a:rPr>
              <a:t>난카이도</a:t>
            </a:r>
            <a:r>
              <a:rPr lang="ko-KR" altLang="en-US" sz="2000" b="0" i="0">
                <a:effectLst/>
                <a:latin typeface="Arial" panose="020B0604020202020204" pitchFamily="34" charset="0"/>
              </a:rPr>
              <a:t>에 있던 옛 </a:t>
            </a:r>
            <a:r>
              <a:rPr lang="ko-KR" altLang="en-US" sz="2000">
                <a:latin typeface="Arial" panose="020B0604020202020204" pitchFamily="34" charset="0"/>
              </a:rPr>
              <a:t>구니</a:t>
            </a:r>
            <a:r>
              <a:rPr lang="en-US" altLang="ko-KR" sz="2000">
                <a:latin typeface="Arial" panose="020B0604020202020204" pitchFamily="34" charset="0"/>
              </a:rPr>
              <a:t>)</a:t>
            </a:r>
            <a:r>
              <a:rPr lang="ko-KR" altLang="en-US" sz="2000">
                <a:latin typeface="Arial" panose="020B0604020202020204" pitchFamily="34" charset="0"/>
              </a:rPr>
              <a:t> 명물인 사와치 요리를 대표하는 요리</a:t>
            </a:r>
            <a:endParaRPr lang="en-US" sz="2000"/>
          </a:p>
        </p:txBody>
      </p:sp>
      <p:pic>
        <p:nvPicPr>
          <p:cNvPr id="5" name="내용 개체 틀 4" descr="음식, 요리, 식재료, 패스트푸드이(가) 표시된 사진&#10;&#10;자동 생성된 설명">
            <a:extLst>
              <a:ext uri="{FF2B5EF4-FFF2-40B4-BE49-F238E27FC236}">
                <a16:creationId xmlns:a16="http://schemas.microsoft.com/office/drawing/2014/main" id="{C701B04C-89BC-977D-C980-B6962C69A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r="19805" b="-1"/>
          <a:stretch/>
        </p:blipFill>
        <p:spPr>
          <a:xfrm>
            <a:off x="6970881" y="2484255"/>
            <a:ext cx="3031578" cy="3714244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7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7801512-DF98-D75A-79B7-3660298A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188183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sz="3600" dirty="0" err="1">
                <a:solidFill>
                  <a:schemeClr val="tx2"/>
                </a:solidFill>
              </a:rPr>
              <a:t>주고쿠</a:t>
            </a:r>
            <a:endParaRPr lang="ko-KR" altLang="en-US" sz="3600" dirty="0">
              <a:solidFill>
                <a:schemeClr val="tx2"/>
              </a:solidFill>
            </a:endParaRPr>
          </a:p>
        </p:txBody>
      </p:sp>
      <p:grpSp>
        <p:nvGrpSpPr>
          <p:cNvPr id="38" name="Group 11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9" name="Freeform: Shape 12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13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14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15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D08A24-9B74-D978-088B-91FA32D61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901" y="2665164"/>
            <a:ext cx="9833548" cy="26939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산맥을 기준으로 일본해 쪽을 산인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(</a:t>
            </a: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시마네</a:t>
            </a:r>
            <a:r>
              <a:rPr lang="en-US" altLang="ko-KR" sz="2400" dirty="0">
                <a:solidFill>
                  <a:schemeClr val="tx2"/>
                </a:solidFill>
                <a:latin typeface="noto"/>
              </a:rPr>
              <a:t>, </a:t>
            </a:r>
            <a:r>
              <a:rPr lang="ko-KR" altLang="en-US" sz="2400" dirty="0" err="1">
                <a:solidFill>
                  <a:schemeClr val="tx2"/>
                </a:solidFill>
                <a:latin typeface="noto"/>
              </a:rPr>
              <a:t>돗토리</a:t>
            </a:r>
            <a:r>
              <a:rPr lang="en-US" altLang="ko-KR" sz="2400" dirty="0">
                <a:solidFill>
                  <a:schemeClr val="tx2"/>
                </a:solidFill>
                <a:latin typeface="noto"/>
              </a:rPr>
              <a:t>)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, </a:t>
            </a:r>
            <a:r>
              <a:rPr lang="ko-KR" altLang="en-US" sz="2400" b="0" i="0" dirty="0" err="1">
                <a:solidFill>
                  <a:schemeClr val="tx2"/>
                </a:solidFill>
                <a:effectLst/>
                <a:latin typeface="noto"/>
              </a:rPr>
              <a:t>세토</a:t>
            </a: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 내해 쪽을 산요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(</a:t>
            </a:r>
            <a:r>
              <a:rPr lang="ko-KR" altLang="en-US" sz="2400" b="0" i="0" dirty="0" err="1">
                <a:solidFill>
                  <a:schemeClr val="tx2"/>
                </a:solidFill>
                <a:effectLst/>
                <a:latin typeface="noto"/>
              </a:rPr>
              <a:t>오카야마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, </a:t>
            </a: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히로시마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, </a:t>
            </a: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야마구치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)</a:t>
            </a: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라 하여 산인 산요 지방이라고 불림</a:t>
            </a:r>
            <a:r>
              <a:rPr lang="en-US" altLang="ko-KR" sz="2400" b="0" i="0" dirty="0">
                <a:solidFill>
                  <a:schemeClr val="tx2"/>
                </a:solidFill>
                <a:effectLst/>
                <a:latin typeface="noto"/>
              </a:rPr>
              <a:t>. </a:t>
            </a:r>
            <a:r>
              <a:rPr lang="ko-KR" altLang="en-US" sz="2400" dirty="0">
                <a:solidFill>
                  <a:schemeClr val="tx2"/>
                </a:solidFill>
                <a:latin typeface="noto"/>
              </a:rPr>
              <a:t>이렇게 산맥을 기준으로 양쪽이 서로 다른 다양한 </a:t>
            </a:r>
            <a:r>
              <a:rPr lang="ko-KR" altLang="en-US" sz="2400" b="0" i="0" dirty="0">
                <a:solidFill>
                  <a:schemeClr val="tx2"/>
                </a:solidFill>
                <a:effectLst/>
                <a:latin typeface="noto"/>
              </a:rPr>
              <a:t>기후를 볼 수 있기 때문에 인접해 있어도 그 지역마다 독특하고 다양한 향토음식이 발달</a:t>
            </a:r>
            <a:endParaRPr lang="ko-KR" altLang="en-US" sz="24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43" name="Freeform: Shape 18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19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20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21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68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36AE039-47A4-C21B-602D-2F8D0C331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ko-KR" altLang="en-US" sz="3700"/>
              <a:t>히로시마현</a:t>
            </a:r>
            <a:r>
              <a:rPr lang="en-US" altLang="ko-KR" sz="3700"/>
              <a:t> - </a:t>
            </a:r>
            <a:r>
              <a:rPr lang="ko-KR" altLang="en-US" sz="3700"/>
              <a:t>대표재료</a:t>
            </a:r>
            <a:endParaRPr lang="ko-KR" altLang="en-US" sz="37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482F20-666A-BDF4-4FED-8C7EB78C5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538" y="2450197"/>
            <a:ext cx="4728627" cy="3979585"/>
          </a:xfrm>
        </p:spPr>
        <p:txBody>
          <a:bodyPr anchor="ctr">
            <a:normAutofit fontScale="92500" lnSpcReduction="20000"/>
          </a:bodyPr>
          <a:lstStyle/>
          <a:p>
            <a:r>
              <a:rPr lang="ko-KR" altLang="en-US" sz="2000"/>
              <a:t>레몬</a:t>
            </a:r>
            <a:r>
              <a:rPr lang="en-US" altLang="ko-KR" sz="2000"/>
              <a:t>(</a:t>
            </a:r>
            <a:r>
              <a:rPr lang="ja-JP" altLang="en-US" sz="2000"/>
              <a:t>レモン</a:t>
            </a:r>
            <a:r>
              <a:rPr lang="en-US" altLang="ja-JP" sz="2000"/>
              <a:t>)</a:t>
            </a:r>
          </a:p>
          <a:p>
            <a:endParaRPr lang="en-US" altLang="ja-JP" sz="2000"/>
          </a:p>
          <a:p>
            <a:pPr lvl="1"/>
            <a:r>
              <a:rPr lang="ko-KR" altLang="en-US" sz="1700"/>
              <a:t>비타민</a:t>
            </a:r>
            <a:r>
              <a:rPr lang="en-US" altLang="ko-KR" sz="1700"/>
              <a:t>C</a:t>
            </a:r>
          </a:p>
          <a:p>
            <a:pPr marL="457200" lvl="1" indent="0">
              <a:buNone/>
            </a:pPr>
            <a:r>
              <a:rPr lang="ko-KR" altLang="en-US" sz="1700"/>
              <a:t>   레몬 </a:t>
            </a:r>
            <a:r>
              <a:rPr lang="en-US" altLang="ko-KR" sz="1700"/>
              <a:t>100g</a:t>
            </a:r>
            <a:r>
              <a:rPr lang="ko-KR" altLang="en-US" sz="1700"/>
              <a:t>당 </a:t>
            </a:r>
            <a:r>
              <a:rPr lang="en-US" altLang="ko-KR" sz="1700"/>
              <a:t>100㎎ </a:t>
            </a:r>
            <a:r>
              <a:rPr lang="ko-KR" altLang="en-US" sz="1700"/>
              <a:t>함유</a:t>
            </a:r>
            <a:r>
              <a:rPr lang="en-US" altLang="ko-KR" sz="1700"/>
              <a:t> </a:t>
            </a:r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노화 억제 및 감기 예방에 효과적</a:t>
            </a:r>
          </a:p>
          <a:p>
            <a:pPr lvl="1"/>
            <a:r>
              <a:rPr lang="ko-KR" altLang="en-US" sz="1700"/>
              <a:t>구연산</a:t>
            </a:r>
          </a:p>
          <a:p>
            <a:pPr marL="457200" lvl="1" indent="0">
              <a:buNone/>
            </a:pPr>
            <a:r>
              <a:rPr lang="ko-KR" altLang="en-US" sz="1700"/>
              <a:t>   미네랄 흡수를 촉진 시킴</a:t>
            </a:r>
            <a:endParaRPr lang="en-US" altLang="ko-KR" sz="1700"/>
          </a:p>
          <a:p>
            <a:pPr lvl="1"/>
            <a:r>
              <a:rPr lang="ko-KR" altLang="en-US" sz="1700"/>
              <a:t>폴리 페놀</a:t>
            </a:r>
          </a:p>
          <a:p>
            <a:pPr marL="457200" lvl="1" indent="0">
              <a:buNone/>
            </a:pPr>
            <a:r>
              <a:rPr lang="ko-KR" altLang="en-US" sz="1700"/>
              <a:t>   항산화 작용이 있어 생활습관병 예방에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</a:t>
            </a:r>
            <a:r>
              <a:rPr lang="ko-KR" altLang="en-US" sz="1700"/>
              <a:t>  효과</a:t>
            </a:r>
            <a:r>
              <a:rPr lang="en-US" altLang="ko-KR" sz="1700"/>
              <a:t> </a:t>
            </a:r>
          </a:p>
          <a:p>
            <a:pPr lvl="1"/>
            <a:r>
              <a:rPr lang="ko-KR" altLang="en-US" sz="1700"/>
              <a:t>칼륨</a:t>
            </a:r>
          </a:p>
          <a:p>
            <a:pPr marL="457200" lvl="1" indent="0">
              <a:buNone/>
            </a:pPr>
            <a:r>
              <a:rPr lang="ko-KR" altLang="en-US" sz="1700"/>
              <a:t>   몸의 컨디션을 조절하는 효과 및 고혈압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</a:t>
            </a:r>
            <a:r>
              <a:rPr lang="ko-KR" altLang="en-US" sz="1700"/>
              <a:t> 예방</a:t>
            </a:r>
          </a:p>
          <a:p>
            <a:pPr lvl="1"/>
            <a:r>
              <a:rPr lang="ko-KR" altLang="en-US" sz="1700"/>
              <a:t>리모넨</a:t>
            </a:r>
          </a:p>
          <a:p>
            <a:pPr marL="457200" lvl="1" indent="0">
              <a:buNone/>
            </a:pPr>
            <a:r>
              <a:rPr lang="ko-KR" altLang="en-US" sz="1700"/>
              <a:t>   레몬 껍질에 들어 있는 향 성분이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릴렉스 효과</a:t>
            </a:r>
            <a:endParaRPr lang="en-US" altLang="ko-KR" sz="1700"/>
          </a:p>
          <a:p>
            <a:pPr marL="0" indent="0">
              <a:buNone/>
            </a:pPr>
            <a:endParaRPr lang="en-US" altLang="ko-KR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5" name="그림 4" descr="과일, 감귤류 과일, 시트론, 메이어 레몬이(가) 표시된 사진&#10;&#10;자동 생성된 설명">
            <a:extLst>
              <a:ext uri="{FF2B5EF4-FFF2-40B4-BE49-F238E27FC236}">
                <a16:creationId xmlns:a16="http://schemas.microsoft.com/office/drawing/2014/main" id="{4AE9252C-1F26-D544-1103-736164528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1" r="12828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545E2EE-86F8-AEC1-062E-218C6CCF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히로시마현 </a:t>
            </a:r>
            <a:r>
              <a:rPr lang="en-US" altLang="ko-KR" sz="4800"/>
              <a:t>– </a:t>
            </a:r>
            <a:r>
              <a:rPr lang="ko-KR" altLang="en-US" sz="4800"/>
              <a:t>향토요리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737B7C-8A5C-CE1F-C193-D8546D2CA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 b="0" i="0">
                <a:effectLst/>
                <a:latin typeface="Apple SD Gothic Neo"/>
              </a:rPr>
              <a:t>카키노도테나베</a:t>
            </a:r>
            <a:r>
              <a:rPr lang="en-US" altLang="ko-KR" sz="2000" b="0" i="0">
                <a:effectLst/>
                <a:latin typeface="Apple SD Gothic Neo"/>
              </a:rPr>
              <a:t>(</a:t>
            </a:r>
            <a:r>
              <a:rPr lang="ja-JP" altLang="en-US" sz="2000"/>
              <a:t>カキの土手鍋</a:t>
            </a:r>
            <a:r>
              <a:rPr lang="en-US" altLang="ja-JP" sz="2000"/>
              <a:t>)</a:t>
            </a:r>
            <a:endParaRPr lang="en-US" altLang="ko-KR" sz="2000"/>
          </a:p>
          <a:p>
            <a:endParaRPr lang="en-US" altLang="ko-KR" sz="2000" dirty="0"/>
          </a:p>
          <a:p>
            <a:pPr lvl="1"/>
            <a:r>
              <a:rPr lang="ko-KR" altLang="en-US" sz="2000" dirty="0"/>
              <a:t>된장을 냄비 안쪽에 둑처럼 바르고 그 안에서 굴 두부 배추 쑥갓 등 채소를 끓여 먹는 향토음식</a:t>
            </a:r>
            <a:endParaRPr lang="en-US" altLang="ko-KR" sz="2000" dirty="0"/>
          </a:p>
          <a:p>
            <a:pPr lvl="1"/>
            <a:endParaRPr lang="en-US" sz="2000"/>
          </a:p>
          <a:p>
            <a:pPr lvl="1"/>
            <a:r>
              <a:rPr lang="ko-KR" altLang="en-US" sz="2000" dirty="0"/>
              <a:t>된장의 둑을 무너뜨리면서 원하는 맛으로 조절하는 조리법</a:t>
            </a:r>
            <a:endParaRPr lang="en-US" sz="2000" dirty="0"/>
          </a:p>
        </p:txBody>
      </p:sp>
      <p:pic>
        <p:nvPicPr>
          <p:cNvPr id="5" name="내용 개체 틀 4" descr="요리, 음식, 중국 음식, 아시아식 수프이(가) 표시된 사진&#10;&#10;자동 생성된 설명">
            <a:extLst>
              <a:ext uri="{FF2B5EF4-FFF2-40B4-BE49-F238E27FC236}">
                <a16:creationId xmlns:a16="http://schemas.microsoft.com/office/drawing/2014/main" id="{091854D5-3438-EEC6-DB3E-FAF92BF212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7" r="22491"/>
          <a:stretch/>
        </p:blipFill>
        <p:spPr>
          <a:xfrm>
            <a:off x="6570906" y="2484255"/>
            <a:ext cx="3831528" cy="371424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5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E0A36AE-91BF-A159-63E4-C437F2AFE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오카야마현</a:t>
            </a:r>
            <a:r>
              <a:rPr lang="en-US" altLang="ko-KR" sz="4800"/>
              <a:t> – </a:t>
            </a:r>
            <a:r>
              <a:rPr lang="ko-KR" altLang="en-US" sz="4800"/>
              <a:t>대표재료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D954EF-032D-D097-ABB3-C62E30B4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모모타로</a:t>
            </a:r>
            <a:r>
              <a:rPr lang="ko-KR" altLang="en-US" sz="2000" dirty="0"/>
              <a:t> 토마토</a:t>
            </a:r>
            <a:r>
              <a:rPr lang="en-US" altLang="ko-KR" sz="2000" dirty="0"/>
              <a:t>(</a:t>
            </a:r>
            <a:r>
              <a:rPr lang="ja-JP" altLang="en-US" sz="2000" dirty="0"/>
              <a:t>桃太郎トマト</a:t>
            </a:r>
            <a:r>
              <a:rPr lang="en-US" altLang="ja-JP" sz="2000" dirty="0"/>
              <a:t>)</a:t>
            </a:r>
            <a:endParaRPr lang="en-US" altLang="ko-KR" sz="2000" dirty="0"/>
          </a:p>
          <a:p>
            <a:endParaRPr lang="en-US" sz="2000" dirty="0"/>
          </a:p>
          <a:p>
            <a:pPr lvl="1"/>
            <a:r>
              <a:rPr lang="ko-KR" altLang="en-US" sz="2000"/>
              <a:t>비타민</a:t>
            </a:r>
            <a:r>
              <a:rPr lang="en-US" altLang="ko-KR" sz="2000"/>
              <a:t>C</a:t>
            </a:r>
          </a:p>
          <a:p>
            <a:pPr marL="457200" lvl="1" indent="0">
              <a:buNone/>
            </a:pPr>
            <a:r>
              <a:rPr lang="ko-KR" altLang="en-US" sz="2000"/>
              <a:t>   인간의 체내에서는 합성되지 않는 </a:t>
            </a:r>
            <a:endParaRPr lang="en-US" altLang="ko-KR" sz="2000"/>
          </a:p>
          <a:p>
            <a:pPr marL="457200" lvl="1" indent="0">
              <a:buNone/>
            </a:pPr>
            <a:r>
              <a:rPr lang="en-US" altLang="ko-KR" sz="2000"/>
              <a:t>   </a:t>
            </a:r>
            <a:r>
              <a:rPr lang="ko-KR" altLang="en-US" sz="2000"/>
              <a:t>영양성분으로 항산화작용</a:t>
            </a:r>
            <a:r>
              <a:rPr lang="en-US" altLang="ko-KR" sz="2000"/>
              <a:t>·</a:t>
            </a:r>
            <a:r>
              <a:rPr lang="ko-KR" altLang="en-US" sz="2000"/>
              <a:t>면역부활작용</a:t>
            </a:r>
            <a:endParaRPr lang="en-US" altLang="ko-KR" sz="2000"/>
          </a:p>
          <a:p>
            <a:pPr lvl="1"/>
            <a:r>
              <a:rPr lang="ko-KR" altLang="en-US" sz="2000"/>
              <a:t>리코핀</a:t>
            </a:r>
          </a:p>
          <a:p>
            <a:pPr marL="457200" lvl="1" indent="0">
              <a:buNone/>
            </a:pPr>
            <a:r>
              <a:rPr lang="ko-KR" altLang="en-US" sz="2000"/>
              <a:t>   토마토 에 존재하는 카로티노이드 색소의 </a:t>
            </a:r>
            <a:endParaRPr lang="en-US" altLang="ko-KR" sz="2000"/>
          </a:p>
          <a:p>
            <a:pPr marL="457200" lvl="1" indent="0">
              <a:buNone/>
            </a:pPr>
            <a:r>
              <a:rPr lang="en-US" altLang="ko-KR" sz="2000"/>
              <a:t>   </a:t>
            </a:r>
            <a:r>
              <a:rPr lang="ko-KR" altLang="en-US" sz="2000"/>
              <a:t>일종</a:t>
            </a:r>
            <a:r>
              <a:rPr lang="en-US" altLang="ko-KR" sz="2000"/>
              <a:t>. </a:t>
            </a:r>
            <a:r>
              <a:rPr lang="ko-KR" altLang="en-US" sz="2000"/>
              <a:t> 항암작용</a:t>
            </a:r>
            <a:endParaRPr lang="en-US" sz="2000"/>
          </a:p>
        </p:txBody>
      </p:sp>
      <p:pic>
        <p:nvPicPr>
          <p:cNvPr id="5" name="내용 개체 틀 4" descr="자연 식품, 농산물, 잔디, 현지 음식이(가) 표시된 사진&#10;&#10;자동 생성된 설명">
            <a:extLst>
              <a:ext uri="{FF2B5EF4-FFF2-40B4-BE49-F238E27FC236}">
                <a16:creationId xmlns:a16="http://schemas.microsoft.com/office/drawing/2014/main" id="{E0FEE368-62F8-FFA4-06C1-6656F952CC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1" r="22550" b="-1"/>
          <a:stretch/>
        </p:blipFill>
        <p:spPr>
          <a:xfrm>
            <a:off x="6562285" y="2484255"/>
            <a:ext cx="3848771" cy="371424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12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76E8A03-A925-9D34-9059-25A2EFE9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오카야마현</a:t>
            </a:r>
            <a:r>
              <a:rPr lang="en-US" altLang="ko-KR" sz="4800"/>
              <a:t> - </a:t>
            </a:r>
            <a:r>
              <a:rPr lang="ko-KR" altLang="en-US" sz="4800"/>
              <a:t>향토요리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29CBEA-F410-9FE7-EA0E-BE7CDB05A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700"/>
              <a:t>바라즈시</a:t>
            </a:r>
            <a:r>
              <a:rPr lang="en-US" altLang="ko-KR" sz="1700"/>
              <a:t>(</a:t>
            </a:r>
            <a:r>
              <a:rPr lang="ja-JP" altLang="en-US" sz="1700"/>
              <a:t>ばらずし</a:t>
            </a:r>
            <a:r>
              <a:rPr lang="en-US" altLang="ja-JP" sz="1700"/>
              <a:t>)</a:t>
            </a:r>
          </a:p>
          <a:p>
            <a:endParaRPr lang="en-US" altLang="ko-KR" sz="1700"/>
          </a:p>
          <a:p>
            <a:pPr lvl="1"/>
            <a:r>
              <a:rPr lang="ko-KR" altLang="en-US" sz="1700"/>
              <a:t>신선한 해산물과 다채로운 구의 채소를 담아 밥 위에 뿌려 먹는 향토 초밥</a:t>
            </a:r>
            <a:endParaRPr lang="en-US" altLang="ko-KR" sz="1700"/>
          </a:p>
          <a:p>
            <a:endParaRPr lang="en-US" sz="1700"/>
          </a:p>
          <a:p>
            <a:pPr lvl="1"/>
            <a:r>
              <a:rPr lang="ko-KR" altLang="en-US" sz="1700"/>
              <a:t>궁여지책으로 탄생한 </a:t>
            </a:r>
            <a:r>
              <a:rPr lang="ko-KR" altLang="en-US" sz="1700" b="0" i="0">
                <a:effectLst/>
                <a:latin typeface="noto"/>
              </a:rPr>
              <a:t>오카야마 쓰시야 마츠리즈시</a:t>
            </a:r>
            <a:r>
              <a:rPr lang="ko-KR" altLang="en-US" sz="1700"/>
              <a:t>라고도 불림</a:t>
            </a:r>
            <a:endParaRPr lang="en-US" altLang="ko-KR" sz="1700"/>
          </a:p>
          <a:p>
            <a:pPr lvl="1"/>
            <a:endParaRPr lang="en-US" sz="1700"/>
          </a:p>
          <a:p>
            <a:pPr lvl="1"/>
            <a:r>
              <a:rPr lang="ko-KR" altLang="en-US" sz="1700"/>
              <a:t>현재는 축제나 축하</a:t>
            </a:r>
            <a:r>
              <a:rPr lang="en-US" altLang="ko-KR" sz="1700"/>
              <a:t>, </a:t>
            </a:r>
            <a:r>
              <a:rPr lang="ko-KR" altLang="en-US" sz="1700"/>
              <a:t>손님 접대 등에 있어서의 할레 음식으로 사랑 받음</a:t>
            </a:r>
            <a:endParaRPr lang="en-US" sz="1700"/>
          </a:p>
        </p:txBody>
      </p:sp>
      <p:pic>
        <p:nvPicPr>
          <p:cNvPr id="5" name="내용 개체 틀 4" descr="요리, 음식, 해산물, 레시피이(가) 표시된 사진&#10;&#10;자동 생성된 설명">
            <a:extLst>
              <a:ext uri="{FF2B5EF4-FFF2-40B4-BE49-F238E27FC236}">
                <a16:creationId xmlns:a16="http://schemas.microsoft.com/office/drawing/2014/main" id="{B176A119-002F-3DA6-6AAF-2640C24711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9" r="12999" b="-2"/>
          <a:stretch/>
        </p:blipFill>
        <p:spPr>
          <a:xfrm>
            <a:off x="6562280" y="2484255"/>
            <a:ext cx="3848780" cy="37142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72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62EA903-3154-5A47-FF01-A24152410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 dirty="0"/>
              <a:t>시마네 현</a:t>
            </a:r>
            <a:r>
              <a:rPr lang="en-US" altLang="ko-KR" sz="4800" dirty="0"/>
              <a:t>- </a:t>
            </a:r>
            <a:r>
              <a:rPr lang="ko-KR" altLang="en-US" sz="4800" dirty="0"/>
              <a:t>대표재료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EC2854C-7CD3-666B-84F1-4275BBCE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아스코</a:t>
            </a:r>
            <a:r>
              <a:rPr lang="en-US" altLang="ko-KR" sz="2000" dirty="0"/>
              <a:t>(</a:t>
            </a:r>
            <a:r>
              <a:rPr lang="ja-JP" altLang="en-US" sz="2000" dirty="0"/>
              <a:t>あすっこ</a:t>
            </a:r>
            <a:r>
              <a:rPr lang="en-US" altLang="ja-JP" sz="2000" dirty="0"/>
              <a:t>)</a:t>
            </a:r>
            <a:endParaRPr lang="en-US" altLang="ko-KR" sz="2000" dirty="0"/>
          </a:p>
          <a:p>
            <a:pPr marL="0" indent="0">
              <a:buNone/>
            </a:pPr>
            <a:endParaRPr lang="en-US" sz="2000"/>
          </a:p>
          <a:p>
            <a:pPr lvl="1"/>
            <a:r>
              <a:rPr lang="ko-KR" altLang="en-US" sz="2000" b="0" i="0">
                <a:effectLst/>
                <a:latin typeface="Apple SD Gothic Neo"/>
              </a:rPr>
              <a:t>“비타민채”와 “브로콜리”를 배합시켜 탄생한 시마네 현의 오리지널 야채</a:t>
            </a:r>
            <a:endParaRPr lang="en-US" sz="2000">
              <a:latin typeface="Apple SD Gothic Neo"/>
            </a:endParaRPr>
          </a:p>
          <a:p>
            <a:pPr lvl="1"/>
            <a:r>
              <a:rPr lang="ko-KR" altLang="en-US" sz="2000" b="0" i="0">
                <a:effectLst/>
                <a:latin typeface="noto"/>
              </a:rPr>
              <a:t>비타민</a:t>
            </a:r>
            <a:r>
              <a:rPr lang="en-US" altLang="ko-KR" sz="2000" b="0" i="0">
                <a:effectLst/>
                <a:latin typeface="noto"/>
              </a:rPr>
              <a:t>C</a:t>
            </a:r>
            <a:br>
              <a:rPr lang="ko-KR" altLang="en-US" sz="2000"/>
            </a:br>
            <a:r>
              <a:rPr lang="ko-KR" altLang="en-US" sz="2000" b="0" i="0">
                <a:effectLst/>
                <a:latin typeface="noto"/>
              </a:rPr>
              <a:t>면역력 향상 효소 활성</a:t>
            </a:r>
            <a:endParaRPr lang="en-US" altLang="ko-KR" sz="2000"/>
          </a:p>
          <a:p>
            <a:pPr lvl="1"/>
            <a:r>
              <a:rPr lang="ko-KR" altLang="en-US" sz="2000" b="0" i="0">
                <a:effectLst/>
                <a:latin typeface="noto"/>
              </a:rPr>
              <a:t>베타카로텐</a:t>
            </a:r>
            <a:br>
              <a:rPr lang="ko-KR" altLang="en-US" sz="2000"/>
            </a:br>
            <a:r>
              <a:rPr lang="ko-KR" altLang="en-US" sz="2000" b="0" i="0">
                <a:effectLst/>
                <a:latin typeface="noto"/>
              </a:rPr>
              <a:t>암 예방 시력유지 면역력 향상</a:t>
            </a:r>
            <a:endParaRPr lang="en-US" altLang="ko-KR" sz="2000"/>
          </a:p>
          <a:p>
            <a:pPr lvl="1"/>
            <a:r>
              <a:rPr lang="ko-KR" altLang="en-US" sz="2000" b="0" i="0">
                <a:effectLst/>
                <a:latin typeface="noto"/>
              </a:rPr>
              <a:t>비타민 </a:t>
            </a:r>
            <a:r>
              <a:rPr lang="en-US" altLang="ko-KR" sz="2000" b="0" i="0">
                <a:effectLst/>
                <a:latin typeface="noto"/>
              </a:rPr>
              <a:t>B1</a:t>
            </a:r>
            <a:br>
              <a:rPr lang="ko-KR" altLang="en-US" sz="2000"/>
            </a:br>
            <a:r>
              <a:rPr lang="ko-KR" altLang="en-US" sz="2000" b="0" i="0">
                <a:effectLst/>
                <a:latin typeface="noto"/>
              </a:rPr>
              <a:t>에너지 생산 뇌신경계 보조</a:t>
            </a:r>
            <a:endParaRPr lang="en-US" sz="2000"/>
          </a:p>
        </p:txBody>
      </p:sp>
      <p:pic>
        <p:nvPicPr>
          <p:cNvPr id="5" name="내용 개체 틀 4" descr="채소, 식물, 농산물, 잎채소이(가) 표시된 사진&#10;&#10;자동 생성된 설명">
            <a:extLst>
              <a:ext uri="{FF2B5EF4-FFF2-40B4-BE49-F238E27FC236}">
                <a16:creationId xmlns:a16="http://schemas.microsoft.com/office/drawing/2014/main" id="{F8617178-5B5C-2C77-F007-E0DCB93DE2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6" r="11281"/>
          <a:stretch/>
        </p:blipFill>
        <p:spPr>
          <a:xfrm>
            <a:off x="6562309" y="2484255"/>
            <a:ext cx="3848723" cy="3714244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35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8E6960E-4D6D-B076-8512-FCC5AA90D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 dirty="0"/>
              <a:t>시마네 현</a:t>
            </a:r>
            <a:r>
              <a:rPr lang="en-US" altLang="ko-KR" sz="4800" dirty="0"/>
              <a:t>- </a:t>
            </a:r>
            <a:r>
              <a:rPr lang="ko-KR" altLang="en-US" sz="4800" dirty="0"/>
              <a:t>향토 요리</a:t>
            </a:r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35E4AA9-721F-C40A-6723-BCCD65F8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400"/>
              <a:t>헤카야키</a:t>
            </a:r>
            <a:r>
              <a:rPr lang="en-US" altLang="ko-KR" sz="1400"/>
              <a:t>(</a:t>
            </a:r>
            <a:r>
              <a:rPr lang="ja-JP" altLang="en-US" sz="1400"/>
              <a:t>へか</a:t>
            </a:r>
            <a:r>
              <a:rPr lang="ko-KR" altLang="en-US" sz="1400"/>
              <a:t>焼</a:t>
            </a:r>
            <a:r>
              <a:rPr lang="ja-JP" altLang="en-US" sz="1400"/>
              <a:t>き</a:t>
            </a:r>
            <a:r>
              <a:rPr lang="en-US" altLang="ja-JP" sz="1400"/>
              <a:t>)</a:t>
            </a:r>
          </a:p>
          <a:p>
            <a:endParaRPr lang="en-US" altLang="ja-JP" sz="1400"/>
          </a:p>
          <a:p>
            <a:pPr lvl="1"/>
            <a:r>
              <a:rPr lang="ko-KR" altLang="en-US" sz="1400">
                <a:latin typeface="noto"/>
              </a:rPr>
              <a:t>오카</a:t>
            </a:r>
            <a:r>
              <a:rPr lang="ko-KR" altLang="en-US" sz="1400" b="0" i="0">
                <a:effectLst/>
                <a:latin typeface="noto"/>
              </a:rPr>
              <a:t>시에서 어부 요리와 현지에 전해지는 향토 요리</a:t>
            </a:r>
            <a:endParaRPr lang="en-US" altLang="ko-KR" sz="1400" b="0" i="0">
              <a:effectLst/>
              <a:latin typeface="noto"/>
            </a:endParaRPr>
          </a:p>
          <a:p>
            <a:pPr lvl="1"/>
            <a:endParaRPr lang="en-US" altLang="ko-KR" sz="1400" b="0" i="0">
              <a:effectLst/>
              <a:latin typeface="noto"/>
            </a:endParaRPr>
          </a:p>
          <a:p>
            <a:pPr lvl="1"/>
            <a:r>
              <a:rPr lang="ko-KR" altLang="en-US" sz="1400" b="0" i="0">
                <a:effectLst/>
                <a:latin typeface="noto"/>
              </a:rPr>
              <a:t>헤카는 농기구의 빈틈이 남은 금속 부분에서 옛날에는 이를 냄비 대신 사용하여 </a:t>
            </a:r>
            <a:r>
              <a:rPr lang="en-US" altLang="ko-KR" sz="1400" b="0" i="0">
                <a:effectLst/>
                <a:latin typeface="noto"/>
              </a:rPr>
              <a:t>＂</a:t>
            </a:r>
            <a:r>
              <a:rPr lang="ko-KR" altLang="en-US" sz="1400" b="0" i="0">
                <a:effectLst/>
                <a:latin typeface="noto"/>
              </a:rPr>
              <a:t>헤카 구이</a:t>
            </a:r>
            <a:r>
              <a:rPr lang="en-US" altLang="ko-KR" sz="1400" b="0" i="0">
                <a:effectLst/>
                <a:latin typeface="noto"/>
              </a:rPr>
              <a:t>＂</a:t>
            </a:r>
            <a:r>
              <a:rPr lang="ko-KR" altLang="en-US" sz="1400" b="0" i="0">
                <a:effectLst/>
                <a:latin typeface="noto"/>
              </a:rPr>
              <a:t>으로 알려짐</a:t>
            </a:r>
            <a:endParaRPr lang="en-US" altLang="ko-KR" sz="1400" b="0" i="0">
              <a:effectLst/>
              <a:latin typeface="noto"/>
            </a:endParaRPr>
          </a:p>
          <a:p>
            <a:pPr lvl="1"/>
            <a:endParaRPr lang="en-US" altLang="ko-KR" sz="1400" b="0" i="0">
              <a:effectLst/>
              <a:latin typeface="noto"/>
            </a:endParaRPr>
          </a:p>
          <a:p>
            <a:pPr lvl="1"/>
            <a:r>
              <a:rPr lang="ko-KR" altLang="en-US" sz="1400" b="0" i="0">
                <a:effectLst/>
                <a:latin typeface="noto"/>
              </a:rPr>
              <a:t>특제 얕은 냄비에 육수를 넣고 계절별 현지 생선</a:t>
            </a:r>
            <a:r>
              <a:rPr lang="en-US" altLang="ko-KR" sz="1400" b="0" i="0">
                <a:effectLst/>
                <a:latin typeface="noto"/>
              </a:rPr>
              <a:t>, </a:t>
            </a:r>
            <a:r>
              <a:rPr lang="ko-KR" altLang="en-US" sz="1400" b="0" i="0">
                <a:effectLst/>
                <a:latin typeface="noto"/>
              </a:rPr>
              <a:t>양파</a:t>
            </a:r>
            <a:r>
              <a:rPr lang="en-US" altLang="ko-KR" sz="1400" b="0" i="0">
                <a:effectLst/>
                <a:latin typeface="noto"/>
              </a:rPr>
              <a:t>, </a:t>
            </a:r>
            <a:r>
              <a:rPr lang="ko-KR" altLang="en-US" sz="1400" b="0" i="0">
                <a:effectLst/>
                <a:latin typeface="noto"/>
              </a:rPr>
              <a:t>가지 등 채소를 통에 세워 먹음</a:t>
            </a:r>
            <a:endParaRPr lang="en-US" altLang="ko-KR" sz="1400" b="0" i="0">
              <a:effectLst/>
              <a:latin typeface="noto"/>
            </a:endParaRPr>
          </a:p>
          <a:p>
            <a:pPr lvl="1"/>
            <a:endParaRPr lang="en-US" altLang="ko-KR" sz="1400" b="0" i="0">
              <a:effectLst/>
              <a:latin typeface="noto"/>
            </a:endParaRPr>
          </a:p>
          <a:p>
            <a:pPr lvl="1"/>
            <a:r>
              <a:rPr lang="ko-KR" altLang="en-US" sz="1400" b="0" i="0">
                <a:effectLst/>
                <a:latin typeface="noto"/>
              </a:rPr>
              <a:t>고기 대신 생선을 이용한 스키야키 </a:t>
            </a:r>
            <a:endParaRPr lang="en-US" sz="1400"/>
          </a:p>
        </p:txBody>
      </p:sp>
      <p:pic>
        <p:nvPicPr>
          <p:cNvPr id="5" name="내용 개체 틀 4" descr="음식, 요리, 식사, 미식이(가) 표시된 사진&#10;&#10;자동 생성된 설명">
            <a:extLst>
              <a:ext uri="{FF2B5EF4-FFF2-40B4-BE49-F238E27FC236}">
                <a16:creationId xmlns:a16="http://schemas.microsoft.com/office/drawing/2014/main" id="{B82664BE-DB1F-2F22-D724-3807D8B68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" r="1" b="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36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85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831ACA5-5E3F-DEFB-709B-8C4CEBCBE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돗토리현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EBCEF2-622E-C561-78BB-BBB7ECF58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700" b="0" i="0" dirty="0" err="1">
                <a:effectLst/>
                <a:latin typeface="noto"/>
              </a:rPr>
              <a:t>사구락교</a:t>
            </a:r>
            <a:r>
              <a:rPr lang="en-US" altLang="ko-KR" sz="1700" b="0" i="0" dirty="0">
                <a:effectLst/>
                <a:latin typeface="noto"/>
              </a:rPr>
              <a:t>(</a:t>
            </a:r>
            <a:r>
              <a:rPr lang="ja-JP" altLang="en-US" sz="1700" b="0" i="0" dirty="0">
                <a:effectLst/>
                <a:latin typeface="noto"/>
              </a:rPr>
              <a:t>砂丘らっきょう</a:t>
            </a:r>
            <a:r>
              <a:rPr lang="en-US" altLang="ja-JP" sz="1700" b="0" i="0" dirty="0">
                <a:effectLst/>
                <a:latin typeface="noto"/>
              </a:rPr>
              <a:t>)</a:t>
            </a:r>
          </a:p>
          <a:p>
            <a:endParaRPr lang="en-US" altLang="ko-KR" sz="1700" b="0" i="0" dirty="0">
              <a:effectLst/>
              <a:latin typeface="noto"/>
            </a:endParaRPr>
          </a:p>
          <a:p>
            <a:pPr lvl="1"/>
            <a:r>
              <a:rPr lang="ko-KR" altLang="en-US" sz="1700" b="0" i="0" dirty="0" err="1">
                <a:effectLst/>
                <a:latin typeface="noto"/>
              </a:rPr>
              <a:t>식이섬유</a:t>
            </a:r>
            <a:endParaRPr lang="en-US" altLang="ko-KR" sz="1700" b="0" i="0" dirty="0">
              <a:effectLst/>
              <a:latin typeface="noto"/>
            </a:endParaRPr>
          </a:p>
          <a:p>
            <a:pPr marL="457200" lvl="1" indent="0">
              <a:buNone/>
            </a:pPr>
            <a:r>
              <a:rPr lang="en-US" sz="1700" dirty="0">
                <a:latin typeface="noto"/>
              </a:rPr>
              <a:t>    </a:t>
            </a:r>
            <a:r>
              <a:rPr lang="ko-KR" altLang="en-US" sz="1700" dirty="0">
                <a:latin typeface="noto"/>
              </a:rPr>
              <a:t> 장내 환경 개선</a:t>
            </a:r>
            <a:r>
              <a:rPr lang="en-US" altLang="ko-KR" sz="1700" dirty="0">
                <a:latin typeface="noto"/>
              </a:rPr>
              <a:t> </a:t>
            </a:r>
            <a:r>
              <a:rPr lang="ko-KR" altLang="en-US" sz="1700" dirty="0">
                <a:latin typeface="noto"/>
              </a:rPr>
              <a:t>도움</a:t>
            </a:r>
            <a:endParaRPr lang="en-US" altLang="ko-KR" sz="1700" dirty="0">
              <a:latin typeface="noto"/>
            </a:endParaRPr>
          </a:p>
          <a:p>
            <a:pPr lvl="1"/>
            <a:r>
              <a:rPr lang="ko-KR" altLang="en-US" sz="1700" b="0" i="0" dirty="0">
                <a:effectLst/>
                <a:latin typeface="noto"/>
              </a:rPr>
              <a:t>알리신</a:t>
            </a:r>
            <a:endParaRPr lang="en-US" altLang="ko-KR" sz="1700" dirty="0">
              <a:latin typeface="noto"/>
            </a:endParaRPr>
          </a:p>
          <a:p>
            <a:pPr marL="457200" lvl="1" indent="0">
              <a:buNone/>
            </a:pPr>
            <a:r>
              <a:rPr lang="en-US" altLang="ko-KR" sz="1700" b="0" i="0" dirty="0">
                <a:effectLst/>
                <a:latin typeface="noto"/>
              </a:rPr>
              <a:t>     </a:t>
            </a:r>
            <a:r>
              <a:rPr lang="ko-KR" altLang="en-US" sz="1700" b="0" i="0" dirty="0">
                <a:effectLst/>
                <a:latin typeface="noto"/>
              </a:rPr>
              <a:t>독특한 매운맛과 냄새의 근원</a:t>
            </a:r>
            <a:br>
              <a:rPr lang="ko-KR" altLang="en-US" sz="1700" dirty="0"/>
            </a:br>
            <a:r>
              <a:rPr lang="en-US" altLang="ko-KR" sz="1700" dirty="0"/>
              <a:t>   </a:t>
            </a:r>
            <a:r>
              <a:rPr lang="ko-KR" altLang="en-US" sz="1700" b="0" i="0" dirty="0">
                <a:effectLst/>
                <a:latin typeface="noto"/>
              </a:rPr>
              <a:t>체내에서 비타민 </a:t>
            </a:r>
            <a:r>
              <a:rPr lang="en-US" altLang="ko-KR" sz="1700" b="0" i="0" dirty="0">
                <a:effectLst/>
                <a:latin typeface="noto"/>
              </a:rPr>
              <a:t>B1</a:t>
            </a:r>
            <a:r>
              <a:rPr lang="ko-KR" altLang="en-US" sz="1700" b="0" i="0" dirty="0">
                <a:effectLst/>
                <a:latin typeface="noto"/>
              </a:rPr>
              <a:t>을 흡수하기 쉬운 </a:t>
            </a:r>
            <a:endParaRPr lang="en-US" altLang="ko-KR" sz="1700" b="0" i="0" dirty="0">
              <a:effectLst/>
              <a:latin typeface="noto"/>
            </a:endParaRPr>
          </a:p>
          <a:p>
            <a:pPr marL="457200" lvl="1" indent="0">
              <a:buNone/>
            </a:pPr>
            <a:r>
              <a:rPr lang="en-US" altLang="ko-KR" sz="1700" dirty="0">
                <a:latin typeface="noto"/>
              </a:rPr>
              <a:t>     </a:t>
            </a:r>
            <a:r>
              <a:rPr lang="ko-KR" altLang="en-US" sz="1700" b="0" i="0" dirty="0">
                <a:effectLst/>
                <a:latin typeface="noto"/>
              </a:rPr>
              <a:t>형태로 변경</a:t>
            </a:r>
            <a:endParaRPr lang="en-US" altLang="ko-KR" sz="1700" b="0" i="0" dirty="0">
              <a:effectLst/>
              <a:latin typeface="noto"/>
            </a:endParaRPr>
          </a:p>
          <a:p>
            <a:pPr lvl="1"/>
            <a:r>
              <a:rPr lang="ko-KR" altLang="en-US" sz="1700" b="0" i="0" dirty="0">
                <a:effectLst/>
                <a:latin typeface="noto"/>
              </a:rPr>
              <a:t>비타민 </a:t>
            </a:r>
            <a:r>
              <a:rPr lang="en-US" altLang="ko-KR" sz="1700" b="0" i="0" dirty="0">
                <a:effectLst/>
                <a:latin typeface="noto"/>
              </a:rPr>
              <a:t>B1</a:t>
            </a:r>
            <a:r>
              <a:rPr lang="ko-KR" altLang="en-US" sz="1700" b="0" i="0" dirty="0">
                <a:effectLst/>
                <a:latin typeface="noto"/>
              </a:rPr>
              <a:t>과 결합한 </a:t>
            </a:r>
            <a:r>
              <a:rPr lang="ko-KR" altLang="en-US" sz="1700" b="0" i="0" dirty="0" err="1">
                <a:effectLst/>
                <a:latin typeface="noto"/>
              </a:rPr>
              <a:t>알리티아민</a:t>
            </a:r>
            <a:endParaRPr lang="en-US" altLang="ko-KR" sz="1700" dirty="0">
              <a:latin typeface="noto"/>
            </a:endParaRPr>
          </a:p>
          <a:p>
            <a:pPr marL="457200" lvl="1" indent="0">
              <a:buNone/>
            </a:pPr>
            <a:r>
              <a:rPr lang="en-US" altLang="ko-KR" sz="1700" b="0" i="0" dirty="0">
                <a:effectLst/>
                <a:latin typeface="noto"/>
              </a:rPr>
              <a:t>    </a:t>
            </a:r>
            <a:r>
              <a:rPr lang="ko-KR" altLang="en-US" sz="1700" b="0" i="0" dirty="0">
                <a:effectLst/>
                <a:latin typeface="noto"/>
              </a:rPr>
              <a:t>혈중에서 장시간 유지하여  비타민 </a:t>
            </a:r>
            <a:r>
              <a:rPr lang="en-US" altLang="ko-KR" sz="1700" b="0" i="0" dirty="0">
                <a:effectLst/>
                <a:latin typeface="noto"/>
              </a:rPr>
              <a:t>B1</a:t>
            </a:r>
          </a:p>
          <a:p>
            <a:pPr marL="457200" lvl="1" indent="0">
              <a:buNone/>
            </a:pPr>
            <a:r>
              <a:rPr lang="en-US" altLang="ko-KR" sz="1700" dirty="0">
                <a:latin typeface="noto"/>
              </a:rPr>
              <a:t>    </a:t>
            </a:r>
            <a:r>
              <a:rPr lang="ko-KR" altLang="en-US" sz="1700" b="0" i="0" dirty="0">
                <a:effectLst/>
                <a:latin typeface="noto"/>
              </a:rPr>
              <a:t>의</a:t>
            </a:r>
            <a:r>
              <a:rPr lang="en-US" altLang="ko-KR" sz="1700" dirty="0">
                <a:latin typeface="noto"/>
              </a:rPr>
              <a:t> </a:t>
            </a:r>
            <a:r>
              <a:rPr lang="ko-KR" altLang="en-US" sz="1700" b="0" i="0" dirty="0">
                <a:effectLst/>
                <a:latin typeface="noto"/>
              </a:rPr>
              <a:t>흡수를 높여 피로회복 및 더위 예방</a:t>
            </a:r>
            <a:endParaRPr lang="en-US" sz="1700" dirty="0"/>
          </a:p>
        </p:txBody>
      </p:sp>
      <p:pic>
        <p:nvPicPr>
          <p:cNvPr id="5" name="내용 개체 틀 4" descr="실내, 테이블, 사발, 음식이(가) 표시된 사진&#10;&#10;자동 생성된 설명">
            <a:extLst>
              <a:ext uri="{FF2B5EF4-FFF2-40B4-BE49-F238E27FC236}">
                <a16:creationId xmlns:a16="http://schemas.microsoft.com/office/drawing/2014/main" id="{E736669C-ECB7-3691-B25D-457041F372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1" r="3313" b="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19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07CDD3A-FD98-0939-E7AC-23F5A7C2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 dirty="0" err="1"/>
              <a:t>돗토리현</a:t>
            </a:r>
            <a:endParaRPr lang="ko-KR" altLang="en-US" sz="4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B33E68-9C77-F319-2FD9-6823D1126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2" y="3865676"/>
            <a:ext cx="4530898" cy="1809833"/>
          </a:xfrm>
        </p:spPr>
        <p:txBody>
          <a:bodyPr anchor="ctr">
            <a:noAutofit/>
          </a:bodyPr>
          <a:lstStyle/>
          <a:p>
            <a:r>
              <a:rPr lang="ko-KR" altLang="en-US" sz="2000" dirty="0" err="1"/>
              <a:t>노노코메시</a:t>
            </a:r>
            <a:r>
              <a:rPr lang="en-US" altLang="ko-KR" sz="2000" dirty="0"/>
              <a:t>(</a:t>
            </a:r>
            <a:r>
              <a:rPr lang="ja-JP" altLang="en-US" sz="2000" dirty="0"/>
              <a:t>ののこめし</a:t>
            </a:r>
            <a:r>
              <a:rPr lang="en-US" altLang="ja-JP" sz="2000" dirty="0"/>
              <a:t>)</a:t>
            </a:r>
          </a:p>
          <a:p>
            <a:endParaRPr lang="en-US" altLang="ja-JP" sz="2000" dirty="0"/>
          </a:p>
          <a:p>
            <a:pPr lvl="1">
              <a:lnSpc>
                <a:spcPct val="110000"/>
              </a:lnSpc>
            </a:pPr>
            <a:r>
              <a:rPr lang="ko-KR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튀김 속에 신선한 야채와 쌀을 담아 국물 속에서 볶은 요리</a:t>
            </a:r>
            <a:endParaRPr lang="en-US" altLang="ko-KR" sz="16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lvl="1"/>
            <a:endParaRPr lang="en-US" altLang="ko-KR" sz="300" dirty="0">
              <a:solidFill>
                <a:srgbClr val="000000"/>
              </a:solidFill>
              <a:latin typeface="-apple-system"/>
            </a:endParaRPr>
          </a:p>
          <a:p>
            <a:pPr lvl="1">
              <a:lnSpc>
                <a:spcPct val="120000"/>
              </a:lnSpc>
            </a:pPr>
            <a:r>
              <a:rPr lang="ko-KR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유부는 두부의 단백질이 가열에 의해 변화해 해면상이 되어 있어 칼슘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단백질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비타민 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-apple-system"/>
              </a:rPr>
              <a:t>E 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-apple-system"/>
              </a:rPr>
              <a:t>등이 풍부한 식재료</a:t>
            </a:r>
            <a:endParaRPr lang="en-US" altLang="ko-KR" sz="1600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lvl="1"/>
            <a:endParaRPr lang="en-US" altLang="ko-KR" sz="300" b="0" i="0" dirty="0">
              <a:solidFill>
                <a:srgbClr val="000000"/>
              </a:solidFill>
              <a:effectLst/>
              <a:latin typeface="noto"/>
            </a:endParaRPr>
          </a:p>
          <a:p>
            <a:pPr lvl="1">
              <a:lnSpc>
                <a:spcPct val="120000"/>
              </a:lnSpc>
            </a:pPr>
            <a:r>
              <a:rPr lang="ko-KR" altLang="en-US" sz="1600" dirty="0">
                <a:solidFill>
                  <a:srgbClr val="000000"/>
                </a:solidFill>
                <a:latin typeface="noto"/>
              </a:rPr>
              <a:t>현재는 「</a:t>
            </a:r>
            <a:r>
              <a:rPr lang="ko-KR" altLang="en-US" sz="1600" dirty="0" err="1">
                <a:solidFill>
                  <a:srgbClr val="000000"/>
                </a:solidFill>
                <a:latin typeface="noto"/>
              </a:rPr>
              <a:t>이타다키</a:t>
            </a:r>
            <a:r>
              <a:rPr lang="ko-KR" altLang="en-US" sz="1600" dirty="0">
                <a:solidFill>
                  <a:srgbClr val="000000"/>
                </a:solidFill>
                <a:latin typeface="noto"/>
              </a:rPr>
              <a:t>」</a:t>
            </a:r>
            <a:r>
              <a:rPr lang="en-US" altLang="ko-KR" sz="1600" dirty="0">
                <a:solidFill>
                  <a:srgbClr val="000000"/>
                </a:solidFill>
                <a:latin typeface="noto"/>
              </a:rPr>
              <a:t>(</a:t>
            </a:r>
            <a:r>
              <a:rPr lang="ja-JP" altLang="en-US" sz="1600" dirty="0">
                <a:solidFill>
                  <a:srgbClr val="000000"/>
                </a:solidFill>
                <a:latin typeface="noto"/>
              </a:rPr>
              <a:t>いただき</a:t>
            </a:r>
            <a:r>
              <a:rPr lang="en-US" altLang="ko-KR" sz="1600" dirty="0">
                <a:solidFill>
                  <a:srgbClr val="000000"/>
                </a:solidFill>
                <a:latin typeface="noto"/>
              </a:rPr>
              <a:t>)</a:t>
            </a:r>
            <a:r>
              <a:rPr lang="ko-KR" altLang="en-US" sz="1600" dirty="0">
                <a:solidFill>
                  <a:srgbClr val="000000"/>
                </a:solidFill>
                <a:latin typeface="noto"/>
              </a:rPr>
              <a:t>란 이름으로도 많이 불림</a:t>
            </a:r>
            <a:endParaRPr lang="en-US" altLang="ko-KR" sz="1600" dirty="0">
              <a:solidFill>
                <a:srgbClr val="000000"/>
              </a:solidFill>
              <a:latin typeface="noto"/>
            </a:endParaRPr>
          </a:p>
          <a:p>
            <a:pPr lvl="1"/>
            <a:endParaRPr lang="en-US" altLang="ko-KR" sz="300" dirty="0">
              <a:solidFill>
                <a:srgbClr val="000000"/>
              </a:solidFill>
              <a:latin typeface="noto"/>
            </a:endParaRPr>
          </a:p>
          <a:p>
            <a:pPr lvl="1"/>
            <a:endParaRPr lang="en-US" altLang="ko-KR" sz="1600" dirty="0">
              <a:solidFill>
                <a:srgbClr val="000000"/>
              </a:solidFill>
              <a:latin typeface="noto"/>
            </a:endParaRPr>
          </a:p>
          <a:p>
            <a:pPr lvl="1"/>
            <a:endParaRPr lang="en-US" sz="1600" dirty="0"/>
          </a:p>
        </p:txBody>
      </p:sp>
      <p:pic>
        <p:nvPicPr>
          <p:cNvPr id="5" name="내용 개체 틀 4" descr="스낵, 음식, 턴오버, 패스트푸드이(가) 표시된 사진&#10;&#10;자동 생성된 설명">
            <a:extLst>
              <a:ext uri="{FF2B5EF4-FFF2-40B4-BE49-F238E27FC236}">
                <a16:creationId xmlns:a16="http://schemas.microsoft.com/office/drawing/2014/main" id="{18533872-AC2F-3E0E-BC10-DBE1704C6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907" y="2484255"/>
            <a:ext cx="4631526" cy="37142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64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10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9B0D9BB0-DC0C-5B79-67EA-0C3E36F6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CONTENT</a:t>
            </a:r>
          </a:p>
        </p:txBody>
      </p:sp>
      <p:sp>
        <p:nvSpPr>
          <p:cNvPr id="112" name="Rectangle 10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113" name="Rectangle 10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99" name="TextBox 5">
            <a:extLst>
              <a:ext uri="{FF2B5EF4-FFF2-40B4-BE49-F238E27FC236}">
                <a16:creationId xmlns:a16="http://schemas.microsoft.com/office/drawing/2014/main" id="{1F2F8B6C-6386-9108-6321-BE6B65898162}"/>
              </a:ext>
            </a:extLst>
          </p:cNvPr>
          <p:cNvSpPr txBox="1"/>
          <p:nvPr/>
        </p:nvSpPr>
        <p:spPr>
          <a:xfrm>
            <a:off x="793661" y="2599509"/>
            <a:ext cx="4530898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3" name="사각형: 모서리가 접힌 도형 2">
            <a:extLst>
              <a:ext uri="{FF2B5EF4-FFF2-40B4-BE49-F238E27FC236}">
                <a16:creationId xmlns:a16="http://schemas.microsoft.com/office/drawing/2014/main" id="{D0883987-75ED-180C-B20F-453E526AE4A0}"/>
              </a:ext>
            </a:extLst>
          </p:cNvPr>
          <p:cNvSpPr/>
          <p:nvPr/>
        </p:nvSpPr>
        <p:spPr>
          <a:xfrm>
            <a:off x="198621" y="2780068"/>
            <a:ext cx="2934586" cy="2674434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>
                <a:ln w="12700">
                  <a:solidFill>
                    <a:prstClr val="black">
                      <a:alpha val="90000"/>
                    </a:prstClr>
                  </a:solidFill>
                </a:ln>
                <a:solidFill>
                  <a:prstClr val="white">
                    <a:alpha val="97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시고쿠</a:t>
            </a:r>
            <a:endParaRPr kumimoji="0" lang="en-US" altLang="ko-KR" sz="3600" b="0" i="0" u="none" strike="noStrike" kern="1200" cap="none" spc="0" normalizeH="0" baseline="0" noProof="0" dirty="0">
              <a:ln w="12700">
                <a:solidFill>
                  <a:prstClr val="black">
                    <a:alpha val="90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 w="12700">
                <a:solidFill>
                  <a:prstClr val="black">
                    <a:alpha val="90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 w="6350">
                  <a:solidFill>
                    <a:prstClr val="black">
                      <a:lumMod val="75000"/>
                      <a:lumOff val="25000"/>
                      <a:alpha val="98000"/>
                    </a:prstClr>
                  </a:solidFill>
                </a:ln>
                <a:solidFill>
                  <a:prstClr val="white">
                    <a:alpha val="97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에히메 현</a:t>
            </a:r>
            <a:endParaRPr kumimoji="0" lang="en-US" altLang="ko-KR" sz="2200" b="1" i="0" u="none" strike="noStrike" kern="1200" cap="none" spc="0" normalizeH="0" baseline="0" noProof="0" dirty="0">
              <a:ln w="6350">
                <a:solidFill>
                  <a:prstClr val="black">
                    <a:lumMod val="75000"/>
                    <a:lumOff val="25000"/>
                    <a:alpha val="98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 w="6350">
                  <a:solidFill>
                    <a:prstClr val="black">
                      <a:lumMod val="75000"/>
                      <a:lumOff val="25000"/>
                      <a:alpha val="98000"/>
                    </a:prstClr>
                  </a:solidFill>
                </a:ln>
                <a:solidFill>
                  <a:prstClr val="white">
                    <a:alpha val="97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가가와 현</a:t>
            </a:r>
            <a:endParaRPr kumimoji="0" lang="en-US" altLang="ko-KR" sz="2200" b="1" i="0" u="none" strike="noStrike" kern="1200" cap="none" spc="0" normalizeH="0" baseline="0" noProof="0" dirty="0">
              <a:ln w="6350">
                <a:solidFill>
                  <a:prstClr val="black">
                    <a:lumMod val="75000"/>
                    <a:lumOff val="25000"/>
                    <a:alpha val="98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 w="6350">
                  <a:solidFill>
                    <a:prstClr val="black">
                      <a:lumMod val="75000"/>
                      <a:lumOff val="25000"/>
                      <a:alpha val="98000"/>
                    </a:prstClr>
                  </a:solidFill>
                </a:ln>
                <a:solidFill>
                  <a:prstClr val="white">
                    <a:alpha val="97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도쿠시마현</a:t>
            </a:r>
            <a:endParaRPr kumimoji="0" lang="en-US" altLang="ko-KR" sz="2200" b="1" i="0" u="none" strike="noStrike" kern="1200" cap="none" spc="0" normalizeH="0" baseline="0" noProof="0" dirty="0">
              <a:ln w="6350">
                <a:solidFill>
                  <a:prstClr val="black">
                    <a:lumMod val="75000"/>
                    <a:lumOff val="25000"/>
                    <a:alpha val="98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200" b="1" i="0" u="none" strike="noStrike" kern="1200" cap="none" spc="0" normalizeH="0" baseline="0" noProof="0" dirty="0">
                <a:ln w="6350">
                  <a:solidFill>
                    <a:prstClr val="black">
                      <a:lumMod val="75000"/>
                      <a:lumOff val="25000"/>
                      <a:alpha val="98000"/>
                    </a:prstClr>
                  </a:solidFill>
                </a:ln>
                <a:solidFill>
                  <a:prstClr val="white">
                    <a:alpha val="97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고치 현</a:t>
            </a:r>
            <a:endParaRPr kumimoji="0" lang="en-US" altLang="ko-KR" sz="2200" b="1" i="0" u="none" strike="noStrike" kern="1200" cap="none" spc="0" normalizeH="0" baseline="0" noProof="0" dirty="0">
              <a:ln w="6350">
                <a:solidFill>
                  <a:prstClr val="black">
                    <a:lumMod val="75000"/>
                    <a:lumOff val="25000"/>
                    <a:alpha val="98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사각형: 모서리가 접힌 도형 5">
            <a:extLst>
              <a:ext uri="{FF2B5EF4-FFF2-40B4-BE49-F238E27FC236}">
                <a16:creationId xmlns:a16="http://schemas.microsoft.com/office/drawing/2014/main" id="{A9EEA5A3-3451-5502-E6B7-46014F868028}"/>
              </a:ext>
            </a:extLst>
          </p:cNvPr>
          <p:cNvSpPr/>
          <p:nvPr/>
        </p:nvSpPr>
        <p:spPr>
          <a:xfrm>
            <a:off x="3272226" y="2780068"/>
            <a:ext cx="2934586" cy="2674434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 w="12700">
                  <a:solidFill>
                    <a:prstClr val="black">
                      <a:alpha val="96000"/>
                    </a:prstClr>
                  </a:solidFill>
                </a:ln>
                <a:solidFill>
                  <a:prstClr val="white">
                    <a:alpha val="97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주고쿠</a:t>
            </a:r>
            <a:endParaRPr kumimoji="0" lang="en-US" altLang="ko-KR" sz="3200" b="0" i="0" u="none" strike="noStrike" kern="1200" cap="none" spc="0" normalizeH="0" baseline="0" noProof="0" dirty="0">
              <a:ln w="12700">
                <a:solidFill>
                  <a:prstClr val="black">
                    <a:alpha val="96000"/>
                  </a:prstClr>
                </a:solidFill>
              </a:ln>
              <a:solidFill>
                <a:prstClr val="white">
                  <a:alpha val="97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 w="12700" cmpd="thickThin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히로시마 현</a:t>
            </a:r>
            <a:endParaRPr kumimoji="0" lang="en-US" altLang="ko-KR" sz="2000" b="1" i="0" u="none" strike="noStrike" kern="1200" cap="none" spc="0" normalizeH="0" baseline="0" noProof="0" dirty="0">
              <a:ln w="12700" cmpd="thickThin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 w="12700" cmpd="thickThin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오카야마 현</a:t>
            </a:r>
            <a:endParaRPr kumimoji="0" lang="en-US" altLang="ko-KR" sz="2000" b="1" i="0" u="none" strike="noStrike" kern="1200" cap="none" spc="0" normalizeH="0" baseline="0" noProof="0" dirty="0">
              <a:ln w="12700" cmpd="thickThin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 w="12700" cmpd="thickThin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시마네 현</a:t>
            </a:r>
            <a:endParaRPr kumimoji="0" lang="en-US" altLang="ko-KR" sz="2000" b="1" i="0" u="none" strike="noStrike" kern="1200" cap="none" spc="0" normalizeH="0" baseline="0" noProof="0" dirty="0">
              <a:ln w="12700" cmpd="thickThin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 w="12700" cmpd="thickThin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돗토리 현</a:t>
            </a:r>
            <a:endParaRPr kumimoji="0" lang="en-US" altLang="ko-KR" sz="2000" b="1" i="0" u="none" strike="noStrike" kern="1200" cap="none" spc="0" normalizeH="0" baseline="0" noProof="0" dirty="0">
              <a:ln w="12700" cmpd="thickThin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 w="12700" cmpd="thickThin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야마구치 현</a:t>
            </a:r>
            <a:endParaRPr kumimoji="0" lang="en-US" altLang="ko-KR" sz="2000" b="1" i="0" u="none" strike="noStrike" kern="1200" cap="none" spc="0" normalizeH="0" baseline="0" noProof="0" dirty="0" err="1">
              <a:ln w="12700" cmpd="thickThin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9" name="그림 8" descr="텍스트, 지도, 도표이(가) 표시된 사진">
            <a:extLst>
              <a:ext uri="{FF2B5EF4-FFF2-40B4-BE49-F238E27FC236}">
                <a16:creationId xmlns:a16="http://schemas.microsoft.com/office/drawing/2014/main" id="{75CDBBAF-1567-5F37-1795-E02462453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182" y="2359007"/>
            <a:ext cx="4441810" cy="37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9780A41-4350-8D39-4266-F7F60830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ko-KR" altLang="en-US" sz="3600"/>
              <a:t>야마구치현</a:t>
            </a:r>
            <a:r>
              <a:rPr lang="en-US" altLang="ko-KR" sz="3600"/>
              <a:t>- </a:t>
            </a:r>
            <a:r>
              <a:rPr lang="ko-KR" altLang="en-US" sz="3600"/>
              <a:t>대표 재료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9014B5-64F1-40F4-F152-75D57A13A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598" y="2378137"/>
            <a:ext cx="4991629" cy="3677123"/>
          </a:xfrm>
        </p:spPr>
        <p:txBody>
          <a:bodyPr anchor="ctr">
            <a:noAutofit/>
          </a:bodyPr>
          <a:lstStyle/>
          <a:p>
            <a:pPr lvl="1"/>
            <a:endParaRPr lang="en-US" altLang="ko-KR" sz="1800">
              <a:solidFill>
                <a:srgbClr val="000000"/>
              </a:solidFill>
              <a:latin typeface="noto"/>
            </a:endParaRPr>
          </a:p>
          <a:p>
            <a:pPr marL="0" indent="0">
              <a:buNone/>
            </a:pPr>
            <a:r>
              <a:rPr lang="ko-KR" altLang="en-US" sz="2200">
                <a:solidFill>
                  <a:srgbClr val="000000"/>
                </a:solidFill>
                <a:latin typeface="noto"/>
              </a:rPr>
              <a:t>복어</a:t>
            </a:r>
            <a:r>
              <a:rPr lang="en-US" altLang="ko-KR" sz="2200">
                <a:solidFill>
                  <a:srgbClr val="000000"/>
                </a:solidFill>
                <a:latin typeface="noto"/>
              </a:rPr>
              <a:t>(</a:t>
            </a:r>
            <a:r>
              <a:rPr lang="ja-JP" altLang="en-US" sz="2200">
                <a:solidFill>
                  <a:srgbClr val="000000"/>
                </a:solidFill>
                <a:latin typeface="noto"/>
              </a:rPr>
              <a:t>ふぐ</a:t>
            </a:r>
            <a:r>
              <a:rPr lang="en-US" altLang="ja-JP" sz="2200">
                <a:solidFill>
                  <a:srgbClr val="000000"/>
                </a:solidFill>
                <a:latin typeface="noto"/>
              </a:rPr>
              <a:t>)</a:t>
            </a:r>
          </a:p>
          <a:p>
            <a:pPr marL="0" indent="0">
              <a:buNone/>
            </a:pPr>
            <a:endParaRPr lang="en-US" altLang="ko-KR" sz="1400">
              <a:solidFill>
                <a:srgbClr val="000000"/>
              </a:solidFill>
              <a:latin typeface="noto"/>
            </a:endParaRPr>
          </a:p>
          <a:p>
            <a:pPr lvl="1">
              <a:lnSpc>
                <a:spcPct val="120000"/>
              </a:lnSpc>
            </a:pPr>
            <a:r>
              <a:rPr lang="ko-KR" altLang="en-US" sz="1800">
                <a:solidFill>
                  <a:srgbClr val="000000"/>
                </a:solidFill>
                <a:latin typeface="noto"/>
              </a:rPr>
              <a:t>칼슘</a:t>
            </a:r>
            <a:br>
              <a:rPr lang="ko-KR" altLang="en-US" sz="1800"/>
            </a:b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건강한 치아와  뼈를 형성</a:t>
            </a:r>
            <a:endParaRPr lang="en-US" altLang="ko-KR" sz="1800" b="0" i="0">
              <a:solidFill>
                <a:srgbClr val="000000"/>
              </a:solidFill>
              <a:effectLst/>
              <a:latin typeface="noto"/>
            </a:endParaRPr>
          </a:p>
          <a:p>
            <a:pPr marL="457200" lvl="1" indent="0">
              <a:buNone/>
            </a:pPr>
            <a:endParaRPr lang="en-US" altLang="ko-KR" sz="200">
              <a:solidFill>
                <a:srgbClr val="000000"/>
              </a:solidFill>
              <a:latin typeface="noto"/>
            </a:endParaRPr>
          </a:p>
          <a:p>
            <a:pPr lvl="1">
              <a:lnSpc>
                <a:spcPct val="100000"/>
              </a:lnSpc>
            </a:pP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비타민</a:t>
            </a:r>
            <a:r>
              <a:rPr lang="en-US" altLang="ko-KR" sz="1800" b="0" i="0">
                <a:solidFill>
                  <a:srgbClr val="000000"/>
                </a:solidFill>
                <a:effectLst/>
                <a:latin typeface="noto"/>
              </a:rPr>
              <a:t>D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altLang="ko-KR" sz="1800">
                <a:solidFill>
                  <a:srgbClr val="000000"/>
                </a:solidFill>
                <a:latin typeface="noto"/>
              </a:rPr>
              <a:t>     </a:t>
            </a: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칼슘의 기능을 지원</a:t>
            </a:r>
            <a:endParaRPr lang="en-US" altLang="ko-KR" sz="1800" b="0" i="0">
              <a:solidFill>
                <a:srgbClr val="000000"/>
              </a:solidFill>
              <a:effectLst/>
              <a:latin typeface="noto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altLang="ko-KR" sz="200"/>
          </a:p>
          <a:p>
            <a:pPr lvl="1">
              <a:lnSpc>
                <a:spcPct val="110000"/>
              </a:lnSpc>
            </a:pP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타우린</a:t>
            </a:r>
            <a:br>
              <a:rPr lang="ko-KR" altLang="en-US" sz="1800"/>
            </a:b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아미노산의 하나</a:t>
            </a:r>
            <a:br>
              <a:rPr lang="ko-KR" altLang="en-US" sz="1800"/>
            </a:b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피로회복과 고혈압을 개선하는 효과가 있으며 심장이나 간</a:t>
            </a:r>
            <a:r>
              <a:rPr lang="en-US" altLang="ko-KR" sz="1800" b="0" i="0">
                <a:solidFill>
                  <a:srgbClr val="000000"/>
                </a:solidFill>
                <a:effectLst/>
                <a:latin typeface="noto"/>
              </a:rPr>
              <a:t>, </a:t>
            </a:r>
            <a:r>
              <a:rPr lang="ko-KR" altLang="en-US" sz="1800" b="0" i="0">
                <a:solidFill>
                  <a:srgbClr val="000000"/>
                </a:solidFill>
                <a:effectLst/>
                <a:latin typeface="noto"/>
              </a:rPr>
              <a:t>뇌에도 중요한 영양소</a:t>
            </a:r>
            <a:br>
              <a:rPr lang="ko-KR" altLang="en-US" sz="1800"/>
            </a:br>
            <a:endParaRPr lang="en-US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5" name="내용 개체 틀 4" descr="해산물, 물고기, 생선 제품, 잔디이(가) 표시된 사진&#10;&#10;자동 생성된 설명">
            <a:extLst>
              <a:ext uri="{FF2B5EF4-FFF2-40B4-BE49-F238E27FC236}">
                <a16:creationId xmlns:a16="http://schemas.microsoft.com/office/drawing/2014/main" id="{37A60F8A-2884-35B1-BBA0-70F1E7BB3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93" y="2065469"/>
            <a:ext cx="4223252" cy="278734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455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C6A6AFD-79CC-5CBF-6BA9-3254CBF0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ko-KR" altLang="en-US" sz="3600"/>
              <a:t>야마구치현 </a:t>
            </a:r>
            <a:r>
              <a:rPr lang="en-US" altLang="ko-KR" sz="3600"/>
              <a:t>- </a:t>
            </a:r>
            <a:r>
              <a:rPr lang="ko-KR" altLang="en-US" sz="3600"/>
              <a:t>향토요리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161BD4-1EDE-2754-7014-1F4D37C2A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 fontScale="70000" lnSpcReduction="20000"/>
          </a:bodyPr>
          <a:lstStyle/>
          <a:p>
            <a:r>
              <a:rPr lang="ko-KR" altLang="en-US" sz="4500" dirty="0">
                <a:solidFill>
                  <a:srgbClr val="000000"/>
                </a:solidFill>
                <a:latin typeface="noto"/>
              </a:rPr>
              <a:t>가와라 </a:t>
            </a:r>
            <a:r>
              <a:rPr lang="ko-KR" altLang="en-US" sz="4500" dirty="0" err="1">
                <a:solidFill>
                  <a:srgbClr val="000000"/>
                </a:solidFill>
                <a:latin typeface="noto"/>
              </a:rPr>
              <a:t>소바</a:t>
            </a:r>
            <a:r>
              <a:rPr lang="en-US" altLang="ko-KR" sz="3800" dirty="0">
                <a:solidFill>
                  <a:srgbClr val="000000"/>
                </a:solidFill>
                <a:latin typeface="noto"/>
              </a:rPr>
              <a:t>(</a:t>
            </a:r>
            <a:r>
              <a:rPr lang="ko-KR" altLang="en-US" sz="3800" b="0" i="0" dirty="0">
                <a:solidFill>
                  <a:srgbClr val="000000"/>
                </a:solidFill>
                <a:effectLst/>
                <a:latin typeface="noto"/>
              </a:rPr>
              <a:t>瓦</a:t>
            </a:r>
            <a:r>
              <a:rPr lang="ja-JP" altLang="en-US" sz="3800" b="0" i="0" dirty="0">
                <a:solidFill>
                  <a:srgbClr val="000000"/>
                </a:solidFill>
                <a:effectLst/>
                <a:latin typeface="noto"/>
              </a:rPr>
              <a:t>そば</a:t>
            </a:r>
            <a:r>
              <a:rPr lang="en-US" altLang="ja-JP" sz="3800" dirty="0">
                <a:solidFill>
                  <a:srgbClr val="000000"/>
                </a:solidFill>
                <a:latin typeface="noto"/>
              </a:rPr>
              <a:t>)</a:t>
            </a:r>
            <a:endParaRPr lang="en-US" altLang="ko-KR" sz="3800" b="0" i="0" dirty="0">
              <a:solidFill>
                <a:srgbClr val="000000"/>
              </a:solidFill>
              <a:effectLst/>
              <a:latin typeface="noto"/>
            </a:endParaRPr>
          </a:p>
          <a:p>
            <a:pPr marL="0" indent="0">
              <a:buNone/>
            </a:pPr>
            <a:endParaRPr lang="en-US" altLang="ko-KR" sz="2000" b="0" i="0" dirty="0">
              <a:solidFill>
                <a:srgbClr val="000000"/>
              </a:solidFill>
              <a:effectLst/>
              <a:latin typeface="noto"/>
            </a:endParaRPr>
          </a:p>
          <a:p>
            <a:pPr lvl="1">
              <a:lnSpc>
                <a:spcPct val="120000"/>
              </a:lnSpc>
            </a:pP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뜨거운 기와 위에 차 메밀국수 와 지단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, 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쇠고기 등을 얹어 제공하는 요리</a:t>
            </a:r>
            <a:endParaRPr lang="en-US" altLang="ko-KR" sz="2600" b="0" i="0" dirty="0">
              <a:solidFill>
                <a:srgbClr val="000000"/>
              </a:solidFill>
              <a:effectLst/>
              <a:latin typeface="noto"/>
            </a:endParaRPr>
          </a:p>
          <a:p>
            <a:pPr lvl="1">
              <a:lnSpc>
                <a:spcPct val="120000"/>
              </a:lnSpc>
            </a:pP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1961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년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(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쇼와 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36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년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) 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가와타나베 온천에서 여관을 운영하는 </a:t>
            </a:r>
            <a:r>
              <a:rPr lang="ko-KR" altLang="en-US" sz="2600" b="0" i="0" dirty="0" err="1">
                <a:solidFill>
                  <a:srgbClr val="000000"/>
                </a:solidFill>
                <a:effectLst/>
                <a:latin typeface="noto"/>
              </a:rPr>
              <a:t>다카세</a:t>
            </a: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 신이치가 투숙객을 위한 요리로 개발한 것으로 알려짐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ko-KR" altLang="en-US" sz="2600" b="0" i="0" dirty="0">
                <a:solidFill>
                  <a:srgbClr val="000000"/>
                </a:solidFill>
                <a:effectLst/>
                <a:latin typeface="noto"/>
              </a:rPr>
              <a:t>평판이 나면서 가와타나베 온천의 다른 여관에서도 제공되기 시작하여 가와타나베 온천의 명물 요리로 </a:t>
            </a:r>
            <a:r>
              <a:rPr lang="ko-KR" altLang="en-US" sz="2600" b="0" i="0" dirty="0" err="1">
                <a:solidFill>
                  <a:srgbClr val="000000"/>
                </a:solidFill>
                <a:effectLst/>
                <a:latin typeface="noto"/>
              </a:rPr>
              <a:t>여겨짐</a:t>
            </a:r>
            <a:r>
              <a:rPr lang="en-US" altLang="ko-KR" sz="2600" b="0" i="0" dirty="0">
                <a:solidFill>
                  <a:srgbClr val="000000"/>
                </a:solidFill>
                <a:effectLst/>
                <a:latin typeface="noto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pic>
        <p:nvPicPr>
          <p:cNvPr id="5" name="내용 개체 틀 4" descr="음식, 국수, 요리, 레몬이(가) 표시된 사진&#10;&#10;자동 생성된 설명">
            <a:extLst>
              <a:ext uri="{FF2B5EF4-FFF2-40B4-BE49-F238E27FC236}">
                <a16:creationId xmlns:a16="http://schemas.microsoft.com/office/drawing/2014/main" id="{C649D6F2-A279-50F5-B0C9-4F2BA351E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93" y="1790958"/>
            <a:ext cx="4223252" cy="3336368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32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BDC5DEB-BC51-ECB5-6D12-FF1A8EF0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563" y="1253331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ko-KR" sz="8800" b="1" dirty="0">
                <a:ln w="38100" cmpd="sng">
                  <a:solidFill>
                    <a:schemeClr val="tx1"/>
                  </a:solidFill>
                </a:ln>
                <a:pattFill prst="smGrid">
                  <a:fgClr>
                    <a:schemeClr val="bg1">
                      <a:lumMod val="65000"/>
                    </a:schemeClr>
                  </a:fgClr>
                  <a:bgClr>
                    <a:schemeClr val="bg1"/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Rounded MT Bold" panose="020F0704030504030204" pitchFamily="34" charset="0"/>
              </a:rPr>
              <a:t>THANK YOU</a:t>
            </a:r>
            <a:endParaRPr lang="ko-KR" altLang="en-US" sz="8800" b="1" dirty="0">
              <a:ln w="38100" cmpd="sng">
                <a:solidFill>
                  <a:schemeClr val="tx1"/>
                </a:solidFill>
              </a:ln>
              <a:pattFill prst="smGrid">
                <a:fgClr>
                  <a:schemeClr val="bg1">
                    <a:lumMod val="65000"/>
                  </a:schemeClr>
                </a:fgClr>
                <a:bgClr>
                  <a:schemeClr val="bg1"/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323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51" name="Rectangle 23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DAD58C1-8B26-DEBB-3A53-BDB092CD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71" y="813099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ko-KR" altLang="en-US" sz="7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시고쿠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411E43-2096-68D3-A0F8-B637AFFAC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620" y="2996180"/>
            <a:ext cx="9469211" cy="8656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 latinLnBrk="0">
              <a:lnSpc>
                <a:spcPct val="150000"/>
              </a:lnSpc>
              <a:buNone/>
            </a:pPr>
            <a:r>
              <a:rPr lang="ko-KR" altLang="en-US" sz="2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시코쿠는 산이 많고 평지가 많지 않은 </a:t>
            </a:r>
            <a:r>
              <a:rPr lang="ko-KR" altLang="en-US" sz="2400" dirty="0">
                <a:solidFill>
                  <a:schemeClr val="tx2"/>
                </a:solidFill>
              </a:rPr>
              <a:t>지역</a:t>
            </a:r>
            <a:endParaRPr lang="en-US" altLang="ko-KR" sz="2400" dirty="0">
              <a:solidFill>
                <a:schemeClr val="tx2"/>
              </a:solidFill>
            </a:endParaRPr>
          </a:p>
          <a:p>
            <a:pPr marL="0" indent="0" algn="ctr" latinLnBrk="0">
              <a:lnSpc>
                <a:spcPct val="150000"/>
              </a:lnSpc>
              <a:buNone/>
            </a:pPr>
            <a:r>
              <a:rPr lang="ko-KR" altLang="en-US" sz="2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시코쿠에서는 산이 장벽의 역할을 하여</a:t>
            </a:r>
            <a:r>
              <a:rPr lang="en-US" altLang="ko-KR" sz="2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2400" b="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결과적으로 각 지역마다 독특하고 뿌리 깊은 식문화가 발달</a:t>
            </a:r>
            <a:endParaRPr lang="en-US" altLang="ko-KR" sz="2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2" name="Group 25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73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1A8E533-AAD5-5BB2-5029-E3F0E1A52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에히메현</a:t>
            </a:r>
            <a:r>
              <a:rPr lang="en-US" altLang="ko-KR" sz="4800"/>
              <a:t>-</a:t>
            </a:r>
            <a:r>
              <a:rPr lang="ko-KR" altLang="en-US" sz="4800"/>
              <a:t> 대표 재료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 descr="과일, 감귤류 과일, 자연 식품, 농산물이(가) 표시된 사진&#10;&#10;자동 생성된 설명">
            <a:extLst>
              <a:ext uri="{FF2B5EF4-FFF2-40B4-BE49-F238E27FC236}">
                <a16:creationId xmlns:a16="http://schemas.microsoft.com/office/drawing/2014/main" id="{CC0F30CD-B5DD-AABB-A3AC-7F6F29C2E1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1" r="23661" b="1"/>
          <a:stretch/>
        </p:blipFill>
        <p:spPr>
          <a:xfrm>
            <a:off x="1294644" y="2524715"/>
            <a:ext cx="3831579" cy="3714244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981C4C-6BE4-1A54-8DF7-237E01D2F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700"/>
              <a:t>이요칸 </a:t>
            </a:r>
            <a:r>
              <a:rPr lang="en-US" altLang="ko-KR" sz="1700"/>
              <a:t>(</a:t>
            </a:r>
            <a:r>
              <a:rPr lang="ko-KR" altLang="en-US" sz="1700"/>
              <a:t>귤의 한 종류</a:t>
            </a:r>
            <a:r>
              <a:rPr lang="en-US" altLang="ko-KR" sz="1700"/>
              <a:t>)</a:t>
            </a:r>
          </a:p>
          <a:p>
            <a:pPr lvl="1"/>
            <a:r>
              <a:rPr lang="ko-KR" altLang="en-US" sz="1700"/>
              <a:t>비타민</a:t>
            </a:r>
            <a:r>
              <a:rPr lang="en-US" altLang="ko-KR" sz="1700"/>
              <a:t>C</a:t>
            </a:r>
            <a:r>
              <a:rPr lang="ko-KR" altLang="en-US" sz="1700"/>
              <a:t>와 시네필린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감기 예방에 큰 효과</a:t>
            </a:r>
            <a:endParaRPr lang="en-US" altLang="ko-KR" sz="1700"/>
          </a:p>
          <a:p>
            <a:pPr lvl="1"/>
            <a:r>
              <a:rPr lang="ko-KR" altLang="en-US" sz="1700"/>
              <a:t>껍질에 포함된 정유성분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모세혈관 벽을 강하게 하며 고혈압 </a:t>
            </a:r>
            <a:r>
              <a:rPr lang="en-US" altLang="ko-KR" sz="1700"/>
              <a:t> </a:t>
            </a:r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예방 및 치료에 효과적</a:t>
            </a:r>
            <a:endParaRPr lang="en-US" altLang="ko-KR" sz="1700"/>
          </a:p>
          <a:p>
            <a:pPr lvl="1"/>
            <a:r>
              <a:rPr lang="ko-KR" altLang="en-US" sz="1700"/>
              <a:t>구연산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체내 산성물질을 감소 및 피로 효과</a:t>
            </a:r>
            <a:endParaRPr lang="en-US" altLang="ko-KR" sz="1700"/>
          </a:p>
          <a:p>
            <a:pPr marL="457200" lvl="1" indent="0">
              <a:buNone/>
            </a:pPr>
            <a:r>
              <a:rPr lang="ko-KR" altLang="en-US" sz="1700"/>
              <a:t>   와 피를 깨끗이 하는 작용</a:t>
            </a:r>
            <a:endParaRPr lang="en-US" altLang="ko-KR" sz="1700"/>
          </a:p>
          <a:p>
            <a:pPr lvl="1"/>
            <a:r>
              <a:rPr lang="ko-KR" altLang="en-US" sz="1700"/>
              <a:t>펙틴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정장 작용이 있어 배변에 좋음</a:t>
            </a:r>
            <a:r>
              <a:rPr lang="en-US" altLang="ko-KR" sz="1700"/>
              <a:t>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7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783AF1C-AC93-FEA5-51D7-0457912D9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에히메현 </a:t>
            </a:r>
            <a:r>
              <a:rPr lang="en-US" altLang="ko-KR" sz="4800"/>
              <a:t>- </a:t>
            </a:r>
            <a:r>
              <a:rPr lang="ko-KR" altLang="en-US" sz="4800"/>
              <a:t>향토음식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7090A4A-B4F1-B841-6A5C-42F89BA85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900"/>
              <a:t>우와지마 타이메시</a:t>
            </a:r>
            <a:r>
              <a:rPr lang="en-US" altLang="ko-KR" sz="1900"/>
              <a:t>(</a:t>
            </a:r>
            <a:r>
              <a:rPr lang="ja-JP" altLang="en-US" sz="1900"/>
              <a:t>宇和島鯛めし</a:t>
            </a:r>
            <a:r>
              <a:rPr lang="en-US" altLang="ko-KR" sz="1900"/>
              <a:t>)</a:t>
            </a:r>
          </a:p>
          <a:p>
            <a:pPr lvl="1"/>
            <a:r>
              <a:rPr lang="ko-KR" altLang="en-US" sz="1900"/>
              <a:t>우와지마</a:t>
            </a:r>
            <a:r>
              <a:rPr lang="en-US" altLang="ko-KR" sz="1900"/>
              <a:t>(</a:t>
            </a:r>
            <a:r>
              <a:rPr lang="ko-KR" altLang="en-US" sz="1900"/>
              <a:t>에히메 현에 속해 있는 도시</a:t>
            </a:r>
            <a:r>
              <a:rPr lang="en-US" altLang="ko-KR" sz="1900"/>
              <a:t>)</a:t>
            </a:r>
            <a:r>
              <a:rPr lang="ko-KR" altLang="en-US" sz="1900"/>
              <a:t>를 포함한 근처에서 잡힌 참돔</a:t>
            </a:r>
            <a:r>
              <a:rPr lang="en-US" altLang="ko-KR" sz="1900"/>
              <a:t>(</a:t>
            </a:r>
            <a:r>
              <a:rPr lang="ko-KR" altLang="en-US" sz="1900"/>
              <a:t>도미</a:t>
            </a:r>
            <a:r>
              <a:rPr lang="en-US" altLang="ko-KR" sz="1900"/>
              <a:t>)</a:t>
            </a:r>
            <a:r>
              <a:rPr lang="ko-KR" altLang="en-US" sz="1900"/>
              <a:t>를 계란</a:t>
            </a:r>
            <a:r>
              <a:rPr lang="en-US" altLang="ko-KR" sz="1900"/>
              <a:t>, </a:t>
            </a:r>
            <a:r>
              <a:rPr lang="ko-KR" altLang="en-US" sz="1900"/>
              <a:t>간정 육수에 섞은 양념장에 찍어 밥에 얹어 먹는 요리</a:t>
            </a:r>
            <a:endParaRPr lang="en-US" altLang="ko-KR" sz="1900"/>
          </a:p>
          <a:p>
            <a:pPr lvl="1"/>
            <a:endParaRPr lang="en-US" altLang="ko-KR" sz="1900"/>
          </a:p>
          <a:p>
            <a:pPr lvl="1"/>
            <a:r>
              <a:rPr lang="ko-KR" altLang="en-US" sz="1900"/>
              <a:t>덮밥 요리로 에히메 현 우와지마 지방의 특유의 먹는 방식</a:t>
            </a:r>
            <a:endParaRPr lang="en-US" altLang="ko-KR" sz="1900"/>
          </a:p>
          <a:p>
            <a:pPr lvl="1"/>
            <a:endParaRPr lang="en-US" altLang="ko-KR" sz="1900"/>
          </a:p>
          <a:p>
            <a:pPr lvl="1"/>
            <a:r>
              <a:rPr lang="ko-KR" altLang="en-US" sz="1900"/>
              <a:t>쫄깃쫄깃하고 씹히는 맛이 있어 식감의 하모니를 즐길 수 있음</a:t>
            </a:r>
            <a:endParaRPr lang="en-US" altLang="ko-KR" sz="1900"/>
          </a:p>
        </p:txBody>
      </p:sp>
      <p:pic>
        <p:nvPicPr>
          <p:cNvPr id="5" name="그림 4" descr="음식, 요리, 사발, 식재료이(가) 표시된 사진&#10;&#10;자동 생성된 설명">
            <a:extLst>
              <a:ext uri="{FF2B5EF4-FFF2-40B4-BE49-F238E27FC236}">
                <a16:creationId xmlns:a16="http://schemas.microsoft.com/office/drawing/2014/main" id="{1DF058F3-6990-35F7-A3AB-6DD815E8A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364" b="2"/>
          <a:stretch/>
        </p:blipFill>
        <p:spPr>
          <a:xfrm>
            <a:off x="6570890" y="2484255"/>
            <a:ext cx="3831561" cy="37142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4BC5066-12DC-7C28-5E90-93F44A19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가가와현 </a:t>
            </a:r>
            <a:r>
              <a:rPr lang="en-US" altLang="ko-KR" sz="4800"/>
              <a:t>– </a:t>
            </a:r>
            <a:r>
              <a:rPr lang="ko-KR" altLang="en-US" sz="4800"/>
              <a:t>대표 재료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E30793-5036-7AC9-176F-799BA4FF8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700"/>
              <a:t>브로콜리</a:t>
            </a:r>
            <a:endParaRPr lang="en-US" altLang="ko-KR" sz="1700"/>
          </a:p>
          <a:p>
            <a:pPr lvl="1"/>
            <a:r>
              <a:rPr lang="ko-KR" altLang="en-US" sz="1700"/>
              <a:t>비타민 </a:t>
            </a:r>
            <a:r>
              <a:rPr lang="en-US" altLang="ko-KR" sz="1700"/>
              <a:t>C</a:t>
            </a:r>
          </a:p>
          <a:p>
            <a:pPr marL="457200" lvl="1" indent="0">
              <a:buNone/>
            </a:pPr>
            <a:r>
              <a:rPr lang="en-US" altLang="ko-KR" sz="1700"/>
              <a:t>  </a:t>
            </a:r>
            <a:r>
              <a:rPr lang="ko-KR" altLang="en-US" sz="1700"/>
              <a:t>피로 회복</a:t>
            </a:r>
            <a:r>
              <a:rPr lang="en-US" altLang="ko-KR" sz="1700"/>
              <a:t>, </a:t>
            </a:r>
            <a:r>
              <a:rPr lang="ko-KR" altLang="en-US" sz="1700"/>
              <a:t>감기 예방</a:t>
            </a:r>
            <a:r>
              <a:rPr lang="en-US" altLang="ko-KR" sz="1700"/>
              <a:t>, </a:t>
            </a:r>
            <a:r>
              <a:rPr lang="ko-KR" altLang="en-US" sz="1700"/>
              <a:t>암 예방</a:t>
            </a:r>
            <a:r>
              <a:rPr lang="en-US" altLang="ko-KR" sz="1700"/>
              <a:t>, </a:t>
            </a:r>
            <a:r>
              <a:rPr lang="ko-KR" altLang="en-US" sz="1700"/>
              <a:t>노화 방지</a:t>
            </a:r>
            <a:endParaRPr lang="en-US" altLang="ko-KR" sz="1700"/>
          </a:p>
          <a:p>
            <a:pPr lvl="1"/>
            <a:r>
              <a:rPr lang="ko-KR" altLang="en-US" sz="1700"/>
              <a:t>엽산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DNA </a:t>
            </a:r>
            <a:r>
              <a:rPr lang="ko-KR" altLang="en-US" sz="1700"/>
              <a:t>합성및 조정에 관여 정상 세포 증식을 도움</a:t>
            </a:r>
            <a:endParaRPr lang="en-US" altLang="ko-KR" sz="1700"/>
          </a:p>
          <a:p>
            <a:pPr lvl="1"/>
            <a:r>
              <a:rPr lang="ko-KR" altLang="en-US" sz="1700"/>
              <a:t>비타민</a:t>
            </a:r>
            <a:r>
              <a:rPr lang="en-US" altLang="ko-KR" sz="1700"/>
              <a:t>K</a:t>
            </a:r>
          </a:p>
          <a:p>
            <a:pPr marL="457200" lvl="1" indent="0">
              <a:buNone/>
            </a:pPr>
            <a:r>
              <a:rPr lang="en-US" altLang="ko-KR" sz="1700"/>
              <a:t>  </a:t>
            </a:r>
            <a:r>
              <a:rPr lang="ko-KR" altLang="en-US" sz="1700"/>
              <a:t>뼈의 형성을 촉진 및 혈액 응고 작용</a:t>
            </a:r>
            <a:endParaRPr lang="en-US" altLang="ko-KR" sz="1700"/>
          </a:p>
          <a:p>
            <a:pPr lvl="1"/>
            <a:r>
              <a:rPr lang="ko-KR" altLang="en-US" sz="1700"/>
              <a:t>불용성 식이섬유</a:t>
            </a:r>
            <a:endParaRPr lang="en-US" altLang="ko-KR" sz="1700"/>
          </a:p>
          <a:p>
            <a:pPr marL="457200" lvl="1" indent="0">
              <a:buNone/>
            </a:pPr>
            <a:r>
              <a:rPr lang="en-US" altLang="ko-KR" sz="1700"/>
              <a:t>  </a:t>
            </a:r>
            <a:r>
              <a:rPr lang="ko-KR" altLang="en-US" sz="1700"/>
              <a:t>변비 해소와 장내개선</a:t>
            </a:r>
            <a:endParaRPr lang="en-US" altLang="ko-KR" sz="1700"/>
          </a:p>
        </p:txBody>
      </p:sp>
      <p:pic>
        <p:nvPicPr>
          <p:cNvPr id="5" name="그림 4" descr="채소, 십자화과 채소, 브로콜리, 브로코플라워이(가) 표시된 사진&#10;&#10;자동 생성된 설명">
            <a:extLst>
              <a:ext uri="{FF2B5EF4-FFF2-40B4-BE49-F238E27FC236}">
                <a16:creationId xmlns:a16="http://schemas.microsoft.com/office/drawing/2014/main" id="{6973347D-724A-3F0F-396C-43ACFA8E83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4" r="4792" b="-2"/>
          <a:stretch/>
        </p:blipFill>
        <p:spPr>
          <a:xfrm>
            <a:off x="6570887" y="2484255"/>
            <a:ext cx="3831566" cy="371424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1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C511EC5-4881-81A8-2421-B7AD40A6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가가와현 </a:t>
            </a:r>
            <a:r>
              <a:rPr lang="en-US" altLang="ko-KR" sz="4800"/>
              <a:t>– </a:t>
            </a:r>
            <a:r>
              <a:rPr lang="ko-KR" altLang="en-US" sz="4800"/>
              <a:t>향토음식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684DBD7-805C-E865-CDA7-63FBB29F4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1700" b="0" i="0">
                <a:effectLst/>
                <a:latin typeface="-apple-system"/>
              </a:rPr>
              <a:t>팥떡 떡국</a:t>
            </a:r>
            <a:r>
              <a:rPr lang="en-US" altLang="ko-KR" sz="1700">
                <a:latin typeface="-apple-system"/>
              </a:rPr>
              <a:t>(</a:t>
            </a:r>
            <a:r>
              <a:rPr lang="ja-JP" altLang="en-US" sz="1700" b="0" i="0">
                <a:effectLst/>
                <a:latin typeface="-apple-system"/>
              </a:rPr>
              <a:t>あんもち雑煮</a:t>
            </a:r>
            <a:r>
              <a:rPr lang="en-US" altLang="ja-JP" sz="1700" b="0" i="0">
                <a:effectLst/>
                <a:latin typeface="-apple-system"/>
              </a:rPr>
              <a:t>)</a:t>
            </a:r>
          </a:p>
          <a:p>
            <a:pPr lvl="1"/>
            <a:endParaRPr lang="en-US" altLang="ko-KR" sz="1700">
              <a:latin typeface="-apple-system"/>
            </a:endParaRPr>
          </a:p>
          <a:p>
            <a:pPr lvl="1"/>
            <a:r>
              <a:rPr lang="ko-KR" altLang="en-US" sz="1700">
                <a:latin typeface="-apple-system"/>
              </a:rPr>
              <a:t>멸치와  흰된장 국물에 무와 인삼 등을 넣고 둥근 떡을 넣어 먹는 떡국에 팥떡을 사용하는것이 특징</a:t>
            </a:r>
            <a:endParaRPr lang="en-US" altLang="ko-KR" sz="1700">
              <a:latin typeface="-apple-system"/>
            </a:endParaRPr>
          </a:p>
          <a:p>
            <a:pPr lvl="1"/>
            <a:endParaRPr lang="en-US" altLang="ko-KR" sz="1700">
              <a:latin typeface="-apple-system"/>
            </a:endParaRPr>
          </a:p>
          <a:p>
            <a:pPr lvl="1"/>
            <a:r>
              <a:rPr lang="ko-KR" altLang="en-US" sz="1700">
                <a:latin typeface="-apple-system"/>
              </a:rPr>
              <a:t>흰된장 사용은 </a:t>
            </a:r>
            <a:r>
              <a:rPr lang="en-US" altLang="ko-KR" sz="1700">
                <a:latin typeface="-apple-system"/>
              </a:rPr>
              <a:t>1156</a:t>
            </a:r>
            <a:r>
              <a:rPr lang="ko-KR" altLang="en-US" sz="1700">
                <a:latin typeface="-apple-system"/>
              </a:rPr>
              <a:t>년 호겐의 난에 패해 사누키로 유배된 숭덕천황에게 왕래하는 사람들에 의해 전해 진것이 계기</a:t>
            </a:r>
            <a:endParaRPr lang="en-US" altLang="ko-KR" sz="1700">
              <a:latin typeface="-apple-system"/>
            </a:endParaRPr>
          </a:p>
          <a:p>
            <a:pPr lvl="1"/>
            <a:endParaRPr lang="en-US" altLang="ko-KR" sz="1700">
              <a:latin typeface="-apple-system"/>
            </a:endParaRPr>
          </a:p>
          <a:p>
            <a:pPr lvl="1"/>
            <a:r>
              <a:rPr lang="ko-KR" altLang="en-US" sz="1700"/>
              <a:t>명산품인 설탕을 서날에 즐기기위해 팥떡을 요리에 도입</a:t>
            </a:r>
          </a:p>
        </p:txBody>
      </p:sp>
      <p:pic>
        <p:nvPicPr>
          <p:cNvPr id="5" name="그림 4" descr="음식, 요리, 사발, 실내이(가) 표시된 사진&#10;&#10;자동 생성된 설명">
            <a:extLst>
              <a:ext uri="{FF2B5EF4-FFF2-40B4-BE49-F238E27FC236}">
                <a16:creationId xmlns:a16="http://schemas.microsoft.com/office/drawing/2014/main" id="{BE665EFD-B850-FA6A-BC0F-18AA65423D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9" r="20741" b="1"/>
          <a:stretch/>
        </p:blipFill>
        <p:spPr>
          <a:xfrm>
            <a:off x="6570883" y="2484255"/>
            <a:ext cx="3831574" cy="37142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62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BE1748E-9A02-F32A-4F00-B37E2ADE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ko-KR" altLang="en-US" sz="4800"/>
              <a:t>도쿠시마현 </a:t>
            </a:r>
            <a:r>
              <a:rPr lang="en-US" altLang="ko-KR" sz="4800"/>
              <a:t>– </a:t>
            </a:r>
            <a:r>
              <a:rPr lang="ko-KR" altLang="en-US" sz="4800"/>
              <a:t>향토 음식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C1EF7E0-8075-189C-D71A-BCA44BACF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나라에</a:t>
            </a:r>
            <a:r>
              <a:rPr lang="en-US" altLang="ko-KR" sz="2000"/>
              <a:t>(</a:t>
            </a:r>
            <a:r>
              <a:rPr lang="ja-JP" altLang="en-US" sz="2000"/>
              <a:t>ならえ</a:t>
            </a:r>
            <a:r>
              <a:rPr lang="en-US" altLang="ja-JP" sz="2000"/>
              <a:t>)</a:t>
            </a:r>
          </a:p>
          <a:p>
            <a:endParaRPr lang="en-US" altLang="ja-JP" sz="2000"/>
          </a:p>
          <a:p>
            <a:pPr lvl="1"/>
            <a:r>
              <a:rPr lang="ko-KR" altLang="en-US" sz="2000"/>
              <a:t>옛날부터 일반 가정에서 사랑 받아 온 요리</a:t>
            </a:r>
            <a:endParaRPr lang="en-US" altLang="ko-KR" sz="2000"/>
          </a:p>
          <a:p>
            <a:pPr lvl="1"/>
            <a:endParaRPr lang="en-US" altLang="ja-JP" sz="2000"/>
          </a:p>
          <a:p>
            <a:pPr lvl="1"/>
            <a:r>
              <a:rPr lang="en-US" altLang="ja-JP" sz="2000"/>
              <a:t>7</a:t>
            </a:r>
            <a:r>
              <a:rPr lang="ko-KR" altLang="en-US" sz="2000"/>
              <a:t>종류재료</a:t>
            </a:r>
            <a:r>
              <a:rPr lang="en-US" altLang="ko-KR" sz="2000"/>
              <a:t>(</a:t>
            </a:r>
            <a:r>
              <a:rPr lang="ko-KR" altLang="en-US" sz="2000"/>
              <a:t>무</a:t>
            </a:r>
            <a:r>
              <a:rPr lang="en-US" altLang="ko-KR" sz="2000"/>
              <a:t>, </a:t>
            </a:r>
            <a:r>
              <a:rPr lang="ko-KR" altLang="en-US" sz="2000"/>
              <a:t>당근</a:t>
            </a:r>
            <a:r>
              <a:rPr lang="en-US" altLang="ko-KR" sz="2000"/>
              <a:t>, </a:t>
            </a:r>
            <a:r>
              <a:rPr lang="ko-KR" altLang="en-US" sz="2000"/>
              <a:t>유부</a:t>
            </a:r>
            <a:r>
              <a:rPr lang="en-US" altLang="ko-KR" sz="2000"/>
              <a:t>, </a:t>
            </a:r>
            <a:r>
              <a:rPr lang="ko-KR" altLang="en-US" sz="2000"/>
              <a:t>참깨</a:t>
            </a:r>
            <a:r>
              <a:rPr lang="en-US" altLang="ko-KR" sz="2000"/>
              <a:t>, </a:t>
            </a:r>
            <a:r>
              <a:rPr lang="ko-KR" altLang="en-US" sz="2000"/>
              <a:t>연근</a:t>
            </a:r>
            <a:r>
              <a:rPr lang="en-US" altLang="ko-KR" sz="2000"/>
              <a:t>, </a:t>
            </a:r>
            <a:r>
              <a:rPr lang="ko-KR" altLang="en-US" sz="2000"/>
              <a:t>말린 표고버섯</a:t>
            </a:r>
            <a:r>
              <a:rPr lang="en-US" altLang="ko-KR" sz="2000"/>
              <a:t>, </a:t>
            </a:r>
            <a:r>
              <a:rPr lang="ko-KR" altLang="en-US" sz="2000"/>
              <a:t>곤약</a:t>
            </a:r>
            <a:r>
              <a:rPr lang="en-US" altLang="ko-KR" sz="2000"/>
              <a:t>)</a:t>
            </a:r>
            <a:r>
              <a:rPr lang="ko-KR" altLang="en-US" sz="2000"/>
              <a:t>를 참기름 식초와 섞어 만든 요리</a:t>
            </a:r>
            <a:endParaRPr lang="en-US" altLang="ko-KR" sz="2000"/>
          </a:p>
          <a:p>
            <a:pPr lvl="1"/>
            <a:endParaRPr lang="en-US" altLang="ja-JP" sz="2000"/>
          </a:p>
          <a:p>
            <a:pPr lvl="1"/>
            <a:r>
              <a:rPr lang="ko-KR" altLang="en-US" sz="2000"/>
              <a:t>사찰음식으로 제사나 피안에 빼 놓을수 없는 일품</a:t>
            </a:r>
            <a:endParaRPr lang="ja-JP" altLang="en-US" sz="2000"/>
          </a:p>
        </p:txBody>
      </p:sp>
      <p:pic>
        <p:nvPicPr>
          <p:cNvPr id="5" name="그림 4" descr="음식, 요리, 접시, 스낵이(가) 표시된 사진&#10;&#10;자동 생성된 설명">
            <a:extLst>
              <a:ext uri="{FF2B5EF4-FFF2-40B4-BE49-F238E27FC236}">
                <a16:creationId xmlns:a16="http://schemas.microsoft.com/office/drawing/2014/main" id="{E6015C5E-E1D9-D14B-2AD8-F7B09F693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4" r="17664" b="-1"/>
          <a:stretch/>
        </p:blipFill>
        <p:spPr>
          <a:xfrm>
            <a:off x="6570882" y="2484255"/>
            <a:ext cx="3831576" cy="3714244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0248CDBB-C4FD-BAA6-65BF-8D35D4D3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4800"/>
              <a:t>고치현</a:t>
            </a:r>
            <a:r>
              <a:rPr lang="en-US" altLang="ko-KR" sz="4800"/>
              <a:t> – </a:t>
            </a:r>
            <a:r>
              <a:rPr lang="ko-KR" altLang="en-US" sz="4800"/>
              <a:t>대표 재료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F8BC28-94DE-3713-E818-BB7F89F13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/>
            <a:r>
              <a:rPr lang="ko-KR" altLang="en-US" sz="1700"/>
              <a:t>사방 죽순</a:t>
            </a:r>
            <a:r>
              <a:rPr lang="en-US" altLang="ko-KR" sz="1700"/>
              <a:t>(</a:t>
            </a:r>
            <a:r>
              <a:rPr lang="ko-KR" altLang="en-US" sz="1700"/>
              <a:t>四方竹</a:t>
            </a:r>
            <a:r>
              <a:rPr lang="en-US" altLang="ko-KR" sz="1700"/>
              <a:t>)</a:t>
            </a:r>
          </a:p>
          <a:p>
            <a:pPr latinLnBrk="0"/>
            <a:endParaRPr lang="en-US" altLang="ko-KR" sz="1700"/>
          </a:p>
          <a:p>
            <a:pPr lvl="1" latinLnBrk="0"/>
            <a:r>
              <a:rPr lang="ko-KR" altLang="en-US" sz="1700"/>
              <a:t>칼륨</a:t>
            </a:r>
            <a:endParaRPr lang="en-US" altLang="ko-KR" sz="1700"/>
          </a:p>
          <a:p>
            <a:pPr marL="457200" lvl="1" indent="0" latinLnBrk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몸의 컨디션을 조절하는 효과 및</a:t>
            </a:r>
            <a:endParaRPr lang="en-US" altLang="ko-KR" sz="1700"/>
          </a:p>
          <a:p>
            <a:pPr marL="457200" lvl="1" indent="0" latinLnBrk="0">
              <a:buNone/>
            </a:pPr>
            <a:r>
              <a:rPr lang="en-US" altLang="ko-KR" sz="1700"/>
              <a:t>   </a:t>
            </a:r>
            <a:r>
              <a:rPr lang="ko-KR" altLang="en-US" sz="1700"/>
              <a:t>고혈압 예방</a:t>
            </a:r>
          </a:p>
          <a:p>
            <a:pPr lvl="1" latinLnBrk="0"/>
            <a:r>
              <a:rPr lang="ko-KR" altLang="en-US" sz="1700"/>
              <a:t>아미노산</a:t>
            </a:r>
          </a:p>
          <a:p>
            <a:pPr marL="457200" lvl="1" indent="0" latinLnBrk="0">
              <a:buNone/>
            </a:pPr>
            <a:r>
              <a:rPr lang="ko-KR" altLang="en-US" sz="1700"/>
              <a:t>   글루탐산 이나 티로신</a:t>
            </a:r>
            <a:r>
              <a:rPr lang="en-US" altLang="ko-KR" sz="1700"/>
              <a:t>, </a:t>
            </a:r>
            <a:r>
              <a:rPr lang="ko-KR" altLang="en-US" sz="1700"/>
              <a:t>아스파라긴산 </a:t>
            </a:r>
            <a:endParaRPr lang="en-US" altLang="ko-KR" sz="1700"/>
          </a:p>
          <a:p>
            <a:pPr marL="457200" lvl="1" indent="0" latinLnBrk="0">
              <a:buNone/>
            </a:pPr>
            <a:r>
              <a:rPr lang="ko-KR" altLang="en-US" sz="1700"/>
              <a:t>   등의 감칠맛 성분</a:t>
            </a:r>
            <a:r>
              <a:rPr lang="en-US" altLang="ko-KR" sz="1700"/>
              <a:t>.</a:t>
            </a:r>
            <a:r>
              <a:rPr lang="ko-KR" altLang="en-US" sz="1700"/>
              <a:t>피로 회복 효과</a:t>
            </a:r>
          </a:p>
          <a:p>
            <a:pPr lvl="1" latinLnBrk="0"/>
            <a:r>
              <a:rPr lang="ko-KR" altLang="en-US" sz="1700"/>
              <a:t>식이 섬유</a:t>
            </a:r>
          </a:p>
          <a:p>
            <a:pPr marL="457200" lvl="1" indent="0" latinLnBrk="0">
              <a:buNone/>
            </a:pPr>
            <a:r>
              <a:rPr lang="ko-KR" altLang="en-US" sz="1700"/>
              <a:t>   변비 해소 및 대장암 예방에 효과적</a:t>
            </a:r>
            <a:r>
              <a:rPr lang="en-US" altLang="ko-KR" sz="1700"/>
              <a:t>.</a:t>
            </a:r>
          </a:p>
        </p:txBody>
      </p:sp>
      <p:pic>
        <p:nvPicPr>
          <p:cNvPr id="5" name="그림 4" descr="음식, 노랑, 실내이(가) 표시된 사진&#10;&#10;자동 생성된 설명">
            <a:extLst>
              <a:ext uri="{FF2B5EF4-FFF2-40B4-BE49-F238E27FC236}">
                <a16:creationId xmlns:a16="http://schemas.microsoft.com/office/drawing/2014/main" id="{EBFDA063-7482-FE6F-C3E9-6242C6E640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r="-2" b="2496"/>
          <a:stretch/>
        </p:blipFill>
        <p:spPr>
          <a:xfrm>
            <a:off x="6570888" y="2484255"/>
            <a:ext cx="3831565" cy="3714244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918</Words>
  <Application>Microsoft Office PowerPoint</Application>
  <PresentationFormat>와이드스크린</PresentationFormat>
  <Paragraphs>178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9" baseType="lpstr">
      <vt:lpstr>Apple SD Gothic Neo</vt:lpstr>
      <vt:lpstr>-apple-system</vt:lpstr>
      <vt:lpstr>noto</vt:lpstr>
      <vt:lpstr>맑은 고딕</vt:lpstr>
      <vt:lpstr>Arial</vt:lpstr>
      <vt:lpstr>Arial Rounded MT Bold</vt:lpstr>
      <vt:lpstr>Office 테마</vt:lpstr>
      <vt:lpstr>시고쿠, 주고쿠 지방의  다양한 재료와 향토요리</vt:lpstr>
      <vt:lpstr>CONTENT</vt:lpstr>
      <vt:lpstr>시고쿠</vt:lpstr>
      <vt:lpstr>에히메현- 대표 재료</vt:lpstr>
      <vt:lpstr>에히메현 - 향토음식</vt:lpstr>
      <vt:lpstr>가가와현 – 대표 재료</vt:lpstr>
      <vt:lpstr>가가와현 – 향토음식</vt:lpstr>
      <vt:lpstr>도쿠시마현 – 향토 음식</vt:lpstr>
      <vt:lpstr>고치현 – 대표 재료</vt:lpstr>
      <vt:lpstr>고치현 - 향토요리</vt:lpstr>
      <vt:lpstr>주고쿠</vt:lpstr>
      <vt:lpstr>히로시마현 - 대표재료</vt:lpstr>
      <vt:lpstr>히로시마현 – 향토요리</vt:lpstr>
      <vt:lpstr>오카야마현 – 대표재료</vt:lpstr>
      <vt:lpstr>오카야마현 - 향토요리</vt:lpstr>
      <vt:lpstr>시마네 현- 대표재료</vt:lpstr>
      <vt:lpstr>시마네 현- 향토 요리</vt:lpstr>
      <vt:lpstr>돗토리현</vt:lpstr>
      <vt:lpstr>돗토리현</vt:lpstr>
      <vt:lpstr>야마구치현- 대표 재료</vt:lpstr>
      <vt:lpstr>야마구치현 - 향토요리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시고쿠, 주고쿠 지방의  다양한 재료와 향토요리</dc:title>
  <dc:creator>정군호</dc:creator>
  <cp:lastModifiedBy>정군호</cp:lastModifiedBy>
  <cp:revision>5</cp:revision>
  <dcterms:created xsi:type="dcterms:W3CDTF">2023-09-29T15:30:58Z</dcterms:created>
  <dcterms:modified xsi:type="dcterms:W3CDTF">2023-09-29T16:49:30Z</dcterms:modified>
</cp:coreProperties>
</file>