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7" r:id="rId4"/>
    <p:sldId id="280" r:id="rId5"/>
    <p:sldId id="268" r:id="rId6"/>
    <p:sldId id="269" r:id="rId7"/>
  </p:sldIdLst>
  <p:sldSz cx="12192000" cy="6858000"/>
  <p:notesSz cx="6858000" cy="9144000"/>
  <p:embeddedFontLst>
    <p:embeddedFont>
      <p:font typeface="NanumSquareRoundOTF ExtraBold" panose="020B0600000101010101" pitchFamily="34" charset="-127"/>
      <p:bold r:id="rId9"/>
    </p:embeddedFont>
    <p:embeddedFont>
      <p:font typeface="맑은 고딕" panose="020B0503020000020004" pitchFamily="34" charset="-127"/>
      <p:regular r:id="rId10"/>
      <p:bold r:id="rId11"/>
    </p:embeddedFont>
    <p:embeddedFont>
      <p:font typeface="BM HANNA Pro OTF" panose="020B0600000101010101" pitchFamily="34" charset="-127"/>
      <p:regular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2D3"/>
    <a:srgbClr val="63C953"/>
    <a:srgbClr val="5BC992"/>
    <a:srgbClr val="81B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7AF9C-BD5B-DB44-A58C-8BD15851979C}" v="14" dt="2023-10-04T13:48:01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291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A562A-4C34-BD49-A728-6830FD04C09F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02EC-DA67-7649-820A-1EEA81E8BF2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1230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202EC-DA67-7649-820A-1EEA81E8BF2E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463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90CFAA-DC22-33C5-A1D4-01E657918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61AFBB-5A39-62B8-2F98-60283ACEE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46CEAC-AE82-8184-FA11-E780DF07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A6551-0CDF-D26D-8F0A-18F1CEE3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A53679-E28C-AC7F-1444-38A7012E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37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5F6B7C-BC29-231B-AB05-FDBF25C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B6DF10-623D-060C-5FA0-A15A4B5F1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FA158D-564C-10F8-6644-E8D544E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389886-E9F5-9F12-BE7D-D7BB0DE3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054E23-6F97-BF48-D01A-D8A6F1A4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1277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973755F-CD48-AEB1-17D5-083220FC6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90E3C4-75B0-A1C5-A94C-74F9C86AB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C4F38B-64F7-5C1F-89C3-ED129768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19DF2C-7CCA-7AA9-AA4C-5AD9B88C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D07113-CCCF-2268-035E-452CFBC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589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618D92-4E0B-0C44-6979-9F541D41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C7376A-6472-8AC4-27C7-2EBF0D62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73865A-58A8-F3D0-8AFD-6E7E89914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2D2559-B0AD-F6C4-744A-9F3433A4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26964E-359C-A4B6-7834-2933596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301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FD7678-5763-89B7-6126-80333B48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43FFE-500C-02A5-86ED-DF36A4B3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488622-6E00-6FE1-E509-EF263F3D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1B5CFC-59BF-1D7F-0877-B2BDAC79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48317B-B0AA-C98C-9DB7-52281D3B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8301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293087-E12F-D510-9174-CA94F6F6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26A64F-4D29-8A97-7DDD-E943B23D6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D76D68-3EF2-F634-2627-125B6C45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0501E7-BA81-D216-FB92-E3542E1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91E3E6-4EF4-DE96-5BBE-17734758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510E4-CA78-983A-DE81-C67C3B78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5892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6AF489-9AC5-1463-5161-00EB55A8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9B481-8EEC-A7B1-F3EC-FDE6D16E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E3007B0-E7A2-0C7E-D095-850E1E268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840956-583C-E730-EBAB-3C078E947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11F59A7-99AE-8D2E-3CFF-AFEA8465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7F2079-63D0-027A-BCC7-80952EC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0DEAAF2-5ECE-1407-D1EF-2B393ED1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1576E0-71E5-9FB9-873B-F3F23D45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403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8DF0CB-CA60-5101-CA3C-FC11B4DA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561F0-82F0-1294-53A6-06DA28307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72F843-98E1-1D5C-07FB-A71FE9C8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8D6544-71A1-E9C0-292A-CF1801F9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431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C648FD-CEEC-BDB8-4D9E-A819019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6E77C2-C24D-279E-2881-2CF02D8E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110A00-3E2E-C51D-F69B-4C186071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074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F658B9-38A4-7918-25EC-FCDB279A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30E625-4681-197B-AC5B-CAAA53DF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61C18C-5258-1E00-5611-72876A33F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224272-6E33-EDBD-BF68-F8B32EE6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DF8622-BE91-63EB-E990-02335757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5A6AE-B0A2-CAD0-D95C-71E63FCA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7374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85C104-44A0-FC33-E544-7706670F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5C31CA-B834-1939-0992-1D096EC4E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5E06626-C407-E670-234A-6412276E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3E22DB5-0DB3-9E38-B1AA-7CCDB26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8EE55E-E22F-DABE-6630-DE4B2A3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03C9FC-5933-A95D-4750-D2196F5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05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68BBF3-50B7-7EC0-AFD1-1A9F66E6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786E5C-E2F0-A794-932D-BF438968D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1CC0D2-45D8-7A4B-F769-D4FFBB583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E927A-3B4D-994E-BF92-0AD8BC78B445}" type="datetimeFigureOut">
              <a:rPr kumimoji="1" lang="ko-KR" altLang="en-US" smtClean="0"/>
              <a:t>2023. 10. 4.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85C81-1019-F2CB-8BE5-FC2524E4A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7CE47-511C-A7E8-2281-5BB2A2FC5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14CC-495E-3144-ADEB-401F404DF0C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529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uf9o7Wnyr14?si=Q10vMgZM-wdZKZY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4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F2F1F-093C-E78F-1722-3AB0AC039D27}"/>
              </a:ext>
            </a:extLst>
          </p:cNvPr>
          <p:cNvSpPr txBox="1"/>
          <p:nvPr/>
        </p:nvSpPr>
        <p:spPr>
          <a:xfrm>
            <a:off x="1141798" y="2511468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29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쇼와의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昭和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76FE2-6597-F457-B444-43E817270D2E}"/>
              </a:ext>
            </a:extLst>
          </p:cNvPr>
          <p:cNvSpPr txBox="1"/>
          <p:nvPr/>
        </p:nvSpPr>
        <p:spPr>
          <a:xfrm>
            <a:off x="-262990" y="3360084"/>
            <a:ext cx="12717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공휴일의 취지는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“격동의 나날을 거쳐 부흥을 이룬 쇼와 시대를 돌이켜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나라의 장래를 생각하는”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것으로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‘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골든위크’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구성하는 공휴일 중 하나라고 한다 </a:t>
            </a:r>
            <a:endParaRPr lang="ko-KR" altLang="en-US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CC3440C-2EE5-3E5D-2FE0-208DB02D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255" y="1271993"/>
            <a:ext cx="1969503" cy="1969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E327A6-F46F-C986-3FB0-A5850428E030}"/>
              </a:ext>
            </a:extLst>
          </p:cNvPr>
          <p:cNvSpPr txBox="1"/>
          <p:nvPr/>
        </p:nvSpPr>
        <p:spPr>
          <a:xfrm>
            <a:off x="1012995" y="4224401"/>
            <a:ext cx="10166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쇼와의 날은 </a:t>
            </a:r>
            <a:r>
              <a:rPr kumimoji="1" lang="en-US" altLang="ko-KR" sz="21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2007</a:t>
            </a:r>
            <a:r>
              <a:rPr kumimoji="1" lang="ko-KR" altLang="en-US" sz="21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년부터 시행된 공휴일로 본래 쇼와 일왕의 탄생일을 기념하는 날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이었다</a:t>
            </a:r>
            <a:endParaRPr kumimoji="1" lang="en-US" altLang="ko-KR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하지만 쇼와 일왕의 사망으로 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4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29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일은 공휴일이 아니게 되었다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81B0F-5126-DC47-FFEE-B7999AFDB579}"/>
              </a:ext>
            </a:extLst>
          </p:cNvPr>
          <p:cNvSpPr txBox="1"/>
          <p:nvPr/>
        </p:nvSpPr>
        <p:spPr>
          <a:xfrm>
            <a:off x="1012995" y="4982186"/>
            <a:ext cx="101660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그러나 </a:t>
            </a:r>
            <a:r>
              <a:rPr kumimoji="1" lang="ko-KR" altLang="en-US" sz="2100" b="1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골든위크</a:t>
            </a:r>
            <a:r>
              <a:rPr kumimoji="1" lang="ko-KR" altLang="en-US" sz="2100" b="1" dirty="0" err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구성하는 공휴일이 폐지되면 국민들의 생활에 영향이 갈 것을 우려하여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</a:p>
          <a:p>
            <a:pPr algn="ctr"/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4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29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일을 다시 </a:t>
            </a:r>
            <a:r>
              <a:rPr kumimoji="1" lang="ko-KR" altLang="en-US" sz="21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쇼와의 날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 지정하게 되었다고 한다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.</a:t>
            </a:r>
            <a:endParaRPr lang="ko-KR" altLang="en-US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455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15231-7E6B-EC2E-9506-98E86A5B71C3}"/>
              </a:ext>
            </a:extLst>
          </p:cNvPr>
          <p:cNvSpPr txBox="1"/>
          <p:nvPr/>
        </p:nvSpPr>
        <p:spPr>
          <a:xfrm>
            <a:off x="149994" y="1228093"/>
            <a:ext cx="10618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헌법기념일</a:t>
            </a:r>
            <a:r>
              <a:rPr kumimoji="1"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2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憲法記念日</a:t>
            </a:r>
            <a:endParaRPr lang="ko-KR" altLang="en-US" sz="4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1253AD0-DB94-59CA-E063-1476E185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145" y="901121"/>
            <a:ext cx="1657958" cy="1560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FEAF4-3636-7C87-7F2A-21FB2CCAD9AF}"/>
              </a:ext>
            </a:extLst>
          </p:cNvPr>
          <p:cNvSpPr txBox="1"/>
          <p:nvPr/>
        </p:nvSpPr>
        <p:spPr>
          <a:xfrm>
            <a:off x="252056" y="1942828"/>
            <a:ext cx="1287439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일본국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헌법의 시행을 기념하고 나라의 성장을 기원하는 날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인 헌법 기념일엔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400" b="1" dirty="0" err="1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개헌파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헌법 개정 </a:t>
            </a:r>
            <a:r>
              <a:rPr lang="ko-KR" altLang="en-US" sz="2400" b="1" dirty="0" err="1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찬성파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와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보헌파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헌법 개정 반대파</a:t>
            </a:r>
            <a:r>
              <a:rPr lang="en-US" altLang="ko-KR" sz="2400" b="1" dirty="0">
                <a:solidFill>
                  <a:srgbClr val="FF0000"/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가 각각 현행 </a:t>
            </a:r>
            <a:r>
              <a:rPr lang="ko-KR" altLang="en-US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일본국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헌법 개정에 관련한</a:t>
            </a:r>
            <a:endParaRPr lang="en-US" altLang="ko-KR" sz="24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여론조사를 실시한다고 한다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447AA-1188-A225-EF94-9938145DDCE9}"/>
              </a:ext>
            </a:extLst>
          </p:cNvPr>
          <p:cNvSpPr txBox="1"/>
          <p:nvPr/>
        </p:nvSpPr>
        <p:spPr>
          <a:xfrm>
            <a:off x="312541" y="3094036"/>
            <a:ext cx="84221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1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1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1974</a:t>
            </a:r>
            <a:r>
              <a:rPr lang="ko-KR" altLang="en-US" sz="21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년 </a:t>
            </a:r>
            <a:r>
              <a:rPr lang="ko-KR" altLang="en-US" sz="2100" b="1" dirty="0" err="1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일본국</a:t>
            </a:r>
            <a:r>
              <a:rPr lang="ko-KR" altLang="en-US" sz="21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헌법의 시행을 기념하는 날이다</a:t>
            </a:r>
            <a:endParaRPr lang="en-US" altLang="ko-KR" sz="2100" b="1" dirty="0"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  한국으로 치면 제헌절과 같은 날</a:t>
            </a:r>
            <a:r>
              <a:rPr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!</a:t>
            </a:r>
            <a:endParaRPr lang="ko-KR" altLang="en-US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0AA121E-CF4C-CD8D-9B4B-BA7557863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528" y="2791927"/>
            <a:ext cx="2614076" cy="19474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28C733-E568-985C-3449-528068CFA0E1}"/>
              </a:ext>
            </a:extLst>
          </p:cNvPr>
          <p:cNvSpPr txBox="1"/>
          <p:nvPr/>
        </p:nvSpPr>
        <p:spPr>
          <a:xfrm>
            <a:off x="154009" y="3788108"/>
            <a:ext cx="85484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4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녹색의 날 </a:t>
            </a:r>
            <a:r>
              <a:rPr kumimoji="1"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kumimoji="1" lang="ko-KR" altLang="en-US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숲의 날</a:t>
            </a:r>
            <a:r>
              <a:rPr kumimoji="1" lang="en-US" altLang="ko-KR" sz="4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),</a:t>
            </a:r>
            <a:r>
              <a:rPr lang="ja-JP" altLang="en-US" sz="42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みどりの</a:t>
            </a:r>
            <a:r>
              <a:rPr lang="ko-KR" altLang="en-US" sz="42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E693C-E125-9DF2-111D-8BAE01B2B443}"/>
              </a:ext>
            </a:extLst>
          </p:cNvPr>
          <p:cNvSpPr txBox="1"/>
          <p:nvPr/>
        </p:nvSpPr>
        <p:spPr>
          <a:xfrm>
            <a:off x="195261" y="4478130"/>
            <a:ext cx="128743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녹색의 날은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자연을 아끼면서 그 은혜를 감사하고 풍부한 마음을 기른다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3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취지로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기간에는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3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녹색의 식전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을 개최하는 한편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지방공공단체 및 일반 시설의 협력을 얻어 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3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녹색</a:t>
            </a:r>
            <a:r>
              <a:rPr lang="en-US" altLang="ko-KR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에 관한</a:t>
            </a:r>
            <a:endParaRPr lang="en-US" altLang="ko-KR" sz="23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lang="ko-KR" altLang="en-US" sz="23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각종 행사를 전국적으로 실시하고 있다고 한다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3BB88-ADBA-91A9-0774-1288EBB298E0}"/>
              </a:ext>
            </a:extLst>
          </p:cNvPr>
          <p:cNvSpPr txBox="1"/>
          <p:nvPr/>
        </p:nvSpPr>
        <p:spPr>
          <a:xfrm>
            <a:off x="301484" y="5598327"/>
            <a:ext cx="10516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2007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년부터 매년 녹색의 날에는 국립공원에 무료 입장이 가능하며</a:t>
            </a:r>
            <a:endParaRPr kumimoji="1" lang="en-US" altLang="ko-KR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  보통 파란색으로 인쇄되는 </a:t>
            </a:r>
            <a:r>
              <a:rPr kumimoji="1" lang="ko-KR" altLang="en-US" sz="2100" b="1" dirty="0" err="1">
                <a:solidFill>
                  <a:srgbClr val="0070C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마이니치</a:t>
            </a:r>
            <a:r>
              <a:rPr kumimoji="1" lang="ko-KR" altLang="en-US" sz="2100" b="1" dirty="0">
                <a:solidFill>
                  <a:srgbClr val="0070C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신문</a:t>
            </a:r>
            <a:r>
              <a:rPr kumimoji="1" lang="ko-KR" altLang="en-US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의 제목이 초록색이 된다고 한다</a:t>
            </a:r>
            <a:r>
              <a:rPr kumimoji="1" lang="en-US" altLang="ko-KR" sz="21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!</a:t>
            </a:r>
            <a:endParaRPr lang="ko-KR" altLang="en-US" sz="21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FAD6EC4-5C5E-44AB-FE47-371943E63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30" y="6329517"/>
            <a:ext cx="11504140" cy="51768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C42AA20-B3B9-FEB6-A196-1FBF86871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272" y="5378781"/>
            <a:ext cx="779836" cy="8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FA5A1B0-7922-92BA-1040-1ADC2E36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808" y="1070041"/>
            <a:ext cx="3488289" cy="1813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62D0B-3DAC-86FA-F3AD-51C2C28AF6B2}"/>
              </a:ext>
            </a:extLst>
          </p:cNvPr>
          <p:cNvSpPr txBox="1"/>
          <p:nvPr/>
        </p:nvSpPr>
        <p:spPr>
          <a:xfrm>
            <a:off x="1141798" y="2480193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어린이날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こどもの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r>
              <a:rPr kumimoji="1" lang="ko-KR" altLang="en-US" sz="42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endParaRPr lang="ko-KR" altLang="en-US" sz="42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3A3D4F-81F2-6EA2-8832-E98466A72090}"/>
              </a:ext>
            </a:extLst>
          </p:cNvPr>
          <p:cNvSpPr txBox="1"/>
          <p:nvPr/>
        </p:nvSpPr>
        <p:spPr>
          <a:xfrm>
            <a:off x="-262990" y="3329580"/>
            <a:ext cx="127179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어린이날은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어린이의 인격을 존중하고 어린이의 행복을 도모함과 동시에 어머니에게 감사한다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</a:p>
          <a:p>
            <a:pPr algn="ctr"/>
            <a:r>
              <a:rPr lang="ko-KR" altLang="en-US" sz="2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라는 것을 목표로 두고 있다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C0B4F-A1CE-01CC-A6F5-5A3884B755AE}"/>
              </a:ext>
            </a:extLst>
          </p:cNvPr>
          <p:cNvSpPr txBox="1"/>
          <p:nvPr/>
        </p:nvSpPr>
        <p:spPr>
          <a:xfrm>
            <a:off x="1012995" y="4187334"/>
            <a:ext cx="10166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정확히 </a:t>
            </a:r>
            <a:r>
              <a:rPr kumimoji="1"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kumimoji="1"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은 어린이날 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ja-JP" altLang="en-US" sz="2200" b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こどもの</a:t>
            </a:r>
            <a:r>
              <a:rPr lang="ko-KR" altLang="en-US" sz="2200" b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r>
              <a:rPr lang="en-US" altLang="ko-KR" sz="2200" b="1" dirty="0"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즉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남자 어린이의 날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</a:t>
            </a:r>
            <a:endParaRPr kumimoji="1" lang="en-US" altLang="ko-KR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단오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로 남성의 건강한 성장을 기원하는 행사가 열리며 공휴일로 지정되어 있지만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</a:p>
          <a:p>
            <a:pPr algn="ctr"/>
            <a:r>
              <a:rPr kumimoji="1"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kumimoji="1"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3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여자 어린이의 날 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(</a:t>
            </a:r>
            <a:r>
              <a:rPr lang="ja-JP" altLang="en-US" sz="2200" b="1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ひなまつり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)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에는 공휴일로 지정되어 있지 않아</a:t>
            </a:r>
            <a:endParaRPr kumimoji="1" lang="en-US" altLang="ko-KR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성차별로 보는 견해가 없지 않아 있다고 한다</a:t>
            </a:r>
            <a:endParaRPr kumimoji="1" lang="en-US" altLang="ko-KR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0D10CF-DED9-0B22-FFCC-A988E380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7" y="1436525"/>
            <a:ext cx="1723216" cy="181391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B5DAE13-3858-6FBB-0761-7E08C4E9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1111" y="4052946"/>
            <a:ext cx="1686916" cy="1794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09FCAE-FFB4-3AC0-0D2F-D630A4DFB3AB}"/>
              </a:ext>
            </a:extLst>
          </p:cNvPr>
          <p:cNvSpPr txBox="1"/>
          <p:nvPr/>
        </p:nvSpPr>
        <p:spPr>
          <a:xfrm>
            <a:off x="1884947" y="5904515"/>
            <a:ext cx="87171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lang="ko-KR" altLang="en-US" sz="2600" b="1" dirty="0"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5</a:t>
            </a:r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</a:t>
            </a:r>
            <a:r>
              <a:rPr lang="en-US" altLang="ko-KR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6</a:t>
            </a:r>
            <a:r>
              <a:rPr lang="ko-KR" altLang="en-US" sz="2600" b="1" dirty="0"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일은 대체 휴무일로 이 날엔 대체로 쉬는 날이라고 한다</a:t>
            </a:r>
          </a:p>
        </p:txBody>
      </p:sp>
    </p:spTree>
    <p:extLst>
      <p:ext uri="{BB962C8B-B14F-4D97-AF65-F5344CB8AC3E}">
        <p14:creationId xmlns:p14="http://schemas.microsoft.com/office/powerpoint/2010/main" val="142621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2C4CA0D-B80C-648A-6848-BDCEE71F9D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5FB3DA4-6363-6074-2C4C-40B71097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" y="18382"/>
            <a:ext cx="11983418" cy="65307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170C43A-B1C5-C31F-3181-92A590E8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1" y="6252043"/>
            <a:ext cx="11983418" cy="653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8C02FE-5D44-BDC3-C1DC-BD448FE5AFAC}"/>
              </a:ext>
            </a:extLst>
          </p:cNvPr>
          <p:cNvSpPr txBox="1"/>
          <p:nvPr/>
        </p:nvSpPr>
        <p:spPr>
          <a:xfrm>
            <a:off x="2185085" y="782487"/>
            <a:ext cx="7020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sz="3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어린이날에 잉여 깃발을 꽂는 이유는</a:t>
            </a:r>
            <a:r>
              <a:rPr kumimoji="1" lang="en-US" altLang="ko-KR" sz="30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?</a:t>
            </a:r>
            <a:endParaRPr kumimoji="1" lang="ko-KR" altLang="en-US" sz="30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3" name="그림 12" descr="하늘, 구름, 만화 영화, 국기이(가) 표시된 사진&#10;&#10;자동 생성된 설명">
            <a:hlinkClick r:id="rId3"/>
            <a:extLst>
              <a:ext uri="{FF2B5EF4-FFF2-40B4-BE49-F238E27FC236}">
                <a16:creationId xmlns:a16="http://schemas.microsoft.com/office/drawing/2014/main" id="{B2EB5458-BCB1-82EE-CF03-DACBA4EB8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331876"/>
            <a:ext cx="7772400" cy="4372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A9F7A1-EFAF-C354-F78F-5800F3EFA034}"/>
              </a:ext>
            </a:extLst>
          </p:cNvPr>
          <p:cNvSpPr txBox="1"/>
          <p:nvPr/>
        </p:nvSpPr>
        <p:spPr>
          <a:xfrm>
            <a:off x="1101804" y="1596920"/>
            <a:ext cx="1107996" cy="4277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ko-KR" altLang="en-US" sz="60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사진클릭</a:t>
            </a:r>
            <a:r>
              <a:rPr kumimoji="1" lang="en-US" altLang="ko-KR" sz="60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!</a:t>
            </a:r>
            <a:endParaRPr kumimoji="1" lang="ko-KR" altLang="en-US" sz="60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589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0B54443-ABE7-59D4-475C-DFBBE41B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1" y="494271"/>
            <a:ext cx="12191999" cy="6363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145"/>
              </a:srgbClr>
            </a:outerShdw>
          </a:effectLst>
        </p:spPr>
      </p:pic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873727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8A5EA6D-BED5-76AD-F2E7-C4167D60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893" y="925151"/>
            <a:ext cx="2402017" cy="2261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829C0-4E1C-2BAF-6A5C-2BA8B09921F6}"/>
              </a:ext>
            </a:extLst>
          </p:cNvPr>
          <p:cNvSpPr txBox="1"/>
          <p:nvPr/>
        </p:nvSpPr>
        <p:spPr>
          <a:xfrm>
            <a:off x="1154155" y="2195983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44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셋째주</a:t>
            </a:r>
            <a:r>
              <a:rPr kumimoji="1" lang="ko-KR" alt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월요일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바다의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海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ko-KR" altLang="en-US" sz="44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299DE-16CE-5CCA-D595-0E7CCA71DEA1}"/>
              </a:ext>
            </a:extLst>
          </p:cNvPr>
          <p:cNvSpPr txBox="1"/>
          <p:nvPr/>
        </p:nvSpPr>
        <p:spPr>
          <a:xfrm>
            <a:off x="-250633" y="2958871"/>
            <a:ext cx="1271798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5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바다의 날은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45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바다의 은혜에 감사하는 동시에 해양국 일본의 번영을 기원한다</a:t>
            </a:r>
            <a:r>
              <a:rPr lang="en-US" altLang="ko-KR" sz="245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45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45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취지로</a:t>
            </a:r>
            <a:endParaRPr lang="en-US" altLang="ko-KR" sz="2450" b="1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45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이 날에는 바다의 날을 기념하여 기념식과 축하행사가 진행된다고 한다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E1C89-B12C-8967-11E2-A86FEA00D98B}"/>
              </a:ext>
            </a:extLst>
          </p:cNvPr>
          <p:cNvSpPr txBox="1"/>
          <p:nvPr/>
        </p:nvSpPr>
        <p:spPr>
          <a:xfrm>
            <a:off x="1025352" y="3866052"/>
            <a:ext cx="10166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세계의 여러 국가 중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바다의 날</a:t>
            </a:r>
            <a:r>
              <a:rPr kumimoji="1" lang="en-US" altLang="ko-KR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을 공휴일로 지정한 국가는 </a:t>
            </a:r>
            <a:r>
              <a:rPr kumimoji="1"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일본이 유일</a:t>
            </a:r>
            <a:r>
              <a:rPr kumimoji="1" lang="ko-KR" altLang="en-US" sz="22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하다고 한다 </a:t>
            </a:r>
            <a:endParaRPr lang="ko-KR" altLang="en-US" sz="22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35445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7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0A47F9D-0970-A2A3-DE66-5DDE37F5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16" y="1506080"/>
            <a:ext cx="1434650" cy="14346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3CD5400-B9BB-F552-BC25-629183DC6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559" y="3429000"/>
            <a:ext cx="1020634" cy="10206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A7F3590-EC80-51D9-CDC2-11F66F2B0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440" y="5710784"/>
            <a:ext cx="941857" cy="9418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93D402C-3E59-42B3-7F31-3ED68DF4F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67" y="5339691"/>
            <a:ext cx="810569" cy="8105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E8BCE2B-D188-90C5-0565-A68EDC535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287741" y="1297445"/>
            <a:ext cx="810569" cy="81056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8FC2F37-3295-CD2F-1049-54473F105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322" y="6121233"/>
            <a:ext cx="501541" cy="50154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D55F318-7FC0-467A-8FE2-76DE73A9B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31885">
            <a:off x="4018184" y="543971"/>
            <a:ext cx="8001940" cy="4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8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89DEB68-D385-F6B1-19ED-B4FB6B099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8800" dirty="0">
              <a:latin typeface="BM HANNA Pro OTF" panose="020B0600000101010101" pitchFamily="34" charset="-127"/>
              <a:ea typeface="BM HANNA Pro OTF" panose="020B0600000101010101" pitchFamily="34" charset="-127"/>
            </a:endParaRPr>
          </a:p>
        </p:txBody>
      </p:sp>
      <p:sp>
        <p:nvSpPr>
          <p:cNvPr id="3" name="직각 삼각형[R] 2">
            <a:extLst>
              <a:ext uri="{FF2B5EF4-FFF2-40B4-BE49-F238E27FC236}">
                <a16:creationId xmlns:a16="http://schemas.microsoft.com/office/drawing/2014/main" id="{6F8004D0-66E5-3004-3BF9-1E0C16E9A6A7}"/>
              </a:ext>
            </a:extLst>
          </p:cNvPr>
          <p:cNvSpPr/>
          <p:nvPr/>
        </p:nvSpPr>
        <p:spPr>
          <a:xfrm flipH="1" flipV="1">
            <a:off x="6557210" y="-749776"/>
            <a:ext cx="5634789" cy="1925048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4" name="수동 입력 3">
            <a:extLst>
              <a:ext uri="{FF2B5EF4-FFF2-40B4-BE49-F238E27FC236}">
                <a16:creationId xmlns:a16="http://schemas.microsoft.com/office/drawing/2014/main" id="{3AC0280E-5330-C46B-2EAD-39F08F68D4F7}"/>
              </a:ext>
            </a:extLst>
          </p:cNvPr>
          <p:cNvSpPr/>
          <p:nvPr/>
        </p:nvSpPr>
        <p:spPr>
          <a:xfrm flipH="1" flipV="1">
            <a:off x="0" y="-1989030"/>
            <a:ext cx="12192000" cy="3164302"/>
          </a:xfrm>
          <a:prstGeom prst="flowChartManualIn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98417C-02F1-7D6E-2DA5-74CDCA304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8732">
            <a:off x="4385707" y="520346"/>
            <a:ext cx="7659039" cy="44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A7E1C-67DC-8830-05AA-C3B76862AEBD}"/>
              </a:ext>
            </a:extLst>
          </p:cNvPr>
          <p:cNvSpPr txBox="1"/>
          <p:nvPr/>
        </p:nvSpPr>
        <p:spPr>
          <a:xfrm>
            <a:off x="178073" y="-60159"/>
            <a:ext cx="456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8</a:t>
            </a:r>
            <a:r>
              <a:rPr kumimoji="1" lang="ko-KR" altLang="en-US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월 경축일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6F1C613-2061-30C2-2EB6-749912E20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144" y="1523120"/>
            <a:ext cx="3046620" cy="2041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F3E7F-C7A7-A917-A21E-68B0431DAAD2}"/>
              </a:ext>
            </a:extLst>
          </p:cNvPr>
          <p:cNvSpPr txBox="1"/>
          <p:nvPr/>
        </p:nvSpPr>
        <p:spPr>
          <a:xfrm>
            <a:off x="1141798" y="2628474"/>
            <a:ext cx="99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11</a:t>
            </a:r>
            <a:r>
              <a:rPr kumimoji="1" lang="ko-KR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 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산의 날</a:t>
            </a:r>
            <a:r>
              <a:rPr kumimoji="1" lang="en-US" altLang="ko-KR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44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ko-KR" altLang="en-US" sz="4400" b="1" dirty="0" err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山</a:t>
            </a:r>
            <a:r>
              <a:rPr lang="ja-JP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の</a:t>
            </a:r>
            <a:r>
              <a:rPr lang="ko-KR" altLang="en-US" sz="4400" b="1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日</a:t>
            </a:r>
            <a:endParaRPr lang="ja-JP" altLang="en-US" sz="4400" b="1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E3E14-0AA5-C31A-64CE-1C325BC96B1D}"/>
              </a:ext>
            </a:extLst>
          </p:cNvPr>
          <p:cNvSpPr txBox="1"/>
          <p:nvPr/>
        </p:nvSpPr>
        <p:spPr>
          <a:xfrm>
            <a:off x="-262990" y="3391362"/>
            <a:ext cx="1271798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산의 날은 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산과 친숙해지는 기회를 통해 신의 은혜에 감사한다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500" b="1" dirty="0" err="1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를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effectLst/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취지로</a:t>
            </a:r>
            <a:endParaRPr lang="en-US" altLang="ko-KR" sz="2500" b="1" dirty="0">
              <a:solidFill>
                <a:schemeClr val="accent6">
                  <a:lumMod val="75000"/>
                </a:schemeClr>
              </a:solidFill>
              <a:effectLst/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모든 사람</a:t>
            </a:r>
            <a:r>
              <a:rPr lang="en-US" altLang="ko-KR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5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특히 밀집된 도심의 평지에 갇혀 있는 사람들을 격려한다고 한다</a:t>
            </a:r>
            <a:endParaRPr lang="en-US" altLang="ko-KR" sz="2500" b="1" dirty="0">
              <a:solidFill>
                <a:schemeClr val="accent6">
                  <a:lumMod val="75000"/>
                </a:schemeClr>
              </a:solidFill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  <a:p>
            <a:pPr algn="ctr"/>
            <a:r>
              <a:rPr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산이 제공하는 축복에 대해 숙고하는 행위는 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일본의 지배적인 종교 실천인</a:t>
            </a:r>
            <a:r>
              <a:rPr lang="en-US" altLang="ko-KR" sz="2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lang="ko-KR" altLang="en-US" sz="2200" b="1" dirty="0">
                <a:solidFill>
                  <a:schemeClr val="accent6">
                    <a:lumMod val="75000"/>
                  </a:schemeClr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“</a:t>
            </a:r>
            <a:r>
              <a:rPr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신도</a:t>
            </a:r>
            <a:r>
              <a:rPr lang="en-US" altLang="ko-KR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”</a:t>
            </a:r>
            <a:r>
              <a:rPr lang="ko-KR" altLang="en-US" sz="2200" b="1" dirty="0">
                <a:solidFill>
                  <a:srgbClr val="FF0000"/>
                </a:solidFill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의 사색과 같다고 한다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744B761-7E11-F965-973A-D4B48D875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557" y="4788543"/>
            <a:ext cx="1047936" cy="1599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33EE8-FB36-9416-D7D5-6490CEDE7508}"/>
              </a:ext>
            </a:extLst>
          </p:cNvPr>
          <p:cNvSpPr txBox="1"/>
          <p:nvPr/>
        </p:nvSpPr>
        <p:spPr>
          <a:xfrm>
            <a:off x="1012995" y="4595942"/>
            <a:ext cx="101660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3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+)</a:t>
            </a:r>
            <a:r>
              <a:rPr kumimoji="1" lang="ko-KR" altLang="en-US" sz="23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산을 등반하는 날</a:t>
            </a:r>
            <a:r>
              <a:rPr kumimoji="1" lang="en-US" altLang="ko-KR" sz="23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,</a:t>
            </a:r>
            <a:r>
              <a:rPr kumimoji="1" lang="ko-KR" altLang="en-US" sz="2300" b="1" dirty="0">
                <a:latin typeface="NanumSquareRoundOTF ExtraBold" panose="020B0600000101010101" pitchFamily="34" charset="-127"/>
                <a:ea typeface="NanumSquareRoundOTF ExtraBold" panose="020B0600000101010101" pitchFamily="34" charset="-127"/>
              </a:rPr>
              <a:t> 혹은 등산하는 날로 기념일로 지정</a:t>
            </a:r>
            <a:endParaRPr lang="ko-KR" altLang="en-US" sz="2300" b="1" dirty="0">
              <a:latin typeface="NanumSquareRoundOTF ExtraBold" panose="020B0600000101010101" pitchFamily="34" charset="-127"/>
              <a:ea typeface="NanumSquareRoundOTF ExtraBold" panose="020B0600000101010101" pitchFamily="34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2D0AC62-E266-146D-9ED5-D36E3441D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3235" y="5027143"/>
            <a:ext cx="1647108" cy="18770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4C3EB1D-2171-56FE-DF26-63F110250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8127" y="5039500"/>
            <a:ext cx="1647108" cy="18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432</Words>
  <Application>Microsoft Macintosh PowerPoint</Application>
  <PresentationFormat>와이드스크린</PresentationFormat>
  <Paragraphs>44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Arial</vt:lpstr>
      <vt:lpstr>BM HANNA Pro OTF</vt:lpstr>
      <vt:lpstr>맑은 고딕</vt:lpstr>
      <vt:lpstr>NanumSquareRoundOTF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신은영</dc:creator>
  <cp:lastModifiedBy>신은영</cp:lastModifiedBy>
  <cp:revision>24</cp:revision>
  <dcterms:created xsi:type="dcterms:W3CDTF">2023-09-22T16:12:46Z</dcterms:created>
  <dcterms:modified xsi:type="dcterms:W3CDTF">2023-10-04T13:48:34Z</dcterms:modified>
</cp:coreProperties>
</file>