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2" d="100"/>
          <a:sy n="72" d="100"/>
        </p:scale>
        <p:origin x="65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5/27/2024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svg"/></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0pursqo0lP0?si=LVfjWlx1CO54mbYC"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TextBox 3"/>
          <p:cNvSpPr txBox="1"/>
          <p:nvPr/>
        </p:nvSpPr>
        <p:spPr>
          <a:xfrm>
            <a:off x="3517248" y="2728015"/>
            <a:ext cx="12329690" cy="5176607"/>
          </a:xfrm>
          <a:prstGeom prst="rect">
            <a:avLst/>
          </a:prstGeom>
        </p:spPr>
        <p:txBody>
          <a:bodyPr lIns="0" tIns="0" rIns="0" bIns="0" rtlCol="0" anchor="t">
            <a:spAutoFit/>
          </a:bodyPr>
          <a:lstStyle/>
          <a:p>
            <a:pPr algn="ctr">
              <a:lnSpc>
                <a:spcPts val="20750"/>
              </a:lnSpc>
            </a:pPr>
            <a:r>
              <a:rPr lang="en-US" sz="14821">
                <a:solidFill>
                  <a:srgbClr val="FFFFFF"/>
                </a:solidFill>
                <a:ea typeface="210 오늘은 Bold"/>
              </a:rPr>
              <a:t>히로시마현 여행관광 산업 계획서</a:t>
            </a:r>
          </a:p>
        </p:txBody>
      </p:sp>
      <p:grpSp>
        <p:nvGrpSpPr>
          <p:cNvPr id="4" name="Group 4"/>
          <p:cNvGrpSpPr/>
          <p:nvPr/>
        </p:nvGrpSpPr>
        <p:grpSpPr>
          <a:xfrm>
            <a:off x="5721064" y="7778012"/>
            <a:ext cx="6845872" cy="1009582"/>
            <a:chOff x="0" y="0"/>
            <a:chExt cx="2755757" cy="406400"/>
          </a:xfrm>
        </p:grpSpPr>
        <p:sp>
          <p:nvSpPr>
            <p:cNvPr id="5" name="Freeform 5"/>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FFFFFF"/>
            </a:solidFill>
          </p:spPr>
        </p:sp>
        <p:sp>
          <p:nvSpPr>
            <p:cNvPr id="6" name="TextBox 6"/>
            <p:cNvSpPr txBox="1"/>
            <p:nvPr/>
          </p:nvSpPr>
          <p:spPr>
            <a:xfrm>
              <a:off x="0" y="-47625"/>
              <a:ext cx="2755757" cy="454025"/>
            </a:xfrm>
            <a:prstGeom prst="rect">
              <a:avLst/>
            </a:prstGeom>
          </p:spPr>
          <p:txBody>
            <a:bodyPr lIns="50800" tIns="50800" rIns="50800" bIns="50800" rtlCol="0" anchor="ctr"/>
            <a:lstStyle/>
            <a:p>
              <a:pPr algn="ctr">
                <a:lnSpc>
                  <a:spcPts val="3639"/>
                </a:lnSpc>
              </a:pPr>
              <a:r>
                <a:rPr lang="en-US" sz="2599">
                  <a:solidFill>
                    <a:srgbClr val="000000"/>
                  </a:solidFill>
                  <a:latin typeface="Montserrat Semi-Bold"/>
                  <a:ea typeface="Montserrat Semi-Bold"/>
                </a:rPr>
                <a:t>일본어일본학과 22202089 노유정</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97380" y="2436064"/>
            <a:ext cx="9937518" cy="6590863"/>
          </a:xfrm>
          <a:custGeom>
            <a:avLst/>
            <a:gdLst/>
            <a:ahLst/>
            <a:cxnLst/>
            <a:rect l="l" t="t" r="r" b="b"/>
            <a:pathLst>
              <a:path w="9937518" h="6590863">
                <a:moveTo>
                  <a:pt x="0" y="0"/>
                </a:moveTo>
                <a:lnTo>
                  <a:pt x="9937519" y="0"/>
                </a:lnTo>
                <a:lnTo>
                  <a:pt x="9937519" y="6590862"/>
                </a:lnTo>
                <a:lnTo>
                  <a:pt x="0" y="6590862"/>
                </a:lnTo>
                <a:lnTo>
                  <a:pt x="0" y="0"/>
                </a:lnTo>
                <a:close/>
              </a:path>
            </a:pathLst>
          </a:cu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Freeform 3"/>
          <p:cNvSpPr/>
          <p:nvPr/>
        </p:nvSpPr>
        <p:spPr>
          <a:xfrm>
            <a:off x="15088549" y="7151086"/>
            <a:ext cx="2934689" cy="2297121"/>
          </a:xfrm>
          <a:custGeom>
            <a:avLst/>
            <a:gdLst/>
            <a:ahLst/>
            <a:cxnLst/>
            <a:rect l="l" t="t" r="r" b="b"/>
            <a:pathLst>
              <a:path w="2934689" h="2297121">
                <a:moveTo>
                  <a:pt x="0" y="0"/>
                </a:moveTo>
                <a:lnTo>
                  <a:pt x="2934689" y="0"/>
                </a:lnTo>
                <a:lnTo>
                  <a:pt x="2934689" y="2297122"/>
                </a:lnTo>
                <a:lnTo>
                  <a:pt x="0" y="229712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4" name="Freeform 4"/>
          <p:cNvSpPr/>
          <p:nvPr/>
        </p:nvSpPr>
        <p:spPr>
          <a:xfrm>
            <a:off x="11528400" y="5586651"/>
            <a:ext cx="4695311" cy="4114800"/>
          </a:xfrm>
          <a:custGeom>
            <a:avLst/>
            <a:gdLst/>
            <a:ahLst/>
            <a:cxnLst/>
            <a:rect l="l" t="t" r="r" b="b"/>
            <a:pathLst>
              <a:path w="4695311" h="4114800">
                <a:moveTo>
                  <a:pt x="0" y="0"/>
                </a:moveTo>
                <a:lnTo>
                  <a:pt x="4695311" y="0"/>
                </a:lnTo>
                <a:lnTo>
                  <a:pt x="4695311" y="4114800"/>
                </a:lnTo>
                <a:lnTo>
                  <a:pt x="0" y="4114800"/>
                </a:lnTo>
                <a:lnTo>
                  <a:pt x="0" y="0"/>
                </a:lnTo>
                <a:close/>
              </a:path>
            </a:pathLst>
          </a:cu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grpSp>
        <p:nvGrpSpPr>
          <p:cNvPr id="5" name="Group 5"/>
          <p:cNvGrpSpPr/>
          <p:nvPr/>
        </p:nvGrpSpPr>
        <p:grpSpPr>
          <a:xfrm>
            <a:off x="193031" y="331153"/>
            <a:ext cx="11044327" cy="1517651"/>
            <a:chOff x="0" y="0"/>
            <a:chExt cx="14725770" cy="2023534"/>
          </a:xfrm>
        </p:grpSpPr>
        <p:sp>
          <p:nvSpPr>
            <p:cNvPr id="6" name="TextBox 6"/>
            <p:cNvSpPr txBox="1"/>
            <p:nvPr/>
          </p:nvSpPr>
          <p:spPr>
            <a:xfrm>
              <a:off x="1588654" y="218163"/>
              <a:ext cx="13137116" cy="1576771"/>
            </a:xfrm>
            <a:prstGeom prst="rect">
              <a:avLst/>
            </a:prstGeom>
          </p:spPr>
          <p:txBody>
            <a:bodyPr lIns="0" tIns="0" rIns="0" bIns="0" rtlCol="0" anchor="t">
              <a:spAutoFit/>
            </a:bodyPr>
            <a:lstStyle/>
            <a:p>
              <a:pPr algn="ctr">
                <a:lnSpc>
                  <a:spcPts val="9813"/>
                </a:lnSpc>
              </a:pPr>
              <a:r>
                <a:rPr lang="en-US" sz="7009">
                  <a:solidFill>
                    <a:srgbClr val="000000"/>
                  </a:solidFill>
                  <a:latin typeface="마카롱"/>
                  <a:ea typeface="마카롱"/>
                </a:rPr>
                <a:t>pportunities(기회)</a:t>
              </a:r>
            </a:p>
          </p:txBody>
        </p:sp>
        <p:sp>
          <p:nvSpPr>
            <p:cNvPr id="7" name="TextBox 7"/>
            <p:cNvSpPr txBox="1"/>
            <p:nvPr/>
          </p:nvSpPr>
          <p:spPr>
            <a:xfrm>
              <a:off x="0" y="-219075"/>
              <a:ext cx="1816537" cy="2242609"/>
            </a:xfrm>
            <a:prstGeom prst="rect">
              <a:avLst/>
            </a:prstGeom>
          </p:spPr>
          <p:txBody>
            <a:bodyPr lIns="0" tIns="0" rIns="0" bIns="0" rtlCol="0" anchor="t">
              <a:spAutoFit/>
            </a:bodyPr>
            <a:lstStyle/>
            <a:p>
              <a:pPr algn="ctr">
                <a:lnSpc>
                  <a:spcPts val="13999"/>
                </a:lnSpc>
              </a:pPr>
              <a:r>
                <a:rPr lang="en-US" sz="9999">
                  <a:solidFill>
                    <a:srgbClr val="000000"/>
                  </a:solidFill>
                  <a:latin typeface="마카롱"/>
                </a:rPr>
                <a:t>O</a:t>
              </a:r>
            </a:p>
          </p:txBody>
        </p:sp>
      </p:grpSp>
      <p:sp>
        <p:nvSpPr>
          <p:cNvPr id="8" name="TextBox 8"/>
          <p:cNvSpPr txBox="1"/>
          <p:nvPr/>
        </p:nvSpPr>
        <p:spPr>
          <a:xfrm>
            <a:off x="292094" y="2902570"/>
            <a:ext cx="9505287" cy="4772025"/>
          </a:xfrm>
          <a:prstGeom prst="rect">
            <a:avLst/>
          </a:prstGeom>
        </p:spPr>
        <p:txBody>
          <a:bodyPr lIns="0" tIns="0" rIns="0" bIns="0" rtlCol="0" anchor="t">
            <a:spAutoFit/>
          </a:bodyPr>
          <a:lstStyle/>
          <a:p>
            <a:pPr marL="971550" lvl="1" indent="-485775" algn="l">
              <a:lnSpc>
                <a:spcPts val="6299"/>
              </a:lnSpc>
              <a:buAutoNum type="arabicPeriod"/>
            </a:pPr>
            <a:r>
              <a:rPr lang="en-US" sz="4500">
                <a:solidFill>
                  <a:srgbClr val="000000"/>
                </a:solidFill>
                <a:ea typeface="210 옥탑방"/>
              </a:rPr>
              <a:t>사람들이 잘 모르던 장소방문</a:t>
            </a:r>
          </a:p>
          <a:p>
            <a:pPr marL="971550" lvl="1" indent="-485775" algn="l">
              <a:lnSpc>
                <a:spcPts val="6299"/>
              </a:lnSpc>
              <a:buAutoNum type="arabicPeriod"/>
            </a:pPr>
            <a:r>
              <a:rPr lang="en-US" sz="4500">
                <a:solidFill>
                  <a:srgbClr val="000000"/>
                </a:solidFill>
                <a:ea typeface="210 옥탑방"/>
              </a:rPr>
              <a:t>대기선이 적다는 점</a:t>
            </a:r>
          </a:p>
          <a:p>
            <a:pPr marL="971550" lvl="1" indent="-485775" algn="l">
              <a:lnSpc>
                <a:spcPts val="6299"/>
              </a:lnSpc>
              <a:buAutoNum type="arabicPeriod"/>
            </a:pPr>
            <a:r>
              <a:rPr lang="en-US" sz="4500">
                <a:solidFill>
                  <a:srgbClr val="000000"/>
                </a:solidFill>
                <a:latin typeface="210 옥탑방"/>
                <a:ea typeface="210 옥탑방"/>
              </a:rPr>
              <a:t>한국계, 중국계 사람들보단 서양계 사람들과 일본인을 만날 수 있다는 점</a:t>
            </a:r>
          </a:p>
          <a:p>
            <a:pPr marL="971550" lvl="1" indent="-485775" algn="l">
              <a:lnSpc>
                <a:spcPts val="6299"/>
              </a:lnSpc>
              <a:buAutoNum type="arabicPeriod"/>
            </a:pPr>
            <a:r>
              <a:rPr lang="en-US" sz="4500">
                <a:solidFill>
                  <a:srgbClr val="000000"/>
                </a:solidFill>
                <a:ea typeface="210 옥탑방"/>
              </a:rPr>
              <a:t>세계문화유산 등을 직접 보고 다양한 사진 촬영</a:t>
            </a:r>
          </a:p>
        </p:txBody>
      </p:sp>
    </p:spTree>
  </p:cSld>
  <p:clrMapOvr>
    <a:masterClrMapping/>
  </p:clrMapOvr>
  <p:transition>
    <p:cover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447330" y="2946885"/>
            <a:ext cx="4498189" cy="5219417"/>
          </a:xfrm>
          <a:custGeom>
            <a:avLst/>
            <a:gdLst/>
            <a:ahLst/>
            <a:cxnLst/>
            <a:rect l="l" t="t" r="r" b="b"/>
            <a:pathLst>
              <a:path w="4498189" h="5219417">
                <a:moveTo>
                  <a:pt x="0" y="0"/>
                </a:moveTo>
                <a:lnTo>
                  <a:pt x="4498189" y="0"/>
                </a:lnTo>
                <a:lnTo>
                  <a:pt x="4498189" y="5219418"/>
                </a:lnTo>
                <a:lnTo>
                  <a:pt x="0" y="5219418"/>
                </a:lnTo>
                <a:lnTo>
                  <a:pt x="0" y="0"/>
                </a:lnTo>
                <a:close/>
              </a:path>
            </a:pathLst>
          </a:cu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Freeform 3"/>
          <p:cNvSpPr/>
          <p:nvPr/>
        </p:nvSpPr>
        <p:spPr>
          <a:xfrm>
            <a:off x="11165091" y="5651552"/>
            <a:ext cx="4531333" cy="4531333"/>
          </a:xfrm>
          <a:custGeom>
            <a:avLst/>
            <a:gdLst/>
            <a:ahLst/>
            <a:cxnLst/>
            <a:rect l="l" t="t" r="r" b="b"/>
            <a:pathLst>
              <a:path w="4531333" h="4531333">
                <a:moveTo>
                  <a:pt x="0" y="0"/>
                </a:moveTo>
                <a:lnTo>
                  <a:pt x="4531334" y="0"/>
                </a:lnTo>
                <a:lnTo>
                  <a:pt x="4531334" y="4531333"/>
                </a:lnTo>
                <a:lnTo>
                  <a:pt x="0" y="4531333"/>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grpSp>
        <p:nvGrpSpPr>
          <p:cNvPr id="4" name="Group 4"/>
          <p:cNvGrpSpPr/>
          <p:nvPr/>
        </p:nvGrpSpPr>
        <p:grpSpPr>
          <a:xfrm>
            <a:off x="193031" y="331153"/>
            <a:ext cx="7578778" cy="1517651"/>
            <a:chOff x="0" y="0"/>
            <a:chExt cx="10105037" cy="2023534"/>
          </a:xfrm>
        </p:grpSpPr>
        <p:sp>
          <p:nvSpPr>
            <p:cNvPr id="5" name="TextBox 5"/>
            <p:cNvSpPr txBox="1"/>
            <p:nvPr/>
          </p:nvSpPr>
          <p:spPr>
            <a:xfrm>
              <a:off x="1063425" y="312282"/>
              <a:ext cx="9041612" cy="1576771"/>
            </a:xfrm>
            <a:prstGeom prst="rect">
              <a:avLst/>
            </a:prstGeom>
          </p:spPr>
          <p:txBody>
            <a:bodyPr lIns="0" tIns="0" rIns="0" bIns="0" rtlCol="0" anchor="t">
              <a:spAutoFit/>
            </a:bodyPr>
            <a:lstStyle/>
            <a:p>
              <a:pPr algn="ctr">
                <a:lnSpc>
                  <a:spcPts val="9813"/>
                </a:lnSpc>
              </a:pPr>
              <a:r>
                <a:rPr lang="en-US" sz="7009">
                  <a:solidFill>
                    <a:srgbClr val="000000"/>
                  </a:solidFill>
                  <a:latin typeface="마카롱"/>
                  <a:ea typeface="마카롱"/>
                </a:rPr>
                <a:t>hreats(위협)</a:t>
              </a:r>
            </a:p>
          </p:txBody>
        </p:sp>
        <p:sp>
          <p:nvSpPr>
            <p:cNvPr id="6" name="TextBox 6"/>
            <p:cNvSpPr txBox="1"/>
            <p:nvPr/>
          </p:nvSpPr>
          <p:spPr>
            <a:xfrm>
              <a:off x="0" y="-219075"/>
              <a:ext cx="1816537" cy="2242609"/>
            </a:xfrm>
            <a:prstGeom prst="rect">
              <a:avLst/>
            </a:prstGeom>
          </p:spPr>
          <p:txBody>
            <a:bodyPr lIns="0" tIns="0" rIns="0" bIns="0" rtlCol="0" anchor="t">
              <a:spAutoFit/>
            </a:bodyPr>
            <a:lstStyle/>
            <a:p>
              <a:pPr algn="ctr">
                <a:lnSpc>
                  <a:spcPts val="13999"/>
                </a:lnSpc>
              </a:pPr>
              <a:r>
                <a:rPr lang="en-US" sz="9999">
                  <a:solidFill>
                    <a:srgbClr val="000000"/>
                  </a:solidFill>
                  <a:latin typeface="마카롱"/>
                </a:rPr>
                <a:t>T</a:t>
              </a:r>
            </a:p>
          </p:txBody>
        </p:sp>
      </p:grpSp>
      <p:sp>
        <p:nvSpPr>
          <p:cNvPr id="7" name="TextBox 7"/>
          <p:cNvSpPr txBox="1"/>
          <p:nvPr/>
        </p:nvSpPr>
        <p:spPr>
          <a:xfrm>
            <a:off x="319641" y="2479727"/>
            <a:ext cx="12573000" cy="3171825"/>
          </a:xfrm>
          <a:prstGeom prst="rect">
            <a:avLst/>
          </a:prstGeom>
        </p:spPr>
        <p:txBody>
          <a:bodyPr lIns="0" tIns="0" rIns="0" bIns="0" rtlCol="0" anchor="t">
            <a:spAutoFit/>
          </a:bodyPr>
          <a:lstStyle/>
          <a:p>
            <a:pPr marL="971550" lvl="1" indent="-485775" algn="l">
              <a:lnSpc>
                <a:spcPts val="6299"/>
              </a:lnSpc>
              <a:buAutoNum type="arabicPeriod"/>
            </a:pPr>
            <a:r>
              <a:rPr lang="en-US" sz="4500">
                <a:solidFill>
                  <a:srgbClr val="000000"/>
                </a:solidFill>
                <a:ea typeface="210 옥탑방"/>
              </a:rPr>
              <a:t>인식 변화로 인해 다양한 여행 산업 생김</a:t>
            </a:r>
          </a:p>
          <a:p>
            <a:pPr marL="971550" lvl="1" indent="-485775" algn="l">
              <a:lnSpc>
                <a:spcPts val="6299"/>
              </a:lnSpc>
              <a:buAutoNum type="arabicPeriod"/>
            </a:pPr>
            <a:r>
              <a:rPr lang="en-US" sz="4500">
                <a:solidFill>
                  <a:srgbClr val="000000"/>
                </a:solidFill>
                <a:ea typeface="210 옥탑방"/>
              </a:rPr>
              <a:t>방사능 및 원자력 폭발로 인한 소문 재 발생</a:t>
            </a:r>
          </a:p>
          <a:p>
            <a:pPr marL="971550" lvl="1" indent="-485775" algn="l">
              <a:lnSpc>
                <a:spcPts val="6299"/>
              </a:lnSpc>
              <a:buAutoNum type="arabicPeriod"/>
            </a:pPr>
            <a:r>
              <a:rPr lang="en-US" sz="4500">
                <a:solidFill>
                  <a:srgbClr val="000000"/>
                </a:solidFill>
                <a:ea typeface="210 옥탑방"/>
              </a:rPr>
              <a:t>가격 인상에 대한 문제</a:t>
            </a:r>
          </a:p>
          <a:p>
            <a:pPr marL="971550" lvl="1" indent="-485775" algn="l">
              <a:lnSpc>
                <a:spcPts val="6299"/>
              </a:lnSpc>
              <a:buAutoNum type="arabicPeriod"/>
            </a:pPr>
            <a:r>
              <a:rPr lang="en-US" sz="4500">
                <a:solidFill>
                  <a:srgbClr val="000000"/>
                </a:solidFill>
                <a:ea typeface="210 옥탑방"/>
              </a:rPr>
              <a:t>히로시마현의 여행 산업으로 통해 다양한 인식발생</a:t>
            </a:r>
          </a:p>
        </p:txBody>
      </p:sp>
    </p:spTree>
  </p:cSld>
  <p:clrMapOvr>
    <a:masterClrMapping/>
  </p:clrMapOvr>
  <p:transition>
    <p:cover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465939" y="0"/>
            <a:ext cx="8822061" cy="10287000"/>
          </a:xfrm>
          <a:custGeom>
            <a:avLst/>
            <a:gdLst/>
            <a:ahLst/>
            <a:cxnLst/>
            <a:rect l="l" t="t" r="r" b="b"/>
            <a:pathLst>
              <a:path w="8822061" h="10287000">
                <a:moveTo>
                  <a:pt x="0" y="0"/>
                </a:moveTo>
                <a:lnTo>
                  <a:pt x="8822061" y="0"/>
                </a:lnTo>
                <a:lnTo>
                  <a:pt x="8822061" y="10287000"/>
                </a:lnTo>
                <a:lnTo>
                  <a:pt x="0" y="10287000"/>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3" name="TextBox 3"/>
          <p:cNvSpPr txBox="1"/>
          <p:nvPr/>
        </p:nvSpPr>
        <p:spPr>
          <a:xfrm>
            <a:off x="2327036" y="2440602"/>
            <a:ext cx="6460589" cy="4677667"/>
          </a:xfrm>
          <a:prstGeom prst="rect">
            <a:avLst/>
          </a:prstGeom>
        </p:spPr>
        <p:txBody>
          <a:bodyPr lIns="0" tIns="0" rIns="0" bIns="0" rtlCol="0" anchor="t">
            <a:spAutoFit/>
          </a:bodyPr>
          <a:lstStyle/>
          <a:p>
            <a:pPr algn="ctr">
              <a:lnSpc>
                <a:spcPts val="17800"/>
              </a:lnSpc>
            </a:pPr>
            <a:r>
              <a:rPr lang="en-US" sz="12714">
                <a:solidFill>
                  <a:srgbClr val="000000"/>
                </a:solidFill>
                <a:latin typeface="Ancient signboards 간판"/>
                <a:ea typeface="Ancient signboards 간판"/>
              </a:rPr>
              <a:t>Hirosima 여행일정</a:t>
            </a:r>
          </a:p>
        </p:txBody>
      </p:sp>
      <p:grpSp>
        <p:nvGrpSpPr>
          <p:cNvPr id="4" name="Group 4"/>
          <p:cNvGrpSpPr/>
          <p:nvPr/>
        </p:nvGrpSpPr>
        <p:grpSpPr>
          <a:xfrm>
            <a:off x="3615669" y="7118268"/>
            <a:ext cx="3883323" cy="715210"/>
            <a:chOff x="0" y="0"/>
            <a:chExt cx="2206600" cy="406400"/>
          </a:xfrm>
        </p:grpSpPr>
        <p:sp>
          <p:nvSpPr>
            <p:cNvPr id="5" name="Freeform 5"/>
            <p:cNvSpPr/>
            <p:nvPr/>
          </p:nvSpPr>
          <p:spPr>
            <a:xfrm>
              <a:off x="0" y="0"/>
              <a:ext cx="2206600" cy="406400"/>
            </a:xfrm>
            <a:custGeom>
              <a:avLst/>
              <a:gdLst/>
              <a:ahLst/>
              <a:cxnLst/>
              <a:rect l="l" t="t" r="r" b="b"/>
              <a:pathLst>
                <a:path w="2206600" h="406400">
                  <a:moveTo>
                    <a:pt x="2003400" y="0"/>
                  </a:moveTo>
                  <a:cubicBezTo>
                    <a:pt x="2115624" y="0"/>
                    <a:pt x="2206600" y="90976"/>
                    <a:pt x="2206600" y="203200"/>
                  </a:cubicBezTo>
                  <a:cubicBezTo>
                    <a:pt x="2206600" y="315424"/>
                    <a:pt x="2115624" y="406400"/>
                    <a:pt x="2003400"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6" name="TextBox 6"/>
            <p:cNvSpPr txBox="1"/>
            <p:nvPr/>
          </p:nvSpPr>
          <p:spPr>
            <a:xfrm>
              <a:off x="0" y="-38100"/>
              <a:ext cx="2206600"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 2024.06.08~2024.06.12</a:t>
              </a:r>
            </a:p>
          </p:txBody>
        </p:sp>
      </p:grpSp>
    </p:spTree>
  </p:cSld>
  <p:clrMapOvr>
    <a:masterClrMapping/>
  </p:clrMapOvr>
  <p:transition>
    <p:cover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871094" y="1663905"/>
            <a:ext cx="3883323" cy="715210"/>
            <a:chOff x="0" y="0"/>
            <a:chExt cx="2206600" cy="406400"/>
          </a:xfrm>
        </p:grpSpPr>
        <p:sp>
          <p:nvSpPr>
            <p:cNvPr id="3" name="Freeform 3"/>
            <p:cNvSpPr/>
            <p:nvPr/>
          </p:nvSpPr>
          <p:spPr>
            <a:xfrm>
              <a:off x="0" y="0"/>
              <a:ext cx="2206600" cy="406400"/>
            </a:xfrm>
            <a:custGeom>
              <a:avLst/>
              <a:gdLst/>
              <a:ahLst/>
              <a:cxnLst/>
              <a:rect l="l" t="t" r="r" b="b"/>
              <a:pathLst>
                <a:path w="2206600" h="406400">
                  <a:moveTo>
                    <a:pt x="2003400" y="0"/>
                  </a:moveTo>
                  <a:cubicBezTo>
                    <a:pt x="2115624" y="0"/>
                    <a:pt x="2206600" y="90976"/>
                    <a:pt x="2206600" y="203200"/>
                  </a:cubicBezTo>
                  <a:cubicBezTo>
                    <a:pt x="2206600" y="315424"/>
                    <a:pt x="2115624" y="406400"/>
                    <a:pt x="2003400"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4" name="TextBox 4"/>
            <p:cNvSpPr txBox="1"/>
            <p:nvPr/>
          </p:nvSpPr>
          <p:spPr>
            <a:xfrm>
              <a:off x="0" y="-38100"/>
              <a:ext cx="2206600"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 2024.06.08~2024.06.11</a:t>
              </a:r>
            </a:p>
          </p:txBody>
        </p:sp>
      </p:grpSp>
      <p:sp>
        <p:nvSpPr>
          <p:cNvPr id="5" name="Freeform 5"/>
          <p:cNvSpPr/>
          <p:nvPr/>
        </p:nvSpPr>
        <p:spPr>
          <a:xfrm>
            <a:off x="0" y="0"/>
            <a:ext cx="7715250" cy="10287000"/>
          </a:xfrm>
          <a:custGeom>
            <a:avLst/>
            <a:gdLst/>
            <a:ahLst/>
            <a:cxnLst/>
            <a:rect l="l" t="t" r="r" b="b"/>
            <a:pathLst>
              <a:path w="7715250" h="10287000">
                <a:moveTo>
                  <a:pt x="0" y="0"/>
                </a:moveTo>
                <a:lnTo>
                  <a:pt x="7715250" y="0"/>
                </a:lnTo>
                <a:lnTo>
                  <a:pt x="7715250" y="10287000"/>
                </a:lnTo>
                <a:lnTo>
                  <a:pt x="0" y="10287000"/>
                </a:lnTo>
                <a:lnTo>
                  <a:pt x="0" y="0"/>
                </a:lnTo>
                <a:close/>
              </a:path>
            </a:pathLst>
          </a:custGeom>
          <a:blipFill>
            <a:blip r:embed="rId2">
              <a:extLst>
                <a:ext uri="{28A0092B-C50C-407E-A947-70E740481C1C}">
                  <a14:useLocalDpi xmlns:a14="http://schemas.microsoft.com/office/drawing/2010/main"/>
                </a:ext>
              </a:extLst>
            </a:blip>
            <a:stretch>
              <a:fillRect/>
            </a:stretch>
          </a:blipFill>
        </p:spPr>
      </p:sp>
      <p:grpSp>
        <p:nvGrpSpPr>
          <p:cNvPr id="6" name="Group 6"/>
          <p:cNvGrpSpPr/>
          <p:nvPr/>
        </p:nvGrpSpPr>
        <p:grpSpPr>
          <a:xfrm>
            <a:off x="7978894" y="1695770"/>
            <a:ext cx="2330211" cy="651480"/>
            <a:chOff x="0" y="0"/>
            <a:chExt cx="3106948" cy="868640"/>
          </a:xfrm>
        </p:grpSpPr>
        <p:sp>
          <p:nvSpPr>
            <p:cNvPr id="7" name="Freeform 7"/>
            <p:cNvSpPr/>
            <p:nvPr/>
          </p:nvSpPr>
          <p:spPr>
            <a:xfrm>
              <a:off x="0" y="0"/>
              <a:ext cx="873404" cy="868640"/>
            </a:xfrm>
            <a:custGeom>
              <a:avLst/>
              <a:gdLst/>
              <a:ahLst/>
              <a:cxnLst/>
              <a:rect l="l" t="t" r="r" b="b"/>
              <a:pathLst>
                <a:path w="873404" h="868640">
                  <a:moveTo>
                    <a:pt x="0" y="0"/>
                  </a:moveTo>
                  <a:lnTo>
                    <a:pt x="873404" y="0"/>
                  </a:lnTo>
                  <a:lnTo>
                    <a:pt x="873404" y="868640"/>
                  </a:lnTo>
                  <a:lnTo>
                    <a:pt x="0" y="868640"/>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sp>
        <p:sp>
          <p:nvSpPr>
            <p:cNvPr id="8" name="TextBox 8"/>
            <p:cNvSpPr txBox="1"/>
            <p:nvPr/>
          </p:nvSpPr>
          <p:spPr>
            <a:xfrm>
              <a:off x="1059321" y="79343"/>
              <a:ext cx="2047628" cy="652805"/>
            </a:xfrm>
            <a:prstGeom prst="rect">
              <a:avLst/>
            </a:prstGeom>
          </p:spPr>
          <p:txBody>
            <a:bodyPr lIns="0" tIns="0" rIns="0" bIns="0" rtlCol="0" anchor="t">
              <a:spAutoFit/>
            </a:bodyPr>
            <a:lstStyle/>
            <a:p>
              <a:pPr algn="just">
                <a:lnSpc>
                  <a:spcPts val="4211"/>
                </a:lnSpc>
                <a:spcBef>
                  <a:spcPct val="0"/>
                </a:spcBef>
              </a:pPr>
              <a:r>
                <a:rPr lang="en-US" sz="3008">
                  <a:solidFill>
                    <a:srgbClr val="000000"/>
                  </a:solidFill>
                  <a:ea typeface="Montserrat Bold"/>
                </a:rPr>
                <a:t>제주항공</a:t>
              </a:r>
            </a:p>
          </p:txBody>
        </p:sp>
      </p:grpSp>
      <p:sp>
        <p:nvSpPr>
          <p:cNvPr id="9" name="TextBox 9"/>
          <p:cNvSpPr txBox="1"/>
          <p:nvPr/>
        </p:nvSpPr>
        <p:spPr>
          <a:xfrm>
            <a:off x="8141941" y="2982324"/>
            <a:ext cx="9612476" cy="6656070"/>
          </a:xfrm>
          <a:prstGeom prst="rect">
            <a:avLst/>
          </a:prstGeom>
        </p:spPr>
        <p:txBody>
          <a:bodyPr lIns="0" tIns="0" rIns="0" bIns="0" rtlCol="0" anchor="t">
            <a:spAutoFit/>
          </a:bodyPr>
          <a:lstStyle/>
          <a:p>
            <a:pPr algn="just">
              <a:lnSpc>
                <a:spcPts val="3779"/>
              </a:lnSpc>
            </a:pPr>
            <a:r>
              <a:rPr lang="en-US" sz="2700">
                <a:solidFill>
                  <a:srgbClr val="000000"/>
                </a:solidFill>
                <a:latin typeface="210 옥탑방"/>
                <a:ea typeface="210 옥탑방"/>
              </a:rPr>
              <a:t>소요 시간 : 총 1시간 35분소요</a:t>
            </a:r>
          </a:p>
          <a:p>
            <a:pPr algn="just">
              <a:lnSpc>
                <a:spcPts val="3779"/>
              </a:lnSpc>
            </a:pPr>
            <a:r>
              <a:rPr lang="en-US" sz="2700">
                <a:solidFill>
                  <a:srgbClr val="000000"/>
                </a:solidFill>
                <a:latin typeface="210 옥탑방"/>
                <a:ea typeface="210 옥탑방"/>
              </a:rPr>
              <a:t>출발 시간 : 2024년 06월 08일 토요일 오전 07시 55분</a:t>
            </a:r>
          </a:p>
          <a:p>
            <a:pPr algn="just">
              <a:lnSpc>
                <a:spcPts val="3779"/>
              </a:lnSpc>
            </a:pPr>
            <a:r>
              <a:rPr lang="en-US" sz="2700">
                <a:solidFill>
                  <a:srgbClr val="000000"/>
                </a:solidFill>
                <a:latin typeface="210 옥탑방"/>
                <a:ea typeface="210 옥탑방"/>
              </a:rPr>
              <a:t>도착 시간 : 2024년 06월 08일 토요일 오전 09시 30분</a:t>
            </a:r>
          </a:p>
          <a:p>
            <a:pPr algn="just">
              <a:lnSpc>
                <a:spcPts val="3779"/>
              </a:lnSpc>
            </a:pPr>
            <a:endParaRPr lang="en-US" sz="2700">
              <a:solidFill>
                <a:srgbClr val="000000"/>
              </a:solidFill>
              <a:latin typeface="210 옥탑방"/>
              <a:ea typeface="210 옥탑방"/>
            </a:endParaRPr>
          </a:p>
          <a:p>
            <a:pPr algn="just">
              <a:lnSpc>
                <a:spcPts val="3779"/>
              </a:lnSpc>
            </a:pPr>
            <a:r>
              <a:rPr lang="en-US" sz="2700">
                <a:solidFill>
                  <a:srgbClr val="000000"/>
                </a:solidFill>
                <a:latin typeface="210 옥탑방"/>
                <a:ea typeface="210 옥탑방"/>
              </a:rPr>
              <a:t>출발 장소 : 서울 인천 공항</a:t>
            </a:r>
          </a:p>
          <a:p>
            <a:pPr algn="just">
              <a:lnSpc>
                <a:spcPts val="3779"/>
              </a:lnSpc>
            </a:pPr>
            <a:r>
              <a:rPr lang="en-US" sz="2700">
                <a:solidFill>
                  <a:srgbClr val="000000"/>
                </a:solidFill>
                <a:latin typeface="210 옥탑방"/>
                <a:ea typeface="210 옥탑방"/>
              </a:rPr>
              <a:t>도착 장소:  히로시마 HIJ 공항</a:t>
            </a:r>
          </a:p>
          <a:p>
            <a:pPr algn="just">
              <a:lnSpc>
                <a:spcPts val="3779"/>
              </a:lnSpc>
            </a:pPr>
            <a:r>
              <a:rPr lang="en-US" sz="2700">
                <a:solidFill>
                  <a:srgbClr val="000000"/>
                </a:solidFill>
                <a:latin typeface="210 옥탑방"/>
                <a:ea typeface="210 옥탑방"/>
              </a:rPr>
              <a:t>*개별 입국 수속 진행</a:t>
            </a:r>
          </a:p>
          <a:p>
            <a:pPr algn="just">
              <a:lnSpc>
                <a:spcPts val="3779"/>
              </a:lnSpc>
            </a:pPr>
            <a:endParaRPr lang="en-US" sz="2700">
              <a:solidFill>
                <a:srgbClr val="000000"/>
              </a:solidFill>
              <a:latin typeface="210 옥탑방"/>
              <a:ea typeface="210 옥탑방"/>
            </a:endParaRPr>
          </a:p>
          <a:p>
            <a:pPr algn="just">
              <a:lnSpc>
                <a:spcPts val="3779"/>
              </a:lnSpc>
            </a:pPr>
            <a:r>
              <a:rPr lang="en-US" sz="2700">
                <a:solidFill>
                  <a:srgbClr val="000000"/>
                </a:solidFill>
                <a:latin typeface="210 옥탑방"/>
                <a:ea typeface="210 옥탑방"/>
              </a:rPr>
              <a:t>호텔 숙소 :  EN HOTEL Hiroshima</a:t>
            </a:r>
          </a:p>
          <a:p>
            <a:pPr algn="just">
              <a:lnSpc>
                <a:spcPts val="3779"/>
              </a:lnSpc>
            </a:pPr>
            <a:r>
              <a:rPr lang="en-US" sz="2700">
                <a:solidFill>
                  <a:srgbClr val="000000"/>
                </a:solidFill>
                <a:latin typeface="210 옥탑방"/>
                <a:ea typeface="210 옥탑방"/>
              </a:rPr>
              <a:t>위치 : 730-0022 히로시마 현, 히로시마,Naka-ku Kanayamacho 7-8, 일본</a:t>
            </a:r>
          </a:p>
          <a:p>
            <a:pPr algn="just">
              <a:lnSpc>
                <a:spcPts val="3779"/>
              </a:lnSpc>
            </a:pPr>
            <a:r>
              <a:rPr lang="en-US" sz="2700">
                <a:solidFill>
                  <a:srgbClr val="000000"/>
                </a:solidFill>
                <a:latin typeface="210 옥탑방"/>
                <a:ea typeface="210 옥탑방"/>
              </a:rPr>
              <a:t>체크인 : 15:00~ 00:00</a:t>
            </a:r>
          </a:p>
          <a:p>
            <a:pPr algn="just">
              <a:lnSpc>
                <a:spcPts val="3779"/>
              </a:lnSpc>
            </a:pPr>
            <a:r>
              <a:rPr lang="en-US" sz="2700">
                <a:solidFill>
                  <a:srgbClr val="000000"/>
                </a:solidFill>
                <a:latin typeface="210 옥탑방"/>
                <a:ea typeface="210 옥탑방"/>
              </a:rPr>
              <a:t>체크아웃 : 10:00까지</a:t>
            </a:r>
          </a:p>
          <a:p>
            <a:pPr algn="just">
              <a:lnSpc>
                <a:spcPts val="3779"/>
              </a:lnSpc>
            </a:pPr>
            <a:r>
              <a:rPr lang="en-US" sz="2700">
                <a:solidFill>
                  <a:srgbClr val="000000"/>
                </a:solidFill>
                <a:latin typeface="210 옥탑방"/>
                <a:ea typeface="210 옥탑방"/>
              </a:rPr>
              <a:t>조식 :  불포함 (13,061원)</a:t>
            </a:r>
          </a:p>
        </p:txBody>
      </p:sp>
      <p:grpSp>
        <p:nvGrpSpPr>
          <p:cNvPr id="10" name="Group 10"/>
          <p:cNvGrpSpPr/>
          <p:nvPr/>
        </p:nvGrpSpPr>
        <p:grpSpPr>
          <a:xfrm>
            <a:off x="7905194" y="179701"/>
            <a:ext cx="6482980" cy="1452340"/>
            <a:chOff x="0" y="0"/>
            <a:chExt cx="8643974" cy="1936453"/>
          </a:xfrm>
        </p:grpSpPr>
        <p:sp>
          <p:nvSpPr>
            <p:cNvPr id="11" name="TextBox 11"/>
            <p:cNvSpPr txBox="1"/>
            <p:nvPr/>
          </p:nvSpPr>
          <p:spPr>
            <a:xfrm>
              <a:off x="0" y="-171450"/>
              <a:ext cx="4595680" cy="2107903"/>
            </a:xfrm>
            <a:prstGeom prst="rect">
              <a:avLst/>
            </a:prstGeom>
          </p:spPr>
          <p:txBody>
            <a:bodyPr lIns="0" tIns="0" rIns="0" bIns="0" rtlCol="0" anchor="t">
              <a:spAutoFit/>
            </a:bodyPr>
            <a:lstStyle/>
            <a:p>
              <a:pPr algn="l">
                <a:lnSpc>
                  <a:spcPts val="13399"/>
                </a:lnSpc>
              </a:pPr>
              <a:r>
                <a:rPr lang="en-US" sz="9571">
                  <a:solidFill>
                    <a:srgbClr val="000000"/>
                  </a:solidFill>
                  <a:latin typeface="Bellaboo"/>
                </a:rPr>
                <a:t>Hirosima</a:t>
              </a:r>
            </a:p>
          </p:txBody>
        </p:sp>
        <p:sp>
          <p:nvSpPr>
            <p:cNvPr id="12" name="TextBox 12"/>
            <p:cNvSpPr txBox="1"/>
            <p:nvPr/>
          </p:nvSpPr>
          <p:spPr>
            <a:xfrm>
              <a:off x="4386894" y="892026"/>
              <a:ext cx="4257080" cy="685800"/>
            </a:xfrm>
            <a:prstGeom prst="rect">
              <a:avLst/>
            </a:prstGeom>
          </p:spPr>
          <p:txBody>
            <a:bodyPr lIns="0" tIns="0" rIns="0" bIns="0" rtlCol="0" anchor="t">
              <a:spAutoFit/>
            </a:bodyPr>
            <a:lstStyle/>
            <a:p>
              <a:pPr algn="ctr">
                <a:lnSpc>
                  <a:spcPts val="4200"/>
                </a:lnSpc>
              </a:pPr>
              <a:r>
                <a:rPr lang="en-US" sz="3000">
                  <a:solidFill>
                    <a:srgbClr val="000000"/>
                  </a:solidFill>
                  <a:ea typeface="210 옥탑방"/>
                </a:rPr>
                <a:t>히로시마현 여행일정</a:t>
              </a:r>
            </a:p>
          </p:txBody>
        </p:sp>
      </p:gr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465939" y="0"/>
            <a:ext cx="8822061" cy="10287000"/>
          </a:xfrm>
          <a:custGeom>
            <a:avLst/>
            <a:gdLst/>
            <a:ahLst/>
            <a:cxnLst/>
            <a:rect l="l" t="t" r="r" b="b"/>
            <a:pathLst>
              <a:path w="8822061" h="10287000">
                <a:moveTo>
                  <a:pt x="0" y="0"/>
                </a:moveTo>
                <a:lnTo>
                  <a:pt x="8822061" y="0"/>
                </a:lnTo>
                <a:lnTo>
                  <a:pt x="8822061" y="10287000"/>
                </a:lnTo>
                <a:lnTo>
                  <a:pt x="0" y="10287000"/>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3" name="TextBox 3"/>
          <p:cNvSpPr txBox="1"/>
          <p:nvPr/>
        </p:nvSpPr>
        <p:spPr>
          <a:xfrm>
            <a:off x="2327036" y="2440602"/>
            <a:ext cx="6460589" cy="4677667"/>
          </a:xfrm>
          <a:prstGeom prst="rect">
            <a:avLst/>
          </a:prstGeom>
        </p:spPr>
        <p:txBody>
          <a:bodyPr lIns="0" tIns="0" rIns="0" bIns="0" rtlCol="0" anchor="t">
            <a:spAutoFit/>
          </a:bodyPr>
          <a:lstStyle/>
          <a:p>
            <a:pPr algn="ctr">
              <a:lnSpc>
                <a:spcPts val="17800"/>
              </a:lnSpc>
            </a:pPr>
            <a:r>
              <a:rPr lang="en-US" sz="12714">
                <a:solidFill>
                  <a:srgbClr val="000000"/>
                </a:solidFill>
                <a:latin typeface="Ancient signboards 간판"/>
                <a:ea typeface="Ancient signboards 간판"/>
              </a:rPr>
              <a:t>Hirosima 여행일정</a:t>
            </a:r>
          </a:p>
        </p:txBody>
      </p:sp>
      <p:grpSp>
        <p:nvGrpSpPr>
          <p:cNvPr id="4" name="Group 4"/>
          <p:cNvGrpSpPr/>
          <p:nvPr/>
        </p:nvGrpSpPr>
        <p:grpSpPr>
          <a:xfrm>
            <a:off x="3615669" y="7118268"/>
            <a:ext cx="3883323" cy="715210"/>
            <a:chOff x="0" y="0"/>
            <a:chExt cx="2206600" cy="406400"/>
          </a:xfrm>
        </p:grpSpPr>
        <p:sp>
          <p:nvSpPr>
            <p:cNvPr id="5" name="Freeform 5"/>
            <p:cNvSpPr/>
            <p:nvPr/>
          </p:nvSpPr>
          <p:spPr>
            <a:xfrm>
              <a:off x="0" y="0"/>
              <a:ext cx="2206600" cy="406400"/>
            </a:xfrm>
            <a:custGeom>
              <a:avLst/>
              <a:gdLst/>
              <a:ahLst/>
              <a:cxnLst/>
              <a:rect l="l" t="t" r="r" b="b"/>
              <a:pathLst>
                <a:path w="2206600" h="406400">
                  <a:moveTo>
                    <a:pt x="2003400" y="0"/>
                  </a:moveTo>
                  <a:cubicBezTo>
                    <a:pt x="2115624" y="0"/>
                    <a:pt x="2206600" y="90976"/>
                    <a:pt x="2206600" y="203200"/>
                  </a:cubicBezTo>
                  <a:cubicBezTo>
                    <a:pt x="2206600" y="315424"/>
                    <a:pt x="2115624" y="406400"/>
                    <a:pt x="2003400"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6" name="TextBox 6"/>
            <p:cNvSpPr txBox="1"/>
            <p:nvPr/>
          </p:nvSpPr>
          <p:spPr>
            <a:xfrm>
              <a:off x="0" y="-38100"/>
              <a:ext cx="2206600"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Bold"/>
                  <a:ea typeface="Montserrat Bold"/>
                </a:rPr>
                <a:t>2024.06.08 1일차</a:t>
              </a:r>
            </a:p>
          </p:txBody>
        </p:sp>
      </p:grpSp>
    </p:spTree>
  </p:cSld>
  <p:clrMapOvr>
    <a:masterClrMapping/>
  </p:clrMapOvr>
  <p:transition>
    <p:cover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38002" y="1754870"/>
            <a:ext cx="2010834" cy="715210"/>
            <a:chOff x="0" y="0"/>
            <a:chExt cx="1142606" cy="406400"/>
          </a:xfrm>
        </p:grpSpPr>
        <p:sp>
          <p:nvSpPr>
            <p:cNvPr id="3" name="Freeform 3"/>
            <p:cNvSpPr/>
            <p:nvPr/>
          </p:nvSpPr>
          <p:spPr>
            <a:xfrm>
              <a:off x="0" y="0"/>
              <a:ext cx="1142606" cy="406400"/>
            </a:xfrm>
            <a:custGeom>
              <a:avLst/>
              <a:gdLst/>
              <a:ahLst/>
              <a:cxnLst/>
              <a:rect l="l" t="t" r="r" b="b"/>
              <a:pathLst>
                <a:path w="1142606" h="406400">
                  <a:moveTo>
                    <a:pt x="939406" y="0"/>
                  </a:moveTo>
                  <a:cubicBezTo>
                    <a:pt x="1051630" y="0"/>
                    <a:pt x="1142606" y="90976"/>
                    <a:pt x="1142606" y="203200"/>
                  </a:cubicBezTo>
                  <a:cubicBezTo>
                    <a:pt x="1142606" y="315424"/>
                    <a:pt x="1051630" y="406400"/>
                    <a:pt x="939406"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4" name="TextBox 4"/>
            <p:cNvSpPr txBox="1"/>
            <p:nvPr/>
          </p:nvSpPr>
          <p:spPr>
            <a:xfrm>
              <a:off x="0" y="-38100"/>
              <a:ext cx="1142606"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Day 1</a:t>
              </a:r>
            </a:p>
          </p:txBody>
        </p:sp>
      </p:grpSp>
      <p:sp>
        <p:nvSpPr>
          <p:cNvPr id="5" name="Freeform 5"/>
          <p:cNvSpPr/>
          <p:nvPr/>
        </p:nvSpPr>
        <p:spPr>
          <a:xfrm>
            <a:off x="9144000" y="-26396"/>
            <a:ext cx="9837438" cy="12232326"/>
          </a:xfrm>
          <a:custGeom>
            <a:avLst/>
            <a:gdLst/>
            <a:ahLst/>
            <a:cxnLst/>
            <a:rect l="l" t="t" r="r" b="b"/>
            <a:pathLst>
              <a:path w="9837438" h="12232326">
                <a:moveTo>
                  <a:pt x="0" y="0"/>
                </a:moveTo>
                <a:lnTo>
                  <a:pt x="9837438" y="0"/>
                </a:lnTo>
                <a:lnTo>
                  <a:pt x="9837438" y="12232326"/>
                </a:lnTo>
                <a:lnTo>
                  <a:pt x="0" y="12232326"/>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6" name="TextBox 6"/>
          <p:cNvSpPr txBox="1"/>
          <p:nvPr/>
        </p:nvSpPr>
        <p:spPr>
          <a:xfrm>
            <a:off x="438002" y="2593905"/>
            <a:ext cx="7557918" cy="514094"/>
          </a:xfrm>
          <a:prstGeom prst="rect">
            <a:avLst/>
          </a:prstGeom>
        </p:spPr>
        <p:txBody>
          <a:bodyPr lIns="0" tIns="0" rIns="0" bIns="0" rtlCol="0" anchor="t">
            <a:spAutoFit/>
          </a:bodyPr>
          <a:lstStyle/>
          <a:p>
            <a:pPr algn="l">
              <a:lnSpc>
                <a:spcPts val="4214"/>
              </a:lnSpc>
            </a:pPr>
            <a:r>
              <a:rPr lang="en-US" sz="3010">
                <a:solidFill>
                  <a:srgbClr val="000000"/>
                </a:solidFill>
                <a:latin typeface="210 옥탑방"/>
                <a:ea typeface="210 옥탑방"/>
              </a:rPr>
              <a:t>히로시마성 広島城( Hiroshima Castle)</a:t>
            </a:r>
          </a:p>
        </p:txBody>
      </p:sp>
      <p:sp>
        <p:nvSpPr>
          <p:cNvPr id="7" name="TextBox 7"/>
          <p:cNvSpPr txBox="1"/>
          <p:nvPr/>
        </p:nvSpPr>
        <p:spPr>
          <a:xfrm>
            <a:off x="2619532" y="1895433"/>
            <a:ext cx="2774116" cy="395984"/>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2024.06.08 토요일</a:t>
            </a:r>
          </a:p>
        </p:txBody>
      </p:sp>
      <p:grpSp>
        <p:nvGrpSpPr>
          <p:cNvPr id="8" name="Group 8"/>
          <p:cNvGrpSpPr/>
          <p:nvPr/>
        </p:nvGrpSpPr>
        <p:grpSpPr>
          <a:xfrm>
            <a:off x="2448836" y="300218"/>
            <a:ext cx="6482980" cy="1452340"/>
            <a:chOff x="0" y="0"/>
            <a:chExt cx="8643974" cy="1936453"/>
          </a:xfrm>
        </p:grpSpPr>
        <p:sp>
          <p:nvSpPr>
            <p:cNvPr id="9" name="TextBox 9"/>
            <p:cNvSpPr txBox="1"/>
            <p:nvPr/>
          </p:nvSpPr>
          <p:spPr>
            <a:xfrm>
              <a:off x="0" y="-171450"/>
              <a:ext cx="4595680" cy="2107903"/>
            </a:xfrm>
            <a:prstGeom prst="rect">
              <a:avLst/>
            </a:prstGeom>
          </p:spPr>
          <p:txBody>
            <a:bodyPr lIns="0" tIns="0" rIns="0" bIns="0" rtlCol="0" anchor="t">
              <a:spAutoFit/>
            </a:bodyPr>
            <a:lstStyle/>
            <a:p>
              <a:pPr algn="l">
                <a:lnSpc>
                  <a:spcPts val="13399"/>
                </a:lnSpc>
              </a:pPr>
              <a:r>
                <a:rPr lang="en-US" sz="9571">
                  <a:solidFill>
                    <a:srgbClr val="000000"/>
                  </a:solidFill>
                  <a:latin typeface="Bellaboo"/>
                </a:rPr>
                <a:t>Hirosima</a:t>
              </a:r>
            </a:p>
          </p:txBody>
        </p:sp>
        <p:sp>
          <p:nvSpPr>
            <p:cNvPr id="10" name="TextBox 10"/>
            <p:cNvSpPr txBox="1"/>
            <p:nvPr/>
          </p:nvSpPr>
          <p:spPr>
            <a:xfrm>
              <a:off x="4386894" y="892026"/>
              <a:ext cx="4257080" cy="685800"/>
            </a:xfrm>
            <a:prstGeom prst="rect">
              <a:avLst/>
            </a:prstGeom>
          </p:spPr>
          <p:txBody>
            <a:bodyPr lIns="0" tIns="0" rIns="0" bIns="0" rtlCol="0" anchor="t">
              <a:spAutoFit/>
            </a:bodyPr>
            <a:lstStyle/>
            <a:p>
              <a:pPr algn="ctr">
                <a:lnSpc>
                  <a:spcPts val="4200"/>
                </a:lnSpc>
              </a:pPr>
              <a:r>
                <a:rPr lang="en-US" sz="3000">
                  <a:solidFill>
                    <a:srgbClr val="000000"/>
                  </a:solidFill>
                  <a:ea typeface="210 옥탑방"/>
                </a:rPr>
                <a:t>히로시마현 여행일정</a:t>
              </a:r>
            </a:p>
          </p:txBody>
        </p:sp>
      </p:grpSp>
      <p:sp>
        <p:nvSpPr>
          <p:cNvPr id="11" name="TextBox 11"/>
          <p:cNvSpPr txBox="1"/>
          <p:nvPr/>
        </p:nvSpPr>
        <p:spPr>
          <a:xfrm>
            <a:off x="414842" y="3243102"/>
            <a:ext cx="8516974" cy="5015609"/>
          </a:xfrm>
          <a:prstGeom prst="rect">
            <a:avLst/>
          </a:prstGeom>
        </p:spPr>
        <p:txBody>
          <a:bodyPr lIns="0" tIns="0" rIns="0" bIns="0" rtlCol="0" anchor="t">
            <a:spAutoFit/>
          </a:bodyPr>
          <a:lstStyle/>
          <a:p>
            <a:pPr algn="l">
              <a:lnSpc>
                <a:spcPts val="3374"/>
              </a:lnSpc>
            </a:pPr>
            <a:r>
              <a:rPr lang="en-US" sz="2410">
                <a:solidFill>
                  <a:srgbClr val="000000"/>
                </a:solidFill>
                <a:latin typeface="210 빛글"/>
                <a:ea typeface="210 빛글"/>
              </a:rPr>
              <a:t>호텔에서 히로시마 성까지 자동차로 5분거리</a:t>
            </a:r>
          </a:p>
          <a:p>
            <a:pPr algn="l">
              <a:lnSpc>
                <a:spcPts val="3374"/>
              </a:lnSpc>
            </a:pPr>
            <a:endParaRPr lang="en-US" sz="2410">
              <a:solidFill>
                <a:srgbClr val="000000"/>
              </a:solidFill>
              <a:latin typeface="210 빛글"/>
              <a:ea typeface="210 빛글"/>
            </a:endParaRPr>
          </a:p>
          <a:p>
            <a:pPr algn="l">
              <a:lnSpc>
                <a:spcPts val="3374"/>
              </a:lnSpc>
            </a:pPr>
            <a:r>
              <a:rPr lang="en-US" sz="2410">
                <a:solidFill>
                  <a:srgbClr val="000000"/>
                </a:solidFill>
                <a:latin typeface="210 빛글"/>
                <a:ea typeface="210 빛글"/>
              </a:rPr>
              <a:t>히로시마의 상징 히로시마성(広島城)</a:t>
            </a:r>
          </a:p>
          <a:p>
            <a:pPr algn="l">
              <a:lnSpc>
                <a:spcPts val="3374"/>
              </a:lnSpc>
            </a:pPr>
            <a:r>
              <a:rPr lang="en-US" sz="2410">
                <a:solidFill>
                  <a:srgbClr val="000000"/>
                </a:solidFill>
                <a:latin typeface="210 빛글"/>
                <a:ea typeface="210 빛글"/>
              </a:rPr>
              <a:t> 모모야마시대의 건축양식을 자랑하는 히로시마성은 축성당시의 위상을 그대로 보여주는 천수각을 비롯하여 당시의 모습을 그대로 재현하고 있다. </a:t>
            </a:r>
          </a:p>
          <a:p>
            <a:pPr algn="l">
              <a:lnSpc>
                <a:spcPts val="3374"/>
              </a:lnSpc>
            </a:pPr>
            <a:r>
              <a:rPr lang="en-US" sz="2410">
                <a:solidFill>
                  <a:srgbClr val="000000"/>
                </a:solidFill>
                <a:latin typeface="210 빛글"/>
                <a:ea typeface="210 빛글"/>
              </a:rPr>
              <a:t> 전국시대의 다이묘이자 추우고쿠(中國)지방을 지배 하던 모토나리의 손자로, 도요토미 히데요시의 부하의 한사람으로서 알려진, 모리 데루모토(毛利輝元이)가 쌓아 올린 성이다. </a:t>
            </a:r>
          </a:p>
          <a:p>
            <a:pPr algn="l">
              <a:lnSpc>
                <a:spcPts val="3374"/>
              </a:lnSpc>
            </a:pPr>
            <a:r>
              <a:rPr lang="en-US" sz="2410">
                <a:solidFill>
                  <a:srgbClr val="000000"/>
                </a:solidFill>
                <a:latin typeface="210 빛글"/>
                <a:ea typeface="210 빛글"/>
              </a:rPr>
              <a:t> 모리 데루모토(毛利輝元)가 축성한 이래에 모리(毛利)씨, 후쿠시마(福島)씨, 아사노(淺野)씨들의 거성으로 12대 280년을 보낸 성이다.</a:t>
            </a:r>
          </a:p>
        </p:txBody>
      </p:sp>
      <p:sp>
        <p:nvSpPr>
          <p:cNvPr id="12" name="TextBox 12"/>
          <p:cNvSpPr txBox="1"/>
          <p:nvPr/>
        </p:nvSpPr>
        <p:spPr>
          <a:xfrm>
            <a:off x="414842" y="8563511"/>
            <a:ext cx="7557918" cy="448054"/>
          </a:xfrm>
          <a:prstGeom prst="rect">
            <a:avLst/>
          </a:prstGeom>
        </p:spPr>
        <p:txBody>
          <a:bodyPr lIns="0" tIns="0" rIns="0" bIns="0" rtlCol="0" anchor="t">
            <a:spAutoFit/>
          </a:bodyPr>
          <a:lstStyle/>
          <a:p>
            <a:pPr algn="l">
              <a:lnSpc>
                <a:spcPts val="3654"/>
              </a:lnSpc>
            </a:pPr>
            <a:r>
              <a:rPr lang="en-US" sz="2610">
                <a:solidFill>
                  <a:srgbClr val="000000"/>
                </a:solidFill>
                <a:latin typeface="210 옥탑방"/>
                <a:ea typeface="210 옥탑방"/>
              </a:rPr>
              <a:t>주소 : 広島県広島市中区基町２１−１</a:t>
            </a:r>
          </a:p>
        </p:txBody>
      </p:sp>
      <p:sp>
        <p:nvSpPr>
          <p:cNvPr id="13" name="TextBox 13"/>
          <p:cNvSpPr txBox="1"/>
          <p:nvPr/>
        </p:nvSpPr>
        <p:spPr>
          <a:xfrm>
            <a:off x="438002" y="9135390"/>
            <a:ext cx="7557918" cy="448054"/>
          </a:xfrm>
          <a:prstGeom prst="rect">
            <a:avLst/>
          </a:prstGeom>
        </p:spPr>
        <p:txBody>
          <a:bodyPr lIns="0" tIns="0" rIns="0" bIns="0" rtlCol="0" anchor="t">
            <a:spAutoFit/>
          </a:bodyPr>
          <a:lstStyle/>
          <a:p>
            <a:pPr algn="l">
              <a:lnSpc>
                <a:spcPts val="3654"/>
              </a:lnSpc>
            </a:pPr>
            <a:r>
              <a:rPr lang="en-US" sz="2610">
                <a:solidFill>
                  <a:srgbClr val="000000"/>
                </a:solidFill>
                <a:latin typeface="210 옥탑방"/>
                <a:ea typeface="210 옥탑방"/>
              </a:rPr>
              <a:t>영업시간 :  09:00 ~ 18:00</a:t>
            </a:r>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38002" y="1754870"/>
            <a:ext cx="2010834" cy="715210"/>
            <a:chOff x="0" y="0"/>
            <a:chExt cx="1142606" cy="406400"/>
          </a:xfrm>
        </p:grpSpPr>
        <p:sp>
          <p:nvSpPr>
            <p:cNvPr id="3" name="Freeform 3"/>
            <p:cNvSpPr/>
            <p:nvPr/>
          </p:nvSpPr>
          <p:spPr>
            <a:xfrm>
              <a:off x="0" y="0"/>
              <a:ext cx="1142606" cy="406400"/>
            </a:xfrm>
            <a:custGeom>
              <a:avLst/>
              <a:gdLst/>
              <a:ahLst/>
              <a:cxnLst/>
              <a:rect l="l" t="t" r="r" b="b"/>
              <a:pathLst>
                <a:path w="1142606" h="406400">
                  <a:moveTo>
                    <a:pt x="939406" y="0"/>
                  </a:moveTo>
                  <a:cubicBezTo>
                    <a:pt x="1051630" y="0"/>
                    <a:pt x="1142606" y="90976"/>
                    <a:pt x="1142606" y="203200"/>
                  </a:cubicBezTo>
                  <a:cubicBezTo>
                    <a:pt x="1142606" y="315424"/>
                    <a:pt x="1051630" y="406400"/>
                    <a:pt x="939406"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4" name="TextBox 4"/>
            <p:cNvSpPr txBox="1"/>
            <p:nvPr/>
          </p:nvSpPr>
          <p:spPr>
            <a:xfrm>
              <a:off x="0" y="-38100"/>
              <a:ext cx="1142606"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Day 1</a:t>
              </a:r>
            </a:p>
          </p:txBody>
        </p:sp>
      </p:grpSp>
      <p:sp>
        <p:nvSpPr>
          <p:cNvPr id="5" name="Freeform 5"/>
          <p:cNvSpPr/>
          <p:nvPr/>
        </p:nvSpPr>
        <p:spPr>
          <a:xfrm>
            <a:off x="10235718" y="-206138"/>
            <a:ext cx="8021222" cy="10699275"/>
          </a:xfrm>
          <a:custGeom>
            <a:avLst/>
            <a:gdLst/>
            <a:ahLst/>
            <a:cxnLst/>
            <a:rect l="l" t="t" r="r" b="b"/>
            <a:pathLst>
              <a:path w="8021222" h="10699275">
                <a:moveTo>
                  <a:pt x="0" y="0"/>
                </a:moveTo>
                <a:lnTo>
                  <a:pt x="8021222" y="0"/>
                </a:lnTo>
                <a:lnTo>
                  <a:pt x="8021222" y="10699276"/>
                </a:lnTo>
                <a:lnTo>
                  <a:pt x="0" y="10699276"/>
                </a:lnTo>
                <a:lnTo>
                  <a:pt x="0" y="0"/>
                </a:lnTo>
                <a:close/>
              </a:path>
            </a:pathLst>
          </a:custGeom>
          <a:blipFill>
            <a:blip r:embed="rId2">
              <a:extLst>
                <a:ext uri="{28A0092B-C50C-407E-A947-70E740481C1C}">
                  <a14:useLocalDpi xmlns:a14="http://schemas.microsoft.com/office/drawing/2010/main"/>
                </a:ext>
              </a:extLst>
            </a:blip>
            <a:stretch>
              <a:fillRect/>
            </a:stretch>
          </a:blipFill>
        </p:spPr>
      </p:sp>
      <p:sp>
        <p:nvSpPr>
          <p:cNvPr id="6" name="TextBox 6"/>
          <p:cNvSpPr txBox="1"/>
          <p:nvPr/>
        </p:nvSpPr>
        <p:spPr>
          <a:xfrm>
            <a:off x="438002" y="2608145"/>
            <a:ext cx="7557918" cy="490599"/>
          </a:xfrm>
          <a:prstGeom prst="rect">
            <a:avLst/>
          </a:prstGeom>
        </p:spPr>
        <p:txBody>
          <a:bodyPr lIns="0" tIns="0" rIns="0" bIns="0" rtlCol="0" anchor="t">
            <a:spAutoFit/>
          </a:bodyPr>
          <a:lstStyle/>
          <a:p>
            <a:pPr algn="l">
              <a:lnSpc>
                <a:spcPts val="3934"/>
              </a:lnSpc>
            </a:pPr>
            <a:r>
              <a:rPr lang="en-US" sz="2810">
                <a:solidFill>
                  <a:srgbClr val="000000"/>
                </a:solidFill>
                <a:ea typeface="210 옥탑방"/>
              </a:rPr>
              <a:t>슛케이엔 정원 縮景園</a:t>
            </a:r>
          </a:p>
        </p:txBody>
      </p:sp>
      <p:sp>
        <p:nvSpPr>
          <p:cNvPr id="7" name="TextBox 7"/>
          <p:cNvSpPr txBox="1"/>
          <p:nvPr/>
        </p:nvSpPr>
        <p:spPr>
          <a:xfrm>
            <a:off x="2619532" y="1895433"/>
            <a:ext cx="2774116" cy="395984"/>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2024.06.08 토요일</a:t>
            </a:r>
          </a:p>
        </p:txBody>
      </p:sp>
      <p:grpSp>
        <p:nvGrpSpPr>
          <p:cNvPr id="8" name="Group 8"/>
          <p:cNvGrpSpPr/>
          <p:nvPr/>
        </p:nvGrpSpPr>
        <p:grpSpPr>
          <a:xfrm>
            <a:off x="2661020" y="302530"/>
            <a:ext cx="6482980" cy="1452340"/>
            <a:chOff x="0" y="0"/>
            <a:chExt cx="8643974" cy="1936453"/>
          </a:xfrm>
        </p:grpSpPr>
        <p:sp>
          <p:nvSpPr>
            <p:cNvPr id="9" name="TextBox 9"/>
            <p:cNvSpPr txBox="1"/>
            <p:nvPr/>
          </p:nvSpPr>
          <p:spPr>
            <a:xfrm>
              <a:off x="0" y="-171450"/>
              <a:ext cx="4595680" cy="2107903"/>
            </a:xfrm>
            <a:prstGeom prst="rect">
              <a:avLst/>
            </a:prstGeom>
          </p:spPr>
          <p:txBody>
            <a:bodyPr lIns="0" tIns="0" rIns="0" bIns="0" rtlCol="0" anchor="t">
              <a:spAutoFit/>
            </a:bodyPr>
            <a:lstStyle/>
            <a:p>
              <a:pPr algn="l">
                <a:lnSpc>
                  <a:spcPts val="13399"/>
                </a:lnSpc>
              </a:pPr>
              <a:r>
                <a:rPr lang="en-US" sz="9571">
                  <a:solidFill>
                    <a:srgbClr val="000000"/>
                  </a:solidFill>
                  <a:latin typeface="Bellaboo"/>
                </a:rPr>
                <a:t>Hirosima</a:t>
              </a:r>
            </a:p>
          </p:txBody>
        </p:sp>
        <p:sp>
          <p:nvSpPr>
            <p:cNvPr id="10" name="TextBox 10"/>
            <p:cNvSpPr txBox="1"/>
            <p:nvPr/>
          </p:nvSpPr>
          <p:spPr>
            <a:xfrm>
              <a:off x="4386894" y="892026"/>
              <a:ext cx="4257080" cy="685800"/>
            </a:xfrm>
            <a:prstGeom prst="rect">
              <a:avLst/>
            </a:prstGeom>
          </p:spPr>
          <p:txBody>
            <a:bodyPr lIns="0" tIns="0" rIns="0" bIns="0" rtlCol="0" anchor="t">
              <a:spAutoFit/>
            </a:bodyPr>
            <a:lstStyle/>
            <a:p>
              <a:pPr algn="ctr">
                <a:lnSpc>
                  <a:spcPts val="4200"/>
                </a:lnSpc>
              </a:pPr>
              <a:r>
                <a:rPr lang="en-US" sz="3000">
                  <a:solidFill>
                    <a:srgbClr val="000000"/>
                  </a:solidFill>
                  <a:ea typeface="210 옥탑방"/>
                </a:rPr>
                <a:t>히로시마현 여행일정</a:t>
              </a:r>
            </a:p>
          </p:txBody>
        </p:sp>
      </p:grpSp>
      <p:sp>
        <p:nvSpPr>
          <p:cNvPr id="11" name="TextBox 11"/>
          <p:cNvSpPr txBox="1"/>
          <p:nvPr/>
        </p:nvSpPr>
        <p:spPr>
          <a:xfrm>
            <a:off x="438002" y="3155894"/>
            <a:ext cx="9248219" cy="5689344"/>
          </a:xfrm>
          <a:prstGeom prst="rect">
            <a:avLst/>
          </a:prstGeom>
        </p:spPr>
        <p:txBody>
          <a:bodyPr lIns="0" tIns="0" rIns="0" bIns="0" rtlCol="0" anchor="t">
            <a:spAutoFit/>
          </a:bodyPr>
          <a:lstStyle/>
          <a:p>
            <a:pPr algn="l">
              <a:lnSpc>
                <a:spcPts val="3514"/>
              </a:lnSpc>
            </a:pPr>
            <a:r>
              <a:rPr lang="en-US" sz="2510">
                <a:solidFill>
                  <a:srgbClr val="000000"/>
                </a:solidFill>
                <a:latin typeface="210 빛글"/>
                <a:ea typeface="210 빛글"/>
              </a:rPr>
              <a:t>히로시마 성에서 자동차로 약 3분 거리</a:t>
            </a:r>
          </a:p>
          <a:p>
            <a:pPr algn="l">
              <a:lnSpc>
                <a:spcPts val="3514"/>
              </a:lnSpc>
            </a:pPr>
            <a:endParaRPr lang="en-US" sz="2510">
              <a:solidFill>
                <a:srgbClr val="000000"/>
              </a:solidFill>
              <a:latin typeface="210 빛글"/>
              <a:ea typeface="210 빛글"/>
            </a:endParaRPr>
          </a:p>
          <a:p>
            <a:pPr algn="l">
              <a:lnSpc>
                <a:spcPts val="3514"/>
              </a:lnSpc>
            </a:pPr>
            <a:r>
              <a:rPr lang="en-US" sz="2510">
                <a:solidFill>
                  <a:srgbClr val="000000"/>
                </a:solidFill>
                <a:latin typeface="210 빛글"/>
                <a:ea typeface="210 빛글"/>
              </a:rPr>
              <a:t>방문 소요시간: 약 50분</a:t>
            </a:r>
          </a:p>
          <a:p>
            <a:pPr algn="l">
              <a:lnSpc>
                <a:spcPts val="3514"/>
              </a:lnSpc>
            </a:pPr>
            <a:r>
              <a:rPr lang="en-US" sz="2510">
                <a:solidFill>
                  <a:srgbClr val="000000"/>
                </a:solidFill>
                <a:latin typeface="210 빛글"/>
                <a:ea typeface="210 빛글"/>
              </a:rPr>
              <a:t> 슛케이엔은 에도시대 유행했던, 정원 중앙의 호수 파고 호수 주변에 산, 계곡, 다리 등을 건설하여 산책하게 만든 회유식 정원</a:t>
            </a:r>
          </a:p>
          <a:p>
            <a:pPr algn="l">
              <a:lnSpc>
                <a:spcPts val="3514"/>
              </a:lnSpc>
            </a:pPr>
            <a:r>
              <a:rPr lang="en-US" sz="2510">
                <a:solidFill>
                  <a:srgbClr val="000000"/>
                </a:solidFill>
                <a:latin typeface="210 빛글"/>
                <a:ea typeface="210 빛글"/>
              </a:rPr>
              <a:t> 조경이 상당이 빼어난 정원으로 유명한 여러 경관 축소하여 만듬. </a:t>
            </a:r>
          </a:p>
          <a:p>
            <a:pPr algn="l">
              <a:lnSpc>
                <a:spcPts val="3514"/>
              </a:lnSpc>
            </a:pPr>
            <a:r>
              <a:rPr lang="en-US" sz="2510">
                <a:solidFill>
                  <a:srgbClr val="000000"/>
                </a:solidFill>
                <a:latin typeface="210 빛글"/>
                <a:ea typeface="210 빛글"/>
              </a:rPr>
              <a:t>특히, 중국 항주서호을 모방을 했음.</a:t>
            </a:r>
          </a:p>
          <a:p>
            <a:pPr algn="l">
              <a:lnSpc>
                <a:spcPts val="3514"/>
              </a:lnSpc>
            </a:pPr>
            <a:r>
              <a:rPr lang="en-US" sz="2510">
                <a:solidFill>
                  <a:srgbClr val="000000"/>
                </a:solidFill>
                <a:latin typeface="210 빛글"/>
                <a:ea typeface="210 빛글"/>
              </a:rPr>
              <a:t> 원자폭탄으로 폐허가 되었으나 1970년대 재건해 오늘날까지 이어짐.</a:t>
            </a:r>
          </a:p>
          <a:p>
            <a:pPr algn="l">
              <a:lnSpc>
                <a:spcPts val="3514"/>
              </a:lnSpc>
            </a:pPr>
            <a:r>
              <a:rPr lang="en-US" sz="2510">
                <a:solidFill>
                  <a:srgbClr val="000000"/>
                </a:solidFill>
                <a:latin typeface="210 빛글"/>
                <a:ea typeface="210 빛글"/>
              </a:rPr>
              <a:t>  히로시마 시내 중심에 위치한 사계절을 만끽할 수 있는 공원</a:t>
            </a:r>
          </a:p>
          <a:p>
            <a:pPr algn="l">
              <a:lnSpc>
                <a:spcPts val="3514"/>
              </a:lnSpc>
            </a:pPr>
            <a:endParaRPr lang="en-US" sz="2510">
              <a:solidFill>
                <a:srgbClr val="000000"/>
              </a:solidFill>
              <a:latin typeface="210 빛글"/>
              <a:ea typeface="210 빛글"/>
            </a:endParaRPr>
          </a:p>
          <a:p>
            <a:pPr algn="l">
              <a:lnSpc>
                <a:spcPts val="3514"/>
              </a:lnSpc>
            </a:pPr>
            <a:r>
              <a:rPr lang="en-US" sz="2510">
                <a:solidFill>
                  <a:srgbClr val="000000"/>
                </a:solidFill>
                <a:latin typeface="210 빛글"/>
                <a:ea typeface="210 빛글"/>
              </a:rPr>
              <a:t>입장료 : 성인 260엔 / 대학생, 고등학생 150엔 / 초,중학생 100엔</a:t>
            </a:r>
          </a:p>
          <a:p>
            <a:pPr algn="l">
              <a:lnSpc>
                <a:spcPts val="3514"/>
              </a:lnSpc>
            </a:pPr>
            <a:r>
              <a:rPr lang="en-US" sz="2510">
                <a:solidFill>
                  <a:srgbClr val="000000"/>
                </a:solidFill>
                <a:latin typeface="210 빛글"/>
                <a:ea typeface="210 빛글"/>
              </a:rPr>
              <a:t>*카드결제 가능</a:t>
            </a:r>
          </a:p>
        </p:txBody>
      </p:sp>
      <p:sp>
        <p:nvSpPr>
          <p:cNvPr id="12" name="TextBox 12"/>
          <p:cNvSpPr txBox="1"/>
          <p:nvPr/>
        </p:nvSpPr>
        <p:spPr>
          <a:xfrm>
            <a:off x="438002" y="9307184"/>
            <a:ext cx="9437242" cy="395984"/>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주소 : 2-11 Kaminobori-cho, Hiroshima Hiroshima Prefecture</a:t>
            </a:r>
          </a:p>
        </p:txBody>
      </p:sp>
      <p:sp>
        <p:nvSpPr>
          <p:cNvPr id="13" name="TextBox 13"/>
          <p:cNvSpPr txBox="1"/>
          <p:nvPr/>
        </p:nvSpPr>
        <p:spPr>
          <a:xfrm>
            <a:off x="438002" y="8907134"/>
            <a:ext cx="7557918" cy="448054"/>
          </a:xfrm>
          <a:prstGeom prst="rect">
            <a:avLst/>
          </a:prstGeom>
        </p:spPr>
        <p:txBody>
          <a:bodyPr lIns="0" tIns="0" rIns="0" bIns="0" rtlCol="0" anchor="t">
            <a:spAutoFit/>
          </a:bodyPr>
          <a:lstStyle/>
          <a:p>
            <a:pPr algn="l">
              <a:lnSpc>
                <a:spcPts val="3654"/>
              </a:lnSpc>
            </a:pPr>
            <a:r>
              <a:rPr lang="en-US" sz="2610">
                <a:solidFill>
                  <a:srgbClr val="000000"/>
                </a:solidFill>
                <a:latin typeface="210 옥탑방"/>
                <a:ea typeface="210 옥탑방"/>
              </a:rPr>
              <a:t>영업시간 :  09:00 ~ 17:00</a:t>
            </a:r>
          </a:p>
        </p:txBody>
      </p:sp>
    </p:spTree>
  </p:cSld>
  <p:clrMapOvr>
    <a:masterClrMapping/>
  </p:clrMapOvr>
  <p:transition>
    <p:cover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92016" y="245261"/>
            <a:ext cx="6499004" cy="1708151"/>
          </a:xfrm>
          <a:prstGeom prst="rect">
            <a:avLst/>
          </a:prstGeom>
        </p:spPr>
        <p:txBody>
          <a:bodyPr lIns="0" tIns="0" rIns="0" bIns="0" rtlCol="0" anchor="t">
            <a:spAutoFit/>
          </a:bodyPr>
          <a:lstStyle/>
          <a:p>
            <a:pPr algn="ctr">
              <a:lnSpc>
                <a:spcPts val="13999"/>
              </a:lnSpc>
            </a:pPr>
            <a:r>
              <a:rPr lang="en-US" sz="9999">
                <a:solidFill>
                  <a:srgbClr val="000000"/>
                </a:solidFill>
                <a:latin typeface="Segoe Script Bold"/>
              </a:rPr>
              <a:t>Hirosima</a:t>
            </a:r>
          </a:p>
        </p:txBody>
      </p:sp>
      <p:grpSp>
        <p:nvGrpSpPr>
          <p:cNvPr id="3" name="Group 3"/>
          <p:cNvGrpSpPr/>
          <p:nvPr/>
        </p:nvGrpSpPr>
        <p:grpSpPr>
          <a:xfrm>
            <a:off x="6791020" y="7116513"/>
            <a:ext cx="5320906" cy="784690"/>
            <a:chOff x="0" y="0"/>
            <a:chExt cx="2755757" cy="406400"/>
          </a:xfrm>
        </p:grpSpPr>
        <p:sp>
          <p:nvSpPr>
            <p:cNvPr id="4" name="Freeform 4"/>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5" name="TextBox 5"/>
            <p:cNvSpPr txBox="1"/>
            <p:nvPr/>
          </p:nvSpPr>
          <p:spPr>
            <a:xfrm>
              <a:off x="0" y="-104775"/>
              <a:ext cx="2755757" cy="511175"/>
            </a:xfrm>
            <a:prstGeom prst="rect">
              <a:avLst/>
            </a:prstGeom>
          </p:spPr>
          <p:txBody>
            <a:bodyPr lIns="50800" tIns="50800" rIns="50800" bIns="50800" rtlCol="0" anchor="ctr"/>
            <a:lstStyle/>
            <a:p>
              <a:pPr algn="ctr">
                <a:lnSpc>
                  <a:spcPts val="3779"/>
                </a:lnSpc>
              </a:pPr>
              <a:r>
                <a:rPr lang="en-US" sz="2699">
                  <a:solidFill>
                    <a:srgbClr val="FFFFFF"/>
                  </a:solidFill>
                  <a:latin typeface="Ancient signboards 간판"/>
                </a:rPr>
                <a:t>komekome shokudo</a:t>
              </a:r>
            </a:p>
          </p:txBody>
        </p:sp>
      </p:grpSp>
      <p:grpSp>
        <p:nvGrpSpPr>
          <p:cNvPr id="6" name="Group 6"/>
          <p:cNvGrpSpPr/>
          <p:nvPr/>
        </p:nvGrpSpPr>
        <p:grpSpPr>
          <a:xfrm>
            <a:off x="12373185" y="7116513"/>
            <a:ext cx="5320906" cy="784690"/>
            <a:chOff x="0" y="0"/>
            <a:chExt cx="2755757" cy="406400"/>
          </a:xfrm>
        </p:grpSpPr>
        <p:sp>
          <p:nvSpPr>
            <p:cNvPr id="7" name="Freeform 7"/>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8" name="TextBox 8"/>
            <p:cNvSpPr txBox="1"/>
            <p:nvPr/>
          </p:nvSpPr>
          <p:spPr>
            <a:xfrm>
              <a:off x="0" y="-38100"/>
              <a:ext cx="2755757"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Sushitei Hikarimachi</a:t>
              </a:r>
            </a:p>
          </p:txBody>
        </p:sp>
      </p:grpSp>
      <p:sp>
        <p:nvSpPr>
          <p:cNvPr id="9" name="Freeform 9"/>
          <p:cNvSpPr/>
          <p:nvPr/>
        </p:nvSpPr>
        <p:spPr>
          <a:xfrm>
            <a:off x="7076217" y="3581449"/>
            <a:ext cx="4750512" cy="3336509"/>
          </a:xfrm>
          <a:custGeom>
            <a:avLst/>
            <a:gdLst/>
            <a:ahLst/>
            <a:cxnLst/>
            <a:rect l="l" t="t" r="r" b="b"/>
            <a:pathLst>
              <a:path w="4750512" h="3336509">
                <a:moveTo>
                  <a:pt x="0" y="0"/>
                </a:moveTo>
                <a:lnTo>
                  <a:pt x="4750512" y="0"/>
                </a:lnTo>
                <a:lnTo>
                  <a:pt x="4750512" y="3336508"/>
                </a:lnTo>
                <a:lnTo>
                  <a:pt x="0" y="3336508"/>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10" name="Freeform 10"/>
          <p:cNvSpPr/>
          <p:nvPr/>
        </p:nvSpPr>
        <p:spPr>
          <a:xfrm>
            <a:off x="12509398" y="3538951"/>
            <a:ext cx="5071679" cy="3379006"/>
          </a:xfrm>
          <a:custGeom>
            <a:avLst/>
            <a:gdLst/>
            <a:ahLst/>
            <a:cxnLst/>
            <a:rect l="l" t="t" r="r" b="b"/>
            <a:pathLst>
              <a:path w="5071679" h="3379006">
                <a:moveTo>
                  <a:pt x="0" y="0"/>
                </a:moveTo>
                <a:lnTo>
                  <a:pt x="5071679" y="0"/>
                </a:lnTo>
                <a:lnTo>
                  <a:pt x="5071679" y="3379006"/>
                </a:lnTo>
                <a:lnTo>
                  <a:pt x="0" y="3379006"/>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11" name="Freeform 11"/>
          <p:cNvSpPr/>
          <p:nvPr/>
        </p:nvSpPr>
        <p:spPr>
          <a:xfrm>
            <a:off x="5346679" y="5264173"/>
            <a:ext cx="1250885" cy="891850"/>
          </a:xfrm>
          <a:custGeom>
            <a:avLst/>
            <a:gdLst/>
            <a:ahLst/>
            <a:cxnLst/>
            <a:rect l="l" t="t" r="r" b="b"/>
            <a:pathLst>
              <a:path w="1250885" h="891850">
                <a:moveTo>
                  <a:pt x="0" y="0"/>
                </a:moveTo>
                <a:lnTo>
                  <a:pt x="1250885" y="0"/>
                </a:lnTo>
                <a:lnTo>
                  <a:pt x="1250885" y="891850"/>
                </a:lnTo>
                <a:lnTo>
                  <a:pt x="0" y="891850"/>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12" name="TextBox 12"/>
          <p:cNvSpPr txBox="1"/>
          <p:nvPr/>
        </p:nvSpPr>
        <p:spPr>
          <a:xfrm>
            <a:off x="484069" y="5332727"/>
            <a:ext cx="4751904" cy="688975"/>
          </a:xfrm>
          <a:prstGeom prst="rect">
            <a:avLst/>
          </a:prstGeom>
        </p:spPr>
        <p:txBody>
          <a:bodyPr lIns="0" tIns="0" rIns="0" bIns="0" rtlCol="0" anchor="t">
            <a:spAutoFit/>
          </a:bodyPr>
          <a:lstStyle/>
          <a:p>
            <a:pPr algn="ctr">
              <a:lnSpc>
                <a:spcPts val="5599"/>
              </a:lnSpc>
            </a:pPr>
            <a:r>
              <a:rPr lang="en-US" sz="3999">
                <a:solidFill>
                  <a:srgbClr val="000000"/>
                </a:solidFill>
                <a:ea typeface="210 빛글"/>
              </a:rPr>
              <a:t>히로시마 성 근처 맛집</a:t>
            </a:r>
          </a:p>
        </p:txBody>
      </p:sp>
    </p:spTree>
  </p:cSld>
  <p:clrMapOvr>
    <a:masterClrMapping/>
  </p:clrMapOvr>
  <p:transition>
    <p:cover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92016" y="245261"/>
            <a:ext cx="6499004" cy="1708151"/>
          </a:xfrm>
          <a:prstGeom prst="rect">
            <a:avLst/>
          </a:prstGeom>
        </p:spPr>
        <p:txBody>
          <a:bodyPr lIns="0" tIns="0" rIns="0" bIns="0" rtlCol="0" anchor="t">
            <a:spAutoFit/>
          </a:bodyPr>
          <a:lstStyle/>
          <a:p>
            <a:pPr algn="ctr">
              <a:lnSpc>
                <a:spcPts val="13999"/>
              </a:lnSpc>
            </a:pPr>
            <a:r>
              <a:rPr lang="en-US" sz="9999">
                <a:solidFill>
                  <a:srgbClr val="000000"/>
                </a:solidFill>
                <a:latin typeface="Segoe Script Bold"/>
              </a:rPr>
              <a:t>Hirosima</a:t>
            </a:r>
          </a:p>
        </p:txBody>
      </p:sp>
      <p:grpSp>
        <p:nvGrpSpPr>
          <p:cNvPr id="3" name="Group 3"/>
          <p:cNvGrpSpPr/>
          <p:nvPr/>
        </p:nvGrpSpPr>
        <p:grpSpPr>
          <a:xfrm>
            <a:off x="6620204" y="6901816"/>
            <a:ext cx="5436004" cy="801664"/>
            <a:chOff x="0" y="0"/>
            <a:chExt cx="2755757" cy="406400"/>
          </a:xfrm>
        </p:grpSpPr>
        <p:sp>
          <p:nvSpPr>
            <p:cNvPr id="4" name="Freeform 4"/>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5" name="TextBox 5"/>
            <p:cNvSpPr txBox="1"/>
            <p:nvPr/>
          </p:nvSpPr>
          <p:spPr>
            <a:xfrm>
              <a:off x="0" y="-38100"/>
              <a:ext cx="2755757" cy="444500"/>
            </a:xfrm>
            <a:prstGeom prst="rect">
              <a:avLst/>
            </a:prstGeom>
          </p:spPr>
          <p:txBody>
            <a:bodyPr lIns="50800" tIns="50800" rIns="50800" bIns="50800" rtlCol="0" anchor="ctr"/>
            <a:lstStyle/>
            <a:p>
              <a:pPr algn="ctr">
                <a:lnSpc>
                  <a:spcPts val="2939"/>
                </a:lnSpc>
              </a:pPr>
              <a:r>
                <a:rPr lang="en-US" sz="2099">
                  <a:solidFill>
                    <a:srgbClr val="FFFFFF"/>
                  </a:solidFill>
                  <a:ea typeface="Montserrat Semi-Bold"/>
                </a:rPr>
                <a:t>밋쨩 총본점 핫쵸보리 본점</a:t>
              </a:r>
            </a:p>
          </p:txBody>
        </p:sp>
      </p:grpSp>
      <p:grpSp>
        <p:nvGrpSpPr>
          <p:cNvPr id="6" name="Group 6"/>
          <p:cNvGrpSpPr/>
          <p:nvPr/>
        </p:nvGrpSpPr>
        <p:grpSpPr>
          <a:xfrm>
            <a:off x="12483264" y="6901816"/>
            <a:ext cx="5436004" cy="801664"/>
            <a:chOff x="0" y="0"/>
            <a:chExt cx="2755757" cy="406400"/>
          </a:xfrm>
        </p:grpSpPr>
        <p:sp>
          <p:nvSpPr>
            <p:cNvPr id="7" name="Freeform 7"/>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8" name="TextBox 8"/>
            <p:cNvSpPr txBox="1"/>
            <p:nvPr/>
          </p:nvSpPr>
          <p:spPr>
            <a:xfrm>
              <a:off x="0" y="-38100"/>
              <a:ext cx="2755757" cy="444500"/>
            </a:xfrm>
            <a:prstGeom prst="rect">
              <a:avLst/>
            </a:prstGeom>
          </p:spPr>
          <p:txBody>
            <a:bodyPr lIns="50800" tIns="50800" rIns="50800" bIns="50800" rtlCol="0" anchor="ctr"/>
            <a:lstStyle/>
            <a:p>
              <a:pPr algn="ctr">
                <a:lnSpc>
                  <a:spcPts val="2939"/>
                </a:lnSpc>
              </a:pPr>
              <a:r>
                <a:rPr lang="en-US" sz="2099">
                  <a:solidFill>
                    <a:srgbClr val="FFFFFF"/>
                  </a:solidFill>
                  <a:ea typeface="Montserrat Semi-Bold"/>
                </a:rPr>
                <a:t>니쿠노 마수이</a:t>
              </a:r>
            </a:p>
          </p:txBody>
        </p:sp>
      </p:grpSp>
      <p:sp>
        <p:nvSpPr>
          <p:cNvPr id="9" name="Freeform 9"/>
          <p:cNvSpPr/>
          <p:nvPr/>
        </p:nvSpPr>
        <p:spPr>
          <a:xfrm>
            <a:off x="7047969" y="3632744"/>
            <a:ext cx="4610523" cy="3072481"/>
          </a:xfrm>
          <a:custGeom>
            <a:avLst/>
            <a:gdLst/>
            <a:ahLst/>
            <a:cxnLst/>
            <a:rect l="l" t="t" r="r" b="b"/>
            <a:pathLst>
              <a:path w="4610523" h="3072481">
                <a:moveTo>
                  <a:pt x="0" y="0"/>
                </a:moveTo>
                <a:lnTo>
                  <a:pt x="4610523" y="0"/>
                </a:lnTo>
                <a:lnTo>
                  <a:pt x="4610523" y="3072481"/>
                </a:lnTo>
                <a:lnTo>
                  <a:pt x="0" y="3072481"/>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10" name="Freeform 10"/>
          <p:cNvSpPr/>
          <p:nvPr/>
        </p:nvSpPr>
        <p:spPr>
          <a:xfrm>
            <a:off x="13137942" y="3580850"/>
            <a:ext cx="4126648" cy="3124375"/>
          </a:xfrm>
          <a:custGeom>
            <a:avLst/>
            <a:gdLst/>
            <a:ahLst/>
            <a:cxnLst/>
            <a:rect l="l" t="t" r="r" b="b"/>
            <a:pathLst>
              <a:path w="4126648" h="3124375">
                <a:moveTo>
                  <a:pt x="0" y="0"/>
                </a:moveTo>
                <a:lnTo>
                  <a:pt x="4126648" y="0"/>
                </a:lnTo>
                <a:lnTo>
                  <a:pt x="4126648" y="3124375"/>
                </a:lnTo>
                <a:lnTo>
                  <a:pt x="0" y="3124375"/>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11" name="TextBox 11"/>
          <p:cNvSpPr txBox="1"/>
          <p:nvPr/>
        </p:nvSpPr>
        <p:spPr>
          <a:xfrm>
            <a:off x="292016" y="4729162"/>
            <a:ext cx="4667569" cy="732501"/>
          </a:xfrm>
          <a:prstGeom prst="rect">
            <a:avLst/>
          </a:prstGeom>
        </p:spPr>
        <p:txBody>
          <a:bodyPr lIns="0" tIns="0" rIns="0" bIns="0" rtlCol="0" anchor="t">
            <a:spAutoFit/>
          </a:bodyPr>
          <a:lstStyle/>
          <a:p>
            <a:pPr algn="ctr">
              <a:lnSpc>
                <a:spcPts val="5915"/>
              </a:lnSpc>
            </a:pPr>
            <a:r>
              <a:rPr lang="en-US" sz="4225">
                <a:solidFill>
                  <a:srgbClr val="000000"/>
                </a:solidFill>
                <a:ea typeface="210 빛글"/>
              </a:rPr>
              <a:t>슛케이엔 근처 맛집</a:t>
            </a:r>
          </a:p>
        </p:txBody>
      </p:sp>
      <p:sp>
        <p:nvSpPr>
          <p:cNvPr id="12" name="Freeform 12"/>
          <p:cNvSpPr/>
          <p:nvPr/>
        </p:nvSpPr>
        <p:spPr>
          <a:xfrm>
            <a:off x="5319679" y="4646351"/>
            <a:ext cx="1471341" cy="1049030"/>
          </a:xfrm>
          <a:custGeom>
            <a:avLst/>
            <a:gdLst/>
            <a:ahLst/>
            <a:cxnLst/>
            <a:rect l="l" t="t" r="r" b="b"/>
            <a:pathLst>
              <a:path w="1471341" h="1049030">
                <a:moveTo>
                  <a:pt x="0" y="0"/>
                </a:moveTo>
                <a:lnTo>
                  <a:pt x="1471341" y="0"/>
                </a:lnTo>
                <a:lnTo>
                  <a:pt x="1471341" y="1049030"/>
                </a:lnTo>
                <a:lnTo>
                  <a:pt x="0" y="1049030"/>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465939" y="0"/>
            <a:ext cx="8822061" cy="10287000"/>
          </a:xfrm>
          <a:custGeom>
            <a:avLst/>
            <a:gdLst/>
            <a:ahLst/>
            <a:cxnLst/>
            <a:rect l="l" t="t" r="r" b="b"/>
            <a:pathLst>
              <a:path w="8822061" h="10287000">
                <a:moveTo>
                  <a:pt x="0" y="0"/>
                </a:moveTo>
                <a:lnTo>
                  <a:pt x="8822061" y="0"/>
                </a:lnTo>
                <a:lnTo>
                  <a:pt x="8822061" y="10287000"/>
                </a:lnTo>
                <a:lnTo>
                  <a:pt x="0" y="10287000"/>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3" name="TextBox 3"/>
          <p:cNvSpPr txBox="1"/>
          <p:nvPr/>
        </p:nvSpPr>
        <p:spPr>
          <a:xfrm>
            <a:off x="2327036" y="2440602"/>
            <a:ext cx="6460589" cy="4677667"/>
          </a:xfrm>
          <a:prstGeom prst="rect">
            <a:avLst/>
          </a:prstGeom>
        </p:spPr>
        <p:txBody>
          <a:bodyPr lIns="0" tIns="0" rIns="0" bIns="0" rtlCol="0" anchor="t">
            <a:spAutoFit/>
          </a:bodyPr>
          <a:lstStyle/>
          <a:p>
            <a:pPr algn="ctr">
              <a:lnSpc>
                <a:spcPts val="17800"/>
              </a:lnSpc>
            </a:pPr>
            <a:r>
              <a:rPr lang="en-US" sz="12714">
                <a:solidFill>
                  <a:srgbClr val="000000"/>
                </a:solidFill>
                <a:latin typeface="Ancient signboards 간판"/>
                <a:ea typeface="Ancient signboards 간판"/>
              </a:rPr>
              <a:t>Hirosima 여행일정</a:t>
            </a:r>
          </a:p>
        </p:txBody>
      </p:sp>
      <p:grpSp>
        <p:nvGrpSpPr>
          <p:cNvPr id="4" name="Group 4"/>
          <p:cNvGrpSpPr/>
          <p:nvPr/>
        </p:nvGrpSpPr>
        <p:grpSpPr>
          <a:xfrm>
            <a:off x="3615669" y="7118268"/>
            <a:ext cx="3883323" cy="715210"/>
            <a:chOff x="0" y="0"/>
            <a:chExt cx="2206600" cy="406400"/>
          </a:xfrm>
        </p:grpSpPr>
        <p:sp>
          <p:nvSpPr>
            <p:cNvPr id="5" name="Freeform 5"/>
            <p:cNvSpPr/>
            <p:nvPr/>
          </p:nvSpPr>
          <p:spPr>
            <a:xfrm>
              <a:off x="0" y="0"/>
              <a:ext cx="2206600" cy="406400"/>
            </a:xfrm>
            <a:custGeom>
              <a:avLst/>
              <a:gdLst/>
              <a:ahLst/>
              <a:cxnLst/>
              <a:rect l="l" t="t" r="r" b="b"/>
              <a:pathLst>
                <a:path w="2206600" h="406400">
                  <a:moveTo>
                    <a:pt x="2003400" y="0"/>
                  </a:moveTo>
                  <a:cubicBezTo>
                    <a:pt x="2115624" y="0"/>
                    <a:pt x="2206600" y="90976"/>
                    <a:pt x="2206600" y="203200"/>
                  </a:cubicBezTo>
                  <a:cubicBezTo>
                    <a:pt x="2206600" y="315424"/>
                    <a:pt x="2115624" y="406400"/>
                    <a:pt x="2003400"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6" name="TextBox 6"/>
            <p:cNvSpPr txBox="1"/>
            <p:nvPr/>
          </p:nvSpPr>
          <p:spPr>
            <a:xfrm>
              <a:off x="0" y="-38100"/>
              <a:ext cx="2206600"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Bold"/>
                  <a:ea typeface="Montserrat Bold"/>
                </a:rPr>
                <a:t>2024.06.09 2일차</a:t>
              </a:r>
            </a:p>
          </p:txBody>
        </p:sp>
      </p:gr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646696"/>
            <a:ext cx="5780604" cy="2441575"/>
          </a:xfrm>
          <a:prstGeom prst="rect">
            <a:avLst/>
          </a:prstGeom>
        </p:spPr>
        <p:txBody>
          <a:bodyPr lIns="0" tIns="0" rIns="0" bIns="0" rtlCol="0" anchor="t">
            <a:spAutoFit/>
          </a:bodyPr>
          <a:lstStyle/>
          <a:p>
            <a:pPr algn="ctr">
              <a:lnSpc>
                <a:spcPts val="9799"/>
              </a:lnSpc>
            </a:pPr>
            <a:r>
              <a:rPr lang="en-US" sz="6999">
                <a:solidFill>
                  <a:srgbClr val="000000"/>
                </a:solidFill>
                <a:latin typeface="210 옥탑방"/>
              </a:rPr>
              <a:t>hirosima</a:t>
            </a:r>
          </a:p>
          <a:p>
            <a:pPr algn="ctr">
              <a:lnSpc>
                <a:spcPts val="9799"/>
              </a:lnSpc>
            </a:pPr>
            <a:r>
              <a:rPr lang="en-US" sz="6999">
                <a:solidFill>
                  <a:srgbClr val="000000"/>
                </a:solidFill>
                <a:ea typeface="210 옥탑방"/>
              </a:rPr>
              <a:t>히로시마현</a:t>
            </a:r>
          </a:p>
        </p:txBody>
      </p:sp>
      <p:grpSp>
        <p:nvGrpSpPr>
          <p:cNvPr id="3" name="Group 3"/>
          <p:cNvGrpSpPr/>
          <p:nvPr/>
        </p:nvGrpSpPr>
        <p:grpSpPr>
          <a:xfrm>
            <a:off x="5740090" y="923116"/>
            <a:ext cx="5846805" cy="862246"/>
            <a:chOff x="0" y="0"/>
            <a:chExt cx="2755757" cy="406400"/>
          </a:xfrm>
        </p:grpSpPr>
        <p:sp>
          <p:nvSpPr>
            <p:cNvPr id="4" name="Freeform 4"/>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5" name="TextBox 5"/>
            <p:cNvSpPr txBox="1"/>
            <p:nvPr/>
          </p:nvSpPr>
          <p:spPr>
            <a:xfrm>
              <a:off x="0" y="-66675"/>
              <a:ext cx="2755757" cy="473075"/>
            </a:xfrm>
            <a:prstGeom prst="rect">
              <a:avLst/>
            </a:prstGeom>
          </p:spPr>
          <p:txBody>
            <a:bodyPr lIns="50800" tIns="50800" rIns="50800" bIns="50800" rtlCol="0" anchor="ctr"/>
            <a:lstStyle/>
            <a:p>
              <a:pPr algn="ctr">
                <a:lnSpc>
                  <a:spcPts val="4199"/>
                </a:lnSpc>
              </a:pPr>
              <a:r>
                <a:rPr lang="en-US" sz="2999">
                  <a:solidFill>
                    <a:srgbClr val="FFFFFF"/>
                  </a:solidFill>
                  <a:ea typeface="210 옥탑방"/>
                </a:rPr>
                <a:t>히로시마 현 위치 및 현 상황</a:t>
              </a:r>
            </a:p>
          </p:txBody>
        </p:sp>
      </p:grpSp>
      <p:grpSp>
        <p:nvGrpSpPr>
          <p:cNvPr id="6" name="Group 6"/>
          <p:cNvGrpSpPr/>
          <p:nvPr/>
        </p:nvGrpSpPr>
        <p:grpSpPr>
          <a:xfrm>
            <a:off x="5740090" y="6314165"/>
            <a:ext cx="5846805" cy="862246"/>
            <a:chOff x="0" y="0"/>
            <a:chExt cx="2755757" cy="406400"/>
          </a:xfrm>
        </p:grpSpPr>
        <p:sp>
          <p:nvSpPr>
            <p:cNvPr id="7" name="Freeform 7"/>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8" name="TextBox 8"/>
            <p:cNvSpPr txBox="1"/>
            <p:nvPr/>
          </p:nvSpPr>
          <p:spPr>
            <a:xfrm>
              <a:off x="0" y="-76200"/>
              <a:ext cx="2755757" cy="482600"/>
            </a:xfrm>
            <a:prstGeom prst="rect">
              <a:avLst/>
            </a:prstGeom>
          </p:spPr>
          <p:txBody>
            <a:bodyPr lIns="50800" tIns="50800" rIns="50800" bIns="50800" rtlCol="0" anchor="ctr"/>
            <a:lstStyle/>
            <a:p>
              <a:pPr algn="ctr">
                <a:lnSpc>
                  <a:spcPts val="4200"/>
                </a:lnSpc>
              </a:pPr>
              <a:r>
                <a:rPr lang="en-US" sz="3000">
                  <a:solidFill>
                    <a:srgbClr val="FFFFFF"/>
                  </a:solidFill>
                  <a:ea typeface="210 옥탑방"/>
                </a:rPr>
                <a:t>여행 일정 및 비용</a:t>
              </a:r>
            </a:p>
          </p:txBody>
        </p:sp>
      </p:grpSp>
      <p:grpSp>
        <p:nvGrpSpPr>
          <p:cNvPr id="9" name="Group 9"/>
          <p:cNvGrpSpPr/>
          <p:nvPr/>
        </p:nvGrpSpPr>
        <p:grpSpPr>
          <a:xfrm>
            <a:off x="5740090" y="4483944"/>
            <a:ext cx="5846805" cy="862246"/>
            <a:chOff x="0" y="0"/>
            <a:chExt cx="2755757" cy="406400"/>
          </a:xfrm>
        </p:grpSpPr>
        <p:sp>
          <p:nvSpPr>
            <p:cNvPr id="10" name="Freeform 10"/>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11" name="TextBox 11"/>
            <p:cNvSpPr txBox="1"/>
            <p:nvPr/>
          </p:nvSpPr>
          <p:spPr>
            <a:xfrm>
              <a:off x="0" y="-76200"/>
              <a:ext cx="2755757" cy="482600"/>
            </a:xfrm>
            <a:prstGeom prst="rect">
              <a:avLst/>
            </a:prstGeom>
          </p:spPr>
          <p:txBody>
            <a:bodyPr lIns="50800" tIns="50800" rIns="50800" bIns="50800" rtlCol="0" anchor="ctr"/>
            <a:lstStyle/>
            <a:p>
              <a:pPr algn="ctr">
                <a:lnSpc>
                  <a:spcPts val="4200"/>
                </a:lnSpc>
              </a:pPr>
              <a:r>
                <a:rPr lang="en-US" sz="3000">
                  <a:solidFill>
                    <a:srgbClr val="FFFFFF"/>
                  </a:solidFill>
                  <a:ea typeface="210 옥탑방"/>
                </a:rPr>
                <a:t>여행 산업 배경</a:t>
              </a:r>
            </a:p>
          </p:txBody>
        </p:sp>
      </p:grpSp>
      <p:grpSp>
        <p:nvGrpSpPr>
          <p:cNvPr id="12" name="Group 12"/>
          <p:cNvGrpSpPr/>
          <p:nvPr/>
        </p:nvGrpSpPr>
        <p:grpSpPr>
          <a:xfrm>
            <a:off x="5740090" y="8129944"/>
            <a:ext cx="5846805" cy="862246"/>
            <a:chOff x="0" y="0"/>
            <a:chExt cx="2755757" cy="406400"/>
          </a:xfrm>
        </p:grpSpPr>
        <p:sp>
          <p:nvSpPr>
            <p:cNvPr id="13" name="Freeform 13"/>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14" name="TextBox 14"/>
            <p:cNvSpPr txBox="1"/>
            <p:nvPr/>
          </p:nvSpPr>
          <p:spPr>
            <a:xfrm>
              <a:off x="0" y="-76200"/>
              <a:ext cx="2755757" cy="482600"/>
            </a:xfrm>
            <a:prstGeom prst="rect">
              <a:avLst/>
            </a:prstGeom>
          </p:spPr>
          <p:txBody>
            <a:bodyPr lIns="50800" tIns="50800" rIns="50800" bIns="50800" rtlCol="0" anchor="ctr"/>
            <a:lstStyle/>
            <a:p>
              <a:pPr algn="ctr">
                <a:lnSpc>
                  <a:spcPts val="4200"/>
                </a:lnSpc>
              </a:pPr>
              <a:r>
                <a:rPr lang="en-US" sz="3000">
                  <a:solidFill>
                    <a:srgbClr val="FFFFFF"/>
                  </a:solidFill>
                  <a:ea typeface="210 옥탑방"/>
                </a:rPr>
                <a:t>홍보 방안</a:t>
              </a:r>
            </a:p>
          </p:txBody>
        </p:sp>
      </p:grpSp>
      <p:sp>
        <p:nvSpPr>
          <p:cNvPr id="15" name="TextBox 15"/>
          <p:cNvSpPr txBox="1"/>
          <p:nvPr/>
        </p:nvSpPr>
        <p:spPr>
          <a:xfrm>
            <a:off x="5892056" y="206259"/>
            <a:ext cx="494136"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1</a:t>
            </a:r>
          </a:p>
        </p:txBody>
      </p:sp>
      <p:sp>
        <p:nvSpPr>
          <p:cNvPr id="16" name="TextBox 16"/>
          <p:cNvSpPr txBox="1"/>
          <p:nvPr/>
        </p:nvSpPr>
        <p:spPr>
          <a:xfrm>
            <a:off x="5956731" y="7509786"/>
            <a:ext cx="598203"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5</a:t>
            </a:r>
          </a:p>
        </p:txBody>
      </p:sp>
      <p:sp>
        <p:nvSpPr>
          <p:cNvPr id="17" name="TextBox 17"/>
          <p:cNvSpPr txBox="1"/>
          <p:nvPr/>
        </p:nvSpPr>
        <p:spPr>
          <a:xfrm>
            <a:off x="5941559" y="5682524"/>
            <a:ext cx="639829"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4</a:t>
            </a:r>
          </a:p>
        </p:txBody>
      </p:sp>
      <p:sp>
        <p:nvSpPr>
          <p:cNvPr id="18" name="TextBox 18"/>
          <p:cNvSpPr txBox="1"/>
          <p:nvPr/>
        </p:nvSpPr>
        <p:spPr>
          <a:xfrm>
            <a:off x="5932348" y="3875270"/>
            <a:ext cx="606636"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3</a:t>
            </a:r>
          </a:p>
        </p:txBody>
      </p:sp>
      <p:grpSp>
        <p:nvGrpSpPr>
          <p:cNvPr id="19" name="Group 19"/>
          <p:cNvGrpSpPr/>
          <p:nvPr/>
        </p:nvGrpSpPr>
        <p:grpSpPr>
          <a:xfrm>
            <a:off x="11968408" y="1028464"/>
            <a:ext cx="5784713" cy="910457"/>
            <a:chOff x="0" y="0"/>
            <a:chExt cx="2582117" cy="406400"/>
          </a:xfrm>
        </p:grpSpPr>
        <p:sp>
          <p:nvSpPr>
            <p:cNvPr id="20" name="Freeform 20"/>
            <p:cNvSpPr/>
            <p:nvPr/>
          </p:nvSpPr>
          <p:spPr>
            <a:xfrm>
              <a:off x="0" y="0"/>
              <a:ext cx="2582117" cy="406400"/>
            </a:xfrm>
            <a:custGeom>
              <a:avLst/>
              <a:gdLst/>
              <a:ahLst/>
              <a:cxnLst/>
              <a:rect l="l" t="t" r="r" b="b"/>
              <a:pathLst>
                <a:path w="2582117" h="406400">
                  <a:moveTo>
                    <a:pt x="2378917" y="0"/>
                  </a:moveTo>
                  <a:cubicBezTo>
                    <a:pt x="2491141" y="0"/>
                    <a:pt x="2582117" y="90976"/>
                    <a:pt x="2582117" y="203200"/>
                  </a:cubicBezTo>
                  <a:cubicBezTo>
                    <a:pt x="2582117" y="315424"/>
                    <a:pt x="2491141" y="406400"/>
                    <a:pt x="237891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21" name="TextBox 21"/>
            <p:cNvSpPr txBox="1"/>
            <p:nvPr/>
          </p:nvSpPr>
          <p:spPr>
            <a:xfrm>
              <a:off x="0" y="-76200"/>
              <a:ext cx="2582117" cy="482600"/>
            </a:xfrm>
            <a:prstGeom prst="rect">
              <a:avLst/>
            </a:prstGeom>
          </p:spPr>
          <p:txBody>
            <a:bodyPr lIns="36080" tIns="36080" rIns="36080" bIns="36080" rtlCol="0" anchor="ctr"/>
            <a:lstStyle/>
            <a:p>
              <a:pPr algn="ctr">
                <a:lnSpc>
                  <a:spcPts val="4200"/>
                </a:lnSpc>
              </a:pPr>
              <a:r>
                <a:rPr lang="en-US" sz="3000">
                  <a:solidFill>
                    <a:srgbClr val="FFFFFF"/>
                  </a:solidFill>
                  <a:ea typeface="210 옥탑방"/>
                </a:rPr>
                <a:t>기대효과</a:t>
              </a:r>
            </a:p>
          </p:txBody>
        </p:sp>
      </p:grpSp>
      <p:sp>
        <p:nvSpPr>
          <p:cNvPr id="22" name="TextBox 22"/>
          <p:cNvSpPr txBox="1"/>
          <p:nvPr/>
        </p:nvSpPr>
        <p:spPr>
          <a:xfrm>
            <a:off x="12058676" y="408001"/>
            <a:ext cx="658597" cy="1530920"/>
          </a:xfrm>
          <a:prstGeom prst="rect">
            <a:avLst/>
          </a:prstGeom>
        </p:spPr>
        <p:txBody>
          <a:bodyPr lIns="0" tIns="0" rIns="0" bIns="0" rtlCol="0" anchor="t">
            <a:spAutoFit/>
          </a:bodyPr>
          <a:lstStyle/>
          <a:p>
            <a:pPr algn="ctr">
              <a:lnSpc>
                <a:spcPts val="12475"/>
              </a:lnSpc>
            </a:pPr>
            <a:r>
              <a:rPr lang="en-US" sz="8910">
                <a:solidFill>
                  <a:srgbClr val="FF5757"/>
                </a:solidFill>
                <a:latin typeface="210 옥탑방"/>
              </a:rPr>
              <a:t>6</a:t>
            </a:r>
          </a:p>
        </p:txBody>
      </p:sp>
      <p:grpSp>
        <p:nvGrpSpPr>
          <p:cNvPr id="23" name="Group 23"/>
          <p:cNvGrpSpPr/>
          <p:nvPr/>
        </p:nvGrpSpPr>
        <p:grpSpPr>
          <a:xfrm>
            <a:off x="11906316" y="2754531"/>
            <a:ext cx="5846805" cy="862246"/>
            <a:chOff x="0" y="0"/>
            <a:chExt cx="2755757" cy="406400"/>
          </a:xfrm>
        </p:grpSpPr>
        <p:sp>
          <p:nvSpPr>
            <p:cNvPr id="24" name="Freeform 24"/>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25" name="TextBox 25"/>
            <p:cNvSpPr txBox="1"/>
            <p:nvPr/>
          </p:nvSpPr>
          <p:spPr>
            <a:xfrm>
              <a:off x="0" y="-66675"/>
              <a:ext cx="2755757" cy="473075"/>
            </a:xfrm>
            <a:prstGeom prst="rect">
              <a:avLst/>
            </a:prstGeom>
          </p:spPr>
          <p:txBody>
            <a:bodyPr lIns="50800" tIns="50800" rIns="50800" bIns="50800" rtlCol="0" anchor="ctr"/>
            <a:lstStyle/>
            <a:p>
              <a:pPr algn="ctr">
                <a:lnSpc>
                  <a:spcPts val="4199"/>
                </a:lnSpc>
              </a:pPr>
              <a:r>
                <a:rPr lang="en-US" sz="2999">
                  <a:solidFill>
                    <a:srgbClr val="FFFFFF"/>
                  </a:solidFill>
                  <a:ea typeface="210 옥탑방"/>
                </a:rPr>
                <a:t>추천 요리</a:t>
              </a:r>
            </a:p>
          </p:txBody>
        </p:sp>
      </p:grpSp>
      <p:grpSp>
        <p:nvGrpSpPr>
          <p:cNvPr id="26" name="Group 26"/>
          <p:cNvGrpSpPr/>
          <p:nvPr/>
        </p:nvGrpSpPr>
        <p:grpSpPr>
          <a:xfrm>
            <a:off x="11906316" y="6325648"/>
            <a:ext cx="5846805" cy="862246"/>
            <a:chOff x="0" y="0"/>
            <a:chExt cx="2755757" cy="406400"/>
          </a:xfrm>
        </p:grpSpPr>
        <p:sp>
          <p:nvSpPr>
            <p:cNvPr id="27" name="Freeform 27"/>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28" name="TextBox 28"/>
            <p:cNvSpPr txBox="1"/>
            <p:nvPr/>
          </p:nvSpPr>
          <p:spPr>
            <a:xfrm>
              <a:off x="0" y="-76200"/>
              <a:ext cx="2755757" cy="482600"/>
            </a:xfrm>
            <a:prstGeom prst="rect">
              <a:avLst/>
            </a:prstGeom>
          </p:spPr>
          <p:txBody>
            <a:bodyPr lIns="50800" tIns="50800" rIns="50800" bIns="50800" rtlCol="0" anchor="ctr"/>
            <a:lstStyle/>
            <a:p>
              <a:pPr algn="ctr">
                <a:lnSpc>
                  <a:spcPts val="4200"/>
                </a:lnSpc>
              </a:pPr>
              <a:r>
                <a:rPr lang="en-US" sz="3000">
                  <a:solidFill>
                    <a:srgbClr val="FFFFFF"/>
                  </a:solidFill>
                  <a:ea typeface="210 옥탑방"/>
                </a:rPr>
                <a:t>출처</a:t>
              </a:r>
            </a:p>
          </p:txBody>
        </p:sp>
      </p:grpSp>
      <p:sp>
        <p:nvSpPr>
          <p:cNvPr id="29" name="TextBox 29"/>
          <p:cNvSpPr txBox="1"/>
          <p:nvPr/>
        </p:nvSpPr>
        <p:spPr>
          <a:xfrm>
            <a:off x="11996110" y="2037673"/>
            <a:ext cx="618478"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7</a:t>
            </a:r>
          </a:p>
        </p:txBody>
      </p:sp>
      <p:sp>
        <p:nvSpPr>
          <p:cNvPr id="30" name="TextBox 30"/>
          <p:cNvSpPr txBox="1"/>
          <p:nvPr/>
        </p:nvSpPr>
        <p:spPr>
          <a:xfrm>
            <a:off x="12069057" y="5716973"/>
            <a:ext cx="665667"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9</a:t>
            </a:r>
          </a:p>
        </p:txBody>
      </p:sp>
      <p:grpSp>
        <p:nvGrpSpPr>
          <p:cNvPr id="31" name="Group 31"/>
          <p:cNvGrpSpPr/>
          <p:nvPr/>
        </p:nvGrpSpPr>
        <p:grpSpPr>
          <a:xfrm>
            <a:off x="11906316" y="4537923"/>
            <a:ext cx="5846805" cy="862246"/>
            <a:chOff x="0" y="0"/>
            <a:chExt cx="2755757" cy="406400"/>
          </a:xfrm>
        </p:grpSpPr>
        <p:sp>
          <p:nvSpPr>
            <p:cNvPr id="32" name="Freeform 32"/>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33" name="TextBox 33"/>
            <p:cNvSpPr txBox="1"/>
            <p:nvPr/>
          </p:nvSpPr>
          <p:spPr>
            <a:xfrm>
              <a:off x="0" y="-66675"/>
              <a:ext cx="2755757" cy="473075"/>
            </a:xfrm>
            <a:prstGeom prst="rect">
              <a:avLst/>
            </a:prstGeom>
          </p:spPr>
          <p:txBody>
            <a:bodyPr lIns="50800" tIns="50800" rIns="50800" bIns="50800" rtlCol="0" anchor="ctr"/>
            <a:lstStyle/>
            <a:p>
              <a:pPr algn="ctr">
                <a:lnSpc>
                  <a:spcPts val="4199"/>
                </a:lnSpc>
              </a:pPr>
              <a:r>
                <a:rPr lang="en-US" sz="2999">
                  <a:solidFill>
                    <a:srgbClr val="FFFFFF"/>
                  </a:solidFill>
                  <a:ea typeface="210 옥탑방"/>
                </a:rPr>
                <a:t>추천 영상</a:t>
              </a:r>
            </a:p>
          </p:txBody>
        </p:sp>
      </p:grpSp>
      <p:sp>
        <p:nvSpPr>
          <p:cNvPr id="34" name="TextBox 34"/>
          <p:cNvSpPr txBox="1"/>
          <p:nvPr/>
        </p:nvSpPr>
        <p:spPr>
          <a:xfrm>
            <a:off x="11972516" y="3821066"/>
            <a:ext cx="665667"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8</a:t>
            </a:r>
          </a:p>
        </p:txBody>
      </p:sp>
      <p:grpSp>
        <p:nvGrpSpPr>
          <p:cNvPr id="35" name="Group 35"/>
          <p:cNvGrpSpPr/>
          <p:nvPr/>
        </p:nvGrpSpPr>
        <p:grpSpPr>
          <a:xfrm>
            <a:off x="5740090" y="2757622"/>
            <a:ext cx="5846805" cy="862246"/>
            <a:chOff x="0" y="0"/>
            <a:chExt cx="2755757" cy="406400"/>
          </a:xfrm>
        </p:grpSpPr>
        <p:sp>
          <p:nvSpPr>
            <p:cNvPr id="36" name="Freeform 36"/>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37" name="TextBox 37"/>
            <p:cNvSpPr txBox="1"/>
            <p:nvPr/>
          </p:nvSpPr>
          <p:spPr>
            <a:xfrm>
              <a:off x="0" y="-66675"/>
              <a:ext cx="2755757" cy="473075"/>
            </a:xfrm>
            <a:prstGeom prst="rect">
              <a:avLst/>
            </a:prstGeom>
          </p:spPr>
          <p:txBody>
            <a:bodyPr lIns="50800" tIns="50800" rIns="50800" bIns="50800" rtlCol="0" anchor="ctr"/>
            <a:lstStyle/>
            <a:p>
              <a:pPr algn="ctr">
                <a:lnSpc>
                  <a:spcPts val="4199"/>
                </a:lnSpc>
              </a:pPr>
              <a:r>
                <a:rPr lang="en-US" sz="2999">
                  <a:solidFill>
                    <a:srgbClr val="FFFFFF"/>
                  </a:solidFill>
                  <a:ea typeface="210 옥탑방"/>
                </a:rPr>
                <a:t>히로시마 원자 폭발 관련 영상</a:t>
              </a:r>
            </a:p>
          </p:txBody>
        </p:sp>
      </p:grpSp>
      <p:sp>
        <p:nvSpPr>
          <p:cNvPr id="38" name="TextBox 38"/>
          <p:cNvSpPr txBox="1"/>
          <p:nvPr/>
        </p:nvSpPr>
        <p:spPr>
          <a:xfrm>
            <a:off x="5828808" y="2040764"/>
            <a:ext cx="620631" cy="1459438"/>
          </a:xfrm>
          <a:prstGeom prst="rect">
            <a:avLst/>
          </a:prstGeom>
        </p:spPr>
        <p:txBody>
          <a:bodyPr lIns="0" tIns="0" rIns="0" bIns="0" rtlCol="0" anchor="t">
            <a:spAutoFit/>
          </a:bodyPr>
          <a:lstStyle/>
          <a:p>
            <a:pPr algn="ctr">
              <a:lnSpc>
                <a:spcPts val="11814"/>
              </a:lnSpc>
            </a:pPr>
            <a:r>
              <a:rPr lang="en-US" sz="8439">
                <a:solidFill>
                  <a:srgbClr val="FF5757"/>
                </a:solidFill>
                <a:latin typeface="210 옥탑방"/>
              </a:rPr>
              <a:t>2</a:t>
            </a:r>
          </a:p>
        </p:txBody>
      </p:sp>
    </p:spTree>
  </p:cSld>
  <p:clrMapOvr>
    <a:masterClrMapping/>
  </p:clrMapOvr>
  <p:transition>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692543" y="0"/>
            <a:ext cx="6482980" cy="1452340"/>
            <a:chOff x="0" y="0"/>
            <a:chExt cx="8643974" cy="1936453"/>
          </a:xfrm>
        </p:grpSpPr>
        <p:sp>
          <p:nvSpPr>
            <p:cNvPr id="3" name="TextBox 3"/>
            <p:cNvSpPr txBox="1"/>
            <p:nvPr/>
          </p:nvSpPr>
          <p:spPr>
            <a:xfrm>
              <a:off x="0" y="-171450"/>
              <a:ext cx="4595680" cy="2107903"/>
            </a:xfrm>
            <a:prstGeom prst="rect">
              <a:avLst/>
            </a:prstGeom>
          </p:spPr>
          <p:txBody>
            <a:bodyPr lIns="0" tIns="0" rIns="0" bIns="0" rtlCol="0" anchor="t">
              <a:spAutoFit/>
            </a:bodyPr>
            <a:lstStyle/>
            <a:p>
              <a:pPr algn="l">
                <a:lnSpc>
                  <a:spcPts val="13399"/>
                </a:lnSpc>
              </a:pPr>
              <a:r>
                <a:rPr lang="en-US" sz="9571">
                  <a:solidFill>
                    <a:srgbClr val="000000"/>
                  </a:solidFill>
                  <a:latin typeface="Bellaboo"/>
                </a:rPr>
                <a:t>Hirosima</a:t>
              </a:r>
            </a:p>
          </p:txBody>
        </p:sp>
        <p:sp>
          <p:nvSpPr>
            <p:cNvPr id="4" name="TextBox 4"/>
            <p:cNvSpPr txBox="1"/>
            <p:nvPr/>
          </p:nvSpPr>
          <p:spPr>
            <a:xfrm>
              <a:off x="4386894" y="892026"/>
              <a:ext cx="4257080" cy="685800"/>
            </a:xfrm>
            <a:prstGeom prst="rect">
              <a:avLst/>
            </a:prstGeom>
          </p:spPr>
          <p:txBody>
            <a:bodyPr lIns="0" tIns="0" rIns="0" bIns="0" rtlCol="0" anchor="t">
              <a:spAutoFit/>
            </a:bodyPr>
            <a:lstStyle/>
            <a:p>
              <a:pPr algn="ctr">
                <a:lnSpc>
                  <a:spcPts val="4200"/>
                </a:lnSpc>
              </a:pPr>
              <a:r>
                <a:rPr lang="en-US" sz="3000">
                  <a:solidFill>
                    <a:srgbClr val="000000"/>
                  </a:solidFill>
                  <a:ea typeface="210 옥탑방"/>
                </a:rPr>
                <a:t>히로시마현 여행일정</a:t>
              </a:r>
            </a:p>
          </p:txBody>
        </p:sp>
      </p:grpSp>
      <p:grpSp>
        <p:nvGrpSpPr>
          <p:cNvPr id="5" name="Group 5"/>
          <p:cNvGrpSpPr/>
          <p:nvPr/>
        </p:nvGrpSpPr>
        <p:grpSpPr>
          <a:xfrm>
            <a:off x="12791770" y="1301249"/>
            <a:ext cx="4975450" cy="715210"/>
            <a:chOff x="0" y="0"/>
            <a:chExt cx="6633933" cy="953613"/>
          </a:xfrm>
        </p:grpSpPr>
        <p:grpSp>
          <p:nvGrpSpPr>
            <p:cNvPr id="6" name="Group 6"/>
            <p:cNvGrpSpPr/>
            <p:nvPr/>
          </p:nvGrpSpPr>
          <p:grpSpPr>
            <a:xfrm>
              <a:off x="0" y="0"/>
              <a:ext cx="2681112" cy="953613"/>
              <a:chOff x="0" y="0"/>
              <a:chExt cx="1142606" cy="406400"/>
            </a:xfrm>
          </p:grpSpPr>
          <p:sp>
            <p:nvSpPr>
              <p:cNvPr id="7" name="Freeform 7"/>
              <p:cNvSpPr/>
              <p:nvPr/>
            </p:nvSpPr>
            <p:spPr>
              <a:xfrm>
                <a:off x="0" y="0"/>
                <a:ext cx="1142606" cy="406400"/>
              </a:xfrm>
              <a:custGeom>
                <a:avLst/>
                <a:gdLst/>
                <a:ahLst/>
                <a:cxnLst/>
                <a:rect l="l" t="t" r="r" b="b"/>
                <a:pathLst>
                  <a:path w="1142606" h="406400">
                    <a:moveTo>
                      <a:pt x="939406" y="0"/>
                    </a:moveTo>
                    <a:cubicBezTo>
                      <a:pt x="1051630" y="0"/>
                      <a:pt x="1142606" y="90976"/>
                      <a:pt x="1142606" y="203200"/>
                    </a:cubicBezTo>
                    <a:cubicBezTo>
                      <a:pt x="1142606" y="315424"/>
                      <a:pt x="1051630" y="406400"/>
                      <a:pt x="939406"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8" name="TextBox 8"/>
              <p:cNvSpPr txBox="1"/>
              <p:nvPr/>
            </p:nvSpPr>
            <p:spPr>
              <a:xfrm>
                <a:off x="0" y="-38100"/>
                <a:ext cx="1142606"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Day 2</a:t>
                </a:r>
              </a:p>
            </p:txBody>
          </p:sp>
        </p:grpSp>
        <p:sp>
          <p:nvSpPr>
            <p:cNvPr id="9" name="TextBox 9"/>
            <p:cNvSpPr txBox="1"/>
            <p:nvPr/>
          </p:nvSpPr>
          <p:spPr>
            <a:xfrm>
              <a:off x="2935112" y="289551"/>
              <a:ext cx="3698821" cy="515278"/>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2024.06.09 일요일</a:t>
              </a:r>
            </a:p>
          </p:txBody>
        </p:sp>
      </p:grpSp>
      <p:sp>
        <p:nvSpPr>
          <p:cNvPr id="10" name="Freeform 10"/>
          <p:cNvSpPr/>
          <p:nvPr/>
        </p:nvSpPr>
        <p:spPr>
          <a:xfrm>
            <a:off x="0" y="0"/>
            <a:ext cx="7536602" cy="10710366"/>
          </a:xfrm>
          <a:custGeom>
            <a:avLst/>
            <a:gdLst/>
            <a:ahLst/>
            <a:cxnLst/>
            <a:rect l="l" t="t" r="r" b="b"/>
            <a:pathLst>
              <a:path w="7536602" h="10710366">
                <a:moveTo>
                  <a:pt x="0" y="0"/>
                </a:moveTo>
                <a:lnTo>
                  <a:pt x="7536602" y="0"/>
                </a:lnTo>
                <a:lnTo>
                  <a:pt x="7536602" y="10710366"/>
                </a:lnTo>
                <a:lnTo>
                  <a:pt x="0" y="10710366"/>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11" name="TextBox 11"/>
          <p:cNvSpPr txBox="1"/>
          <p:nvPr/>
        </p:nvSpPr>
        <p:spPr>
          <a:xfrm>
            <a:off x="7985532" y="2477123"/>
            <a:ext cx="9612476" cy="6929755"/>
          </a:xfrm>
          <a:prstGeom prst="rect">
            <a:avLst/>
          </a:prstGeom>
        </p:spPr>
        <p:txBody>
          <a:bodyPr lIns="0" tIns="0" rIns="0" bIns="0" rtlCol="0" anchor="t">
            <a:spAutoFit/>
          </a:bodyPr>
          <a:lstStyle/>
          <a:p>
            <a:pPr algn="just">
              <a:lnSpc>
                <a:spcPts val="3919"/>
              </a:lnSpc>
            </a:pPr>
            <a:r>
              <a:rPr lang="en-US" sz="2799">
                <a:solidFill>
                  <a:srgbClr val="000000"/>
                </a:solidFill>
                <a:latin typeface="210 빛글"/>
                <a:ea typeface="210 빛글"/>
              </a:rPr>
              <a:t>숙소에서 자동차 약 10분 거리</a:t>
            </a:r>
          </a:p>
          <a:p>
            <a:pPr algn="just">
              <a:lnSpc>
                <a:spcPts val="3919"/>
              </a:lnSpc>
            </a:pPr>
            <a:endParaRPr lang="en-US" sz="2799">
              <a:solidFill>
                <a:srgbClr val="000000"/>
              </a:solidFill>
              <a:latin typeface="210 빛글"/>
              <a:ea typeface="210 빛글"/>
            </a:endParaRPr>
          </a:p>
          <a:p>
            <a:pPr algn="just">
              <a:lnSpc>
                <a:spcPts val="3919"/>
              </a:lnSpc>
            </a:pPr>
            <a:r>
              <a:rPr lang="en-US" sz="2799">
                <a:solidFill>
                  <a:srgbClr val="000000"/>
                </a:solidFill>
                <a:latin typeface="210 빛글"/>
                <a:ea typeface="210 빛글"/>
              </a:rPr>
              <a:t>평화기념 자료관은 서양계 사람들이 굉장이 많이 찾아 입장 대기줄이 약 2시간정도 걸림. 공원만 걸어도 소요시간 30분 이상</a:t>
            </a:r>
          </a:p>
          <a:p>
            <a:pPr algn="just">
              <a:lnSpc>
                <a:spcPts val="3919"/>
              </a:lnSpc>
            </a:pPr>
            <a:endParaRPr lang="en-US" sz="2799">
              <a:solidFill>
                <a:srgbClr val="000000"/>
              </a:solidFill>
              <a:latin typeface="210 빛글"/>
              <a:ea typeface="210 빛글"/>
            </a:endParaRPr>
          </a:p>
          <a:p>
            <a:pPr algn="just">
              <a:lnSpc>
                <a:spcPts val="3919"/>
              </a:lnSpc>
            </a:pPr>
            <a:r>
              <a:rPr lang="en-US" sz="2799">
                <a:solidFill>
                  <a:srgbClr val="000000"/>
                </a:solidFill>
                <a:latin typeface="210 빛글"/>
                <a:ea typeface="210 빛글"/>
              </a:rPr>
              <a:t>한국어 설명이 없는 대신, 한국어 오디오 가이드 있음.</a:t>
            </a:r>
          </a:p>
          <a:p>
            <a:pPr algn="just">
              <a:lnSpc>
                <a:spcPts val="3919"/>
              </a:lnSpc>
            </a:pPr>
            <a:endParaRPr lang="en-US" sz="2799">
              <a:solidFill>
                <a:srgbClr val="000000"/>
              </a:solidFill>
              <a:latin typeface="210 빛글"/>
              <a:ea typeface="210 빛글"/>
            </a:endParaRPr>
          </a:p>
          <a:p>
            <a:pPr algn="just">
              <a:lnSpc>
                <a:spcPts val="3919"/>
              </a:lnSpc>
            </a:pPr>
            <a:r>
              <a:rPr lang="en-US" sz="2799">
                <a:solidFill>
                  <a:srgbClr val="000000"/>
                </a:solidFill>
                <a:latin typeface="210 빛글"/>
                <a:ea typeface="210 빛글"/>
              </a:rPr>
              <a:t> 원래 이 폐허가 된 건물의 정체는 히로시마현 상업전시관(広島県物産陳列館)으로 1910년 히로시마현 시의원회가 히로시마 현 내의 산업 생산을 촉진하기 위해 상업 전시관을 세우기로 결정한 것이 이 건물의 기원이다. </a:t>
            </a:r>
          </a:p>
          <a:p>
            <a:pPr algn="just">
              <a:lnSpc>
                <a:spcPts val="3919"/>
              </a:lnSpc>
            </a:pPr>
            <a:endParaRPr lang="en-US" sz="2799">
              <a:solidFill>
                <a:srgbClr val="000000"/>
              </a:solidFill>
              <a:latin typeface="210 빛글"/>
              <a:ea typeface="210 빛글"/>
            </a:endParaRPr>
          </a:p>
          <a:p>
            <a:pPr algn="just">
              <a:lnSpc>
                <a:spcPts val="3919"/>
              </a:lnSpc>
            </a:pPr>
            <a:r>
              <a:rPr lang="en-US" sz="2799">
                <a:solidFill>
                  <a:srgbClr val="000000"/>
                </a:solidFill>
                <a:latin typeface="210 빛글"/>
                <a:ea typeface="210 빛글"/>
              </a:rPr>
              <a:t>안에는 기념관과 한국인 원폭 희생자 위령비 및 원폭 돔이 있다.</a:t>
            </a:r>
          </a:p>
          <a:p>
            <a:pPr algn="just">
              <a:lnSpc>
                <a:spcPts val="3919"/>
              </a:lnSpc>
            </a:pPr>
            <a:r>
              <a:rPr lang="en-US" sz="2799">
                <a:solidFill>
                  <a:srgbClr val="000000"/>
                </a:solidFill>
                <a:latin typeface="210 빛글"/>
                <a:ea typeface="210 빛글"/>
              </a:rPr>
              <a:t>*기념관은 입장비가 따로 있음.</a:t>
            </a:r>
          </a:p>
        </p:txBody>
      </p:sp>
      <p:sp>
        <p:nvSpPr>
          <p:cNvPr id="12" name="TextBox 12"/>
          <p:cNvSpPr txBox="1"/>
          <p:nvPr/>
        </p:nvSpPr>
        <p:spPr>
          <a:xfrm>
            <a:off x="7985532" y="1949784"/>
            <a:ext cx="7557918" cy="490599"/>
          </a:xfrm>
          <a:prstGeom prst="rect">
            <a:avLst/>
          </a:prstGeom>
        </p:spPr>
        <p:txBody>
          <a:bodyPr lIns="0" tIns="0" rIns="0" bIns="0" rtlCol="0" anchor="t">
            <a:spAutoFit/>
          </a:bodyPr>
          <a:lstStyle/>
          <a:p>
            <a:pPr algn="l">
              <a:lnSpc>
                <a:spcPts val="3934"/>
              </a:lnSpc>
            </a:pPr>
            <a:r>
              <a:rPr lang="en-US" sz="2810">
                <a:solidFill>
                  <a:srgbClr val="000000"/>
                </a:solidFill>
                <a:ea typeface="210 옥탑방"/>
              </a:rPr>
              <a:t>히로시마 평화기념공원</a:t>
            </a:r>
          </a:p>
        </p:txBody>
      </p:sp>
      <p:sp>
        <p:nvSpPr>
          <p:cNvPr id="13" name="TextBox 13"/>
          <p:cNvSpPr txBox="1"/>
          <p:nvPr/>
        </p:nvSpPr>
        <p:spPr>
          <a:xfrm>
            <a:off x="7985532" y="9464028"/>
            <a:ext cx="9437242" cy="405509"/>
          </a:xfrm>
          <a:prstGeom prst="rect">
            <a:avLst/>
          </a:prstGeom>
        </p:spPr>
        <p:txBody>
          <a:bodyPr lIns="0" tIns="0" rIns="0" bIns="0" rtlCol="0" anchor="t">
            <a:spAutoFit/>
          </a:bodyPr>
          <a:lstStyle/>
          <a:p>
            <a:pPr algn="l">
              <a:lnSpc>
                <a:spcPts val="3374"/>
              </a:lnSpc>
            </a:pPr>
            <a:r>
              <a:rPr lang="en-US" sz="2410">
                <a:solidFill>
                  <a:srgbClr val="231F1F"/>
                </a:solidFill>
                <a:latin typeface="210 빛글"/>
                <a:ea typeface="210 빛글"/>
              </a:rPr>
              <a:t>주소 : 1 Nakajimacho, Naka Ward, Hiroshima, 730-0811 일본</a:t>
            </a:r>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985532" y="0"/>
            <a:ext cx="6482980" cy="1452340"/>
            <a:chOff x="0" y="0"/>
            <a:chExt cx="8643974" cy="1936453"/>
          </a:xfrm>
        </p:grpSpPr>
        <p:sp>
          <p:nvSpPr>
            <p:cNvPr id="3" name="TextBox 3"/>
            <p:cNvSpPr txBox="1"/>
            <p:nvPr/>
          </p:nvSpPr>
          <p:spPr>
            <a:xfrm>
              <a:off x="0" y="-171450"/>
              <a:ext cx="4595680" cy="2107903"/>
            </a:xfrm>
            <a:prstGeom prst="rect">
              <a:avLst/>
            </a:prstGeom>
          </p:spPr>
          <p:txBody>
            <a:bodyPr lIns="0" tIns="0" rIns="0" bIns="0" rtlCol="0" anchor="t">
              <a:spAutoFit/>
            </a:bodyPr>
            <a:lstStyle/>
            <a:p>
              <a:pPr algn="l">
                <a:lnSpc>
                  <a:spcPts val="13399"/>
                </a:lnSpc>
              </a:pPr>
              <a:r>
                <a:rPr lang="en-US" sz="9571">
                  <a:solidFill>
                    <a:srgbClr val="000000"/>
                  </a:solidFill>
                  <a:latin typeface="Bellaboo"/>
                </a:rPr>
                <a:t>Hirosima</a:t>
              </a:r>
            </a:p>
          </p:txBody>
        </p:sp>
        <p:sp>
          <p:nvSpPr>
            <p:cNvPr id="4" name="TextBox 4"/>
            <p:cNvSpPr txBox="1"/>
            <p:nvPr/>
          </p:nvSpPr>
          <p:spPr>
            <a:xfrm>
              <a:off x="4386894" y="892026"/>
              <a:ext cx="4257080" cy="685800"/>
            </a:xfrm>
            <a:prstGeom prst="rect">
              <a:avLst/>
            </a:prstGeom>
          </p:spPr>
          <p:txBody>
            <a:bodyPr lIns="0" tIns="0" rIns="0" bIns="0" rtlCol="0" anchor="t">
              <a:spAutoFit/>
            </a:bodyPr>
            <a:lstStyle/>
            <a:p>
              <a:pPr algn="ctr">
                <a:lnSpc>
                  <a:spcPts val="4200"/>
                </a:lnSpc>
              </a:pPr>
              <a:r>
                <a:rPr lang="en-US" sz="3000">
                  <a:solidFill>
                    <a:srgbClr val="000000"/>
                  </a:solidFill>
                  <a:ea typeface="210 옥탑방"/>
                </a:rPr>
                <a:t>히로시마현 여행일정</a:t>
              </a:r>
            </a:p>
          </p:txBody>
        </p:sp>
      </p:grpSp>
      <p:grpSp>
        <p:nvGrpSpPr>
          <p:cNvPr id="5" name="Group 5"/>
          <p:cNvGrpSpPr/>
          <p:nvPr/>
        </p:nvGrpSpPr>
        <p:grpSpPr>
          <a:xfrm>
            <a:off x="12791770" y="1301249"/>
            <a:ext cx="4975450" cy="715210"/>
            <a:chOff x="0" y="0"/>
            <a:chExt cx="6633933" cy="953613"/>
          </a:xfrm>
        </p:grpSpPr>
        <p:grpSp>
          <p:nvGrpSpPr>
            <p:cNvPr id="6" name="Group 6"/>
            <p:cNvGrpSpPr/>
            <p:nvPr/>
          </p:nvGrpSpPr>
          <p:grpSpPr>
            <a:xfrm>
              <a:off x="0" y="0"/>
              <a:ext cx="2681112" cy="953613"/>
              <a:chOff x="0" y="0"/>
              <a:chExt cx="1142606" cy="406400"/>
            </a:xfrm>
          </p:grpSpPr>
          <p:sp>
            <p:nvSpPr>
              <p:cNvPr id="7" name="Freeform 7"/>
              <p:cNvSpPr/>
              <p:nvPr/>
            </p:nvSpPr>
            <p:spPr>
              <a:xfrm>
                <a:off x="0" y="0"/>
                <a:ext cx="1142606" cy="406400"/>
              </a:xfrm>
              <a:custGeom>
                <a:avLst/>
                <a:gdLst/>
                <a:ahLst/>
                <a:cxnLst/>
                <a:rect l="l" t="t" r="r" b="b"/>
                <a:pathLst>
                  <a:path w="1142606" h="406400">
                    <a:moveTo>
                      <a:pt x="939406" y="0"/>
                    </a:moveTo>
                    <a:cubicBezTo>
                      <a:pt x="1051630" y="0"/>
                      <a:pt x="1142606" y="90976"/>
                      <a:pt x="1142606" y="203200"/>
                    </a:cubicBezTo>
                    <a:cubicBezTo>
                      <a:pt x="1142606" y="315424"/>
                      <a:pt x="1051630" y="406400"/>
                      <a:pt x="939406"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8" name="TextBox 8"/>
              <p:cNvSpPr txBox="1"/>
              <p:nvPr/>
            </p:nvSpPr>
            <p:spPr>
              <a:xfrm>
                <a:off x="0" y="-38100"/>
                <a:ext cx="1142606"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Day 2</a:t>
                </a:r>
              </a:p>
            </p:txBody>
          </p:sp>
        </p:grpSp>
        <p:sp>
          <p:nvSpPr>
            <p:cNvPr id="9" name="TextBox 9"/>
            <p:cNvSpPr txBox="1"/>
            <p:nvPr/>
          </p:nvSpPr>
          <p:spPr>
            <a:xfrm>
              <a:off x="2935112" y="289551"/>
              <a:ext cx="3698821" cy="515278"/>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2024.06.09 일요일</a:t>
              </a:r>
            </a:p>
          </p:txBody>
        </p:sp>
      </p:grpSp>
      <p:sp>
        <p:nvSpPr>
          <p:cNvPr id="10" name="Freeform 10"/>
          <p:cNvSpPr/>
          <p:nvPr/>
        </p:nvSpPr>
        <p:spPr>
          <a:xfrm>
            <a:off x="0" y="0"/>
            <a:ext cx="7801151" cy="11200412"/>
          </a:xfrm>
          <a:custGeom>
            <a:avLst/>
            <a:gdLst/>
            <a:ahLst/>
            <a:cxnLst/>
            <a:rect l="l" t="t" r="r" b="b"/>
            <a:pathLst>
              <a:path w="7801151" h="11200412">
                <a:moveTo>
                  <a:pt x="0" y="0"/>
                </a:moveTo>
                <a:lnTo>
                  <a:pt x="7801151" y="0"/>
                </a:lnTo>
                <a:lnTo>
                  <a:pt x="7801151" y="11200412"/>
                </a:lnTo>
                <a:lnTo>
                  <a:pt x="0" y="11200412"/>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11" name="TextBox 11"/>
          <p:cNvSpPr txBox="1"/>
          <p:nvPr/>
        </p:nvSpPr>
        <p:spPr>
          <a:xfrm>
            <a:off x="7985532" y="2486648"/>
            <a:ext cx="9612476" cy="6656070"/>
          </a:xfrm>
          <a:prstGeom prst="rect">
            <a:avLst/>
          </a:prstGeom>
        </p:spPr>
        <p:txBody>
          <a:bodyPr lIns="0" tIns="0" rIns="0" bIns="0" rtlCol="0" anchor="t">
            <a:spAutoFit/>
          </a:bodyPr>
          <a:lstStyle/>
          <a:p>
            <a:pPr algn="just">
              <a:lnSpc>
                <a:spcPts val="3779"/>
              </a:lnSpc>
            </a:pPr>
            <a:r>
              <a:rPr lang="en-US" sz="2700">
                <a:solidFill>
                  <a:srgbClr val="000000"/>
                </a:solidFill>
                <a:latin typeface="210 빛글"/>
                <a:ea typeface="210 빛글"/>
              </a:rPr>
              <a:t>숙소에서 자동차 약 10분 거리</a:t>
            </a:r>
          </a:p>
          <a:p>
            <a:pPr algn="just">
              <a:lnSpc>
                <a:spcPts val="3779"/>
              </a:lnSpc>
            </a:pPr>
            <a:r>
              <a:rPr lang="en-US" sz="2700">
                <a:solidFill>
                  <a:srgbClr val="000000"/>
                </a:solidFill>
                <a:ea typeface="210 빛글"/>
              </a:rPr>
              <a:t>세계 문화유산조약의 기초하여 유네스코 세계문화유산으로 등록됨</a:t>
            </a:r>
          </a:p>
          <a:p>
            <a:pPr algn="just">
              <a:lnSpc>
                <a:spcPts val="3779"/>
              </a:lnSpc>
            </a:pPr>
            <a:r>
              <a:rPr lang="en-US" sz="2700">
                <a:solidFill>
                  <a:srgbClr val="000000"/>
                </a:solidFill>
                <a:latin typeface="210 빛글"/>
              </a:rPr>
              <a:t> </a:t>
            </a:r>
          </a:p>
          <a:p>
            <a:pPr algn="just">
              <a:lnSpc>
                <a:spcPts val="3779"/>
              </a:lnSpc>
            </a:pPr>
            <a:r>
              <a:rPr lang="en-US" sz="2700">
                <a:solidFill>
                  <a:srgbClr val="000000"/>
                </a:solidFill>
                <a:latin typeface="210 빛글"/>
                <a:ea typeface="210 빛글"/>
              </a:rPr>
              <a:t> 원래는 히로시마 현의 산업장려관이였던 곳이 1945년 일본의 원폭투하지점과 가까워 현재 앙상한 모습을 그대로 드러내며, 피폭 당시의 모습을 그대로 간직하고 있다.  원폭 투하 후에 건물은 일순 대부분 파괴되었고, 천정에서 불이 붙어 전부 소실되었으며, 안에 있던 사람들 전원이 사망한것으로 전해졌다.</a:t>
            </a:r>
          </a:p>
          <a:p>
            <a:pPr algn="just">
              <a:lnSpc>
                <a:spcPts val="3779"/>
              </a:lnSpc>
            </a:pPr>
            <a:r>
              <a:rPr lang="en-US" sz="2700">
                <a:solidFill>
                  <a:srgbClr val="000000"/>
                </a:solidFill>
                <a:latin typeface="210 빛글"/>
                <a:ea typeface="210 빛글"/>
              </a:rPr>
              <a:t> 히로시마원자톡탄사망자는 약 14만명으로 추측이 된다. 인구 중 1/3이 조선인이었기에 한국인 사망자 피해가 많았으며 대한제국의 황족인 이우도 피폭으로 사망하였다. 즉, 히로시마 피폭자를 합한 인원이 74만여명 중 10만명이 한국인이었다.</a:t>
            </a:r>
          </a:p>
          <a:p>
            <a:pPr algn="just">
              <a:lnSpc>
                <a:spcPts val="3779"/>
              </a:lnSpc>
            </a:pPr>
            <a:r>
              <a:rPr lang="en-US" sz="2700">
                <a:solidFill>
                  <a:srgbClr val="000000"/>
                </a:solidFill>
                <a:latin typeface="210 빛글"/>
                <a:ea typeface="210 빛글"/>
              </a:rPr>
              <a:t> 이곳을 갔을땐 히로시마 한국인 위령비에는 필수로 가야하는 장소중 한 곳이다.  원폭돔에서 걸어서 5분 거리 이다.</a:t>
            </a:r>
          </a:p>
        </p:txBody>
      </p:sp>
      <p:sp>
        <p:nvSpPr>
          <p:cNvPr id="12" name="TextBox 12"/>
          <p:cNvSpPr txBox="1"/>
          <p:nvPr/>
        </p:nvSpPr>
        <p:spPr>
          <a:xfrm>
            <a:off x="7985532" y="1949784"/>
            <a:ext cx="7557918" cy="490599"/>
          </a:xfrm>
          <a:prstGeom prst="rect">
            <a:avLst/>
          </a:prstGeom>
        </p:spPr>
        <p:txBody>
          <a:bodyPr lIns="0" tIns="0" rIns="0" bIns="0" rtlCol="0" anchor="t">
            <a:spAutoFit/>
          </a:bodyPr>
          <a:lstStyle/>
          <a:p>
            <a:pPr algn="l">
              <a:lnSpc>
                <a:spcPts val="3934"/>
              </a:lnSpc>
            </a:pPr>
            <a:r>
              <a:rPr lang="en-US" sz="2810">
                <a:solidFill>
                  <a:srgbClr val="000000"/>
                </a:solidFill>
                <a:latin typeface="210 옥탑방"/>
                <a:ea typeface="210 옥탑방"/>
              </a:rPr>
              <a:t>히로시마 원폭 돔(原爆ドーム)</a:t>
            </a:r>
          </a:p>
        </p:txBody>
      </p:sp>
      <p:sp>
        <p:nvSpPr>
          <p:cNvPr id="13" name="TextBox 13"/>
          <p:cNvSpPr txBox="1"/>
          <p:nvPr/>
        </p:nvSpPr>
        <p:spPr>
          <a:xfrm>
            <a:off x="7985532" y="9685643"/>
            <a:ext cx="9437242" cy="395984"/>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주소 : 広島県広島市中区大手町1丁目10</a:t>
            </a:r>
          </a:p>
        </p:txBody>
      </p:sp>
    </p:spTree>
  </p:cSld>
  <p:clrMapOvr>
    <a:masterClrMapping/>
  </p:clrMapOvr>
  <p:transition>
    <p:cover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985532" y="0"/>
            <a:ext cx="6482980" cy="1452340"/>
            <a:chOff x="0" y="0"/>
            <a:chExt cx="8643974" cy="1936453"/>
          </a:xfrm>
        </p:grpSpPr>
        <p:sp>
          <p:nvSpPr>
            <p:cNvPr id="3" name="TextBox 3"/>
            <p:cNvSpPr txBox="1"/>
            <p:nvPr/>
          </p:nvSpPr>
          <p:spPr>
            <a:xfrm>
              <a:off x="0" y="-171450"/>
              <a:ext cx="4595680" cy="2107903"/>
            </a:xfrm>
            <a:prstGeom prst="rect">
              <a:avLst/>
            </a:prstGeom>
          </p:spPr>
          <p:txBody>
            <a:bodyPr lIns="0" tIns="0" rIns="0" bIns="0" rtlCol="0" anchor="t">
              <a:spAutoFit/>
            </a:bodyPr>
            <a:lstStyle/>
            <a:p>
              <a:pPr algn="l">
                <a:lnSpc>
                  <a:spcPts val="13399"/>
                </a:lnSpc>
              </a:pPr>
              <a:r>
                <a:rPr lang="en-US" sz="9571">
                  <a:solidFill>
                    <a:srgbClr val="000000"/>
                  </a:solidFill>
                  <a:latin typeface="Bellaboo"/>
                </a:rPr>
                <a:t>Hirosima</a:t>
              </a:r>
            </a:p>
          </p:txBody>
        </p:sp>
        <p:sp>
          <p:nvSpPr>
            <p:cNvPr id="4" name="TextBox 4"/>
            <p:cNvSpPr txBox="1"/>
            <p:nvPr/>
          </p:nvSpPr>
          <p:spPr>
            <a:xfrm>
              <a:off x="4386894" y="892026"/>
              <a:ext cx="4257080" cy="685800"/>
            </a:xfrm>
            <a:prstGeom prst="rect">
              <a:avLst/>
            </a:prstGeom>
          </p:spPr>
          <p:txBody>
            <a:bodyPr lIns="0" tIns="0" rIns="0" bIns="0" rtlCol="0" anchor="t">
              <a:spAutoFit/>
            </a:bodyPr>
            <a:lstStyle/>
            <a:p>
              <a:pPr algn="ctr">
                <a:lnSpc>
                  <a:spcPts val="4200"/>
                </a:lnSpc>
              </a:pPr>
              <a:r>
                <a:rPr lang="en-US" sz="3000">
                  <a:solidFill>
                    <a:srgbClr val="000000"/>
                  </a:solidFill>
                  <a:ea typeface="210 옥탑방"/>
                </a:rPr>
                <a:t>히로시마현 여행일정</a:t>
              </a:r>
            </a:p>
          </p:txBody>
        </p:sp>
      </p:grpSp>
      <p:grpSp>
        <p:nvGrpSpPr>
          <p:cNvPr id="5" name="Group 5"/>
          <p:cNvGrpSpPr/>
          <p:nvPr/>
        </p:nvGrpSpPr>
        <p:grpSpPr>
          <a:xfrm>
            <a:off x="12791770" y="1301249"/>
            <a:ext cx="4975450" cy="715210"/>
            <a:chOff x="0" y="0"/>
            <a:chExt cx="6633933" cy="953613"/>
          </a:xfrm>
        </p:grpSpPr>
        <p:grpSp>
          <p:nvGrpSpPr>
            <p:cNvPr id="6" name="Group 6"/>
            <p:cNvGrpSpPr/>
            <p:nvPr/>
          </p:nvGrpSpPr>
          <p:grpSpPr>
            <a:xfrm>
              <a:off x="0" y="0"/>
              <a:ext cx="2681112" cy="953613"/>
              <a:chOff x="0" y="0"/>
              <a:chExt cx="1142606" cy="406400"/>
            </a:xfrm>
          </p:grpSpPr>
          <p:sp>
            <p:nvSpPr>
              <p:cNvPr id="7" name="Freeform 7"/>
              <p:cNvSpPr/>
              <p:nvPr/>
            </p:nvSpPr>
            <p:spPr>
              <a:xfrm>
                <a:off x="0" y="0"/>
                <a:ext cx="1142606" cy="406400"/>
              </a:xfrm>
              <a:custGeom>
                <a:avLst/>
                <a:gdLst/>
                <a:ahLst/>
                <a:cxnLst/>
                <a:rect l="l" t="t" r="r" b="b"/>
                <a:pathLst>
                  <a:path w="1142606" h="406400">
                    <a:moveTo>
                      <a:pt x="939406" y="0"/>
                    </a:moveTo>
                    <a:cubicBezTo>
                      <a:pt x="1051630" y="0"/>
                      <a:pt x="1142606" y="90976"/>
                      <a:pt x="1142606" y="203200"/>
                    </a:cubicBezTo>
                    <a:cubicBezTo>
                      <a:pt x="1142606" y="315424"/>
                      <a:pt x="1051630" y="406400"/>
                      <a:pt x="939406"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8" name="TextBox 8"/>
              <p:cNvSpPr txBox="1"/>
              <p:nvPr/>
            </p:nvSpPr>
            <p:spPr>
              <a:xfrm>
                <a:off x="0" y="-38100"/>
                <a:ext cx="1142606"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Day 2</a:t>
                </a:r>
              </a:p>
            </p:txBody>
          </p:sp>
        </p:grpSp>
        <p:sp>
          <p:nvSpPr>
            <p:cNvPr id="9" name="TextBox 9"/>
            <p:cNvSpPr txBox="1"/>
            <p:nvPr/>
          </p:nvSpPr>
          <p:spPr>
            <a:xfrm>
              <a:off x="2935112" y="289551"/>
              <a:ext cx="3698821" cy="515278"/>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2024.06.09 일요일</a:t>
              </a:r>
            </a:p>
          </p:txBody>
        </p:sp>
      </p:grpSp>
      <p:sp>
        <p:nvSpPr>
          <p:cNvPr id="10" name="Freeform 10"/>
          <p:cNvSpPr/>
          <p:nvPr/>
        </p:nvSpPr>
        <p:spPr>
          <a:xfrm>
            <a:off x="0" y="0"/>
            <a:ext cx="7749857" cy="11063685"/>
          </a:xfrm>
          <a:custGeom>
            <a:avLst/>
            <a:gdLst/>
            <a:ahLst/>
            <a:cxnLst/>
            <a:rect l="l" t="t" r="r" b="b"/>
            <a:pathLst>
              <a:path w="7749857" h="11063685">
                <a:moveTo>
                  <a:pt x="0" y="0"/>
                </a:moveTo>
                <a:lnTo>
                  <a:pt x="7749857" y="0"/>
                </a:lnTo>
                <a:lnTo>
                  <a:pt x="7749857" y="11063685"/>
                </a:lnTo>
                <a:lnTo>
                  <a:pt x="0" y="11063685"/>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11" name="TextBox 11"/>
          <p:cNvSpPr txBox="1"/>
          <p:nvPr/>
        </p:nvSpPr>
        <p:spPr>
          <a:xfrm>
            <a:off x="7985532" y="3276478"/>
            <a:ext cx="9612476" cy="4751070"/>
          </a:xfrm>
          <a:prstGeom prst="rect">
            <a:avLst/>
          </a:prstGeom>
        </p:spPr>
        <p:txBody>
          <a:bodyPr lIns="0" tIns="0" rIns="0" bIns="0" rtlCol="0" anchor="t">
            <a:spAutoFit/>
          </a:bodyPr>
          <a:lstStyle/>
          <a:p>
            <a:pPr algn="just">
              <a:lnSpc>
                <a:spcPts val="3779"/>
              </a:lnSpc>
            </a:pPr>
            <a:r>
              <a:rPr lang="en-US" sz="2700">
                <a:solidFill>
                  <a:srgbClr val="000000"/>
                </a:solidFill>
                <a:latin typeface="210 빛글"/>
                <a:ea typeface="210 빛글"/>
              </a:rPr>
              <a:t>평화기념관에서 자동차 약 17분 거리</a:t>
            </a:r>
          </a:p>
          <a:p>
            <a:pPr algn="just">
              <a:lnSpc>
                <a:spcPts val="3779"/>
              </a:lnSpc>
            </a:pPr>
            <a:endParaRPr lang="en-US" sz="2700">
              <a:solidFill>
                <a:srgbClr val="000000"/>
              </a:solidFill>
              <a:latin typeface="210 빛글"/>
              <a:ea typeface="210 빛글"/>
            </a:endParaRPr>
          </a:p>
          <a:p>
            <a:pPr algn="just">
              <a:lnSpc>
                <a:spcPts val="3779"/>
              </a:lnSpc>
            </a:pPr>
            <a:r>
              <a:rPr lang="en-US" sz="2700">
                <a:solidFill>
                  <a:srgbClr val="000000"/>
                </a:solidFill>
                <a:latin typeface="210 빛글"/>
                <a:ea typeface="210 빛글"/>
              </a:rPr>
              <a:t>히로시마 시내에서 조금 나가야 있는 사찰이다.</a:t>
            </a:r>
          </a:p>
          <a:p>
            <a:pPr algn="just">
              <a:lnSpc>
                <a:spcPts val="3779"/>
              </a:lnSpc>
            </a:pPr>
            <a:r>
              <a:rPr lang="en-US" sz="2700">
                <a:solidFill>
                  <a:srgbClr val="000000"/>
                </a:solidFill>
                <a:latin typeface="210 빛글"/>
                <a:ea typeface="210 빛글"/>
              </a:rPr>
              <a:t>산속에 자리잡고 있어 공기가 말고 조용하다.</a:t>
            </a:r>
          </a:p>
          <a:p>
            <a:pPr algn="just">
              <a:lnSpc>
                <a:spcPts val="3779"/>
              </a:lnSpc>
            </a:pPr>
            <a:endParaRPr lang="en-US" sz="2700">
              <a:solidFill>
                <a:srgbClr val="000000"/>
              </a:solidFill>
              <a:latin typeface="210 빛글"/>
              <a:ea typeface="210 빛글"/>
            </a:endParaRPr>
          </a:p>
          <a:p>
            <a:pPr algn="just">
              <a:lnSpc>
                <a:spcPts val="3779"/>
              </a:lnSpc>
            </a:pPr>
            <a:r>
              <a:rPr lang="en-US" sz="2700">
                <a:solidFill>
                  <a:srgbClr val="000000"/>
                </a:solidFill>
                <a:latin typeface="210 빛글"/>
                <a:ea typeface="210 빛글"/>
              </a:rPr>
              <a:t>아우슈비츠에서 희생당한 유대인들의 분묘가 있다.</a:t>
            </a:r>
          </a:p>
          <a:p>
            <a:pPr algn="just">
              <a:lnSpc>
                <a:spcPts val="3779"/>
              </a:lnSpc>
            </a:pPr>
            <a:endParaRPr lang="en-US" sz="2700">
              <a:solidFill>
                <a:srgbClr val="000000"/>
              </a:solidFill>
              <a:latin typeface="210 빛글"/>
              <a:ea typeface="210 빛글"/>
            </a:endParaRPr>
          </a:p>
          <a:p>
            <a:pPr algn="just">
              <a:lnSpc>
                <a:spcPts val="3779"/>
              </a:lnSpc>
            </a:pPr>
            <a:r>
              <a:rPr lang="en-US" sz="2700">
                <a:solidFill>
                  <a:srgbClr val="000000"/>
                </a:solidFill>
                <a:latin typeface="210 빛글"/>
                <a:ea typeface="210 빛글"/>
              </a:rPr>
              <a:t>가끔 조용한 곳에서 자연과 마음의 여유를 갖고 오는 건 어떨까?</a:t>
            </a:r>
          </a:p>
          <a:p>
            <a:pPr algn="just">
              <a:lnSpc>
                <a:spcPts val="3779"/>
              </a:lnSpc>
            </a:pPr>
            <a:endParaRPr lang="en-US" sz="2700">
              <a:solidFill>
                <a:srgbClr val="000000"/>
              </a:solidFill>
              <a:latin typeface="210 빛글"/>
              <a:ea typeface="210 빛글"/>
            </a:endParaRPr>
          </a:p>
          <a:p>
            <a:pPr algn="just">
              <a:lnSpc>
                <a:spcPts val="3779"/>
              </a:lnSpc>
            </a:pPr>
            <a:r>
              <a:rPr lang="en-US" sz="2700">
                <a:solidFill>
                  <a:srgbClr val="000000"/>
                </a:solidFill>
                <a:latin typeface="210 빛글"/>
                <a:ea typeface="210 빛글"/>
              </a:rPr>
              <a:t>입장료는 양심껏 200엔을 내면 된다.</a:t>
            </a:r>
          </a:p>
        </p:txBody>
      </p:sp>
      <p:sp>
        <p:nvSpPr>
          <p:cNvPr id="12" name="TextBox 12"/>
          <p:cNvSpPr txBox="1"/>
          <p:nvPr/>
        </p:nvSpPr>
        <p:spPr>
          <a:xfrm>
            <a:off x="7985532" y="2843029"/>
            <a:ext cx="7557918" cy="490599"/>
          </a:xfrm>
          <a:prstGeom prst="rect">
            <a:avLst/>
          </a:prstGeom>
        </p:spPr>
        <p:txBody>
          <a:bodyPr lIns="0" tIns="0" rIns="0" bIns="0" rtlCol="0" anchor="t">
            <a:spAutoFit/>
          </a:bodyPr>
          <a:lstStyle/>
          <a:p>
            <a:pPr algn="l">
              <a:lnSpc>
                <a:spcPts val="3934"/>
              </a:lnSpc>
            </a:pPr>
            <a:r>
              <a:rPr lang="en-US" sz="2810">
                <a:solidFill>
                  <a:srgbClr val="000000"/>
                </a:solidFill>
                <a:latin typeface="210 옥탑방"/>
                <a:ea typeface="210 옥탑방"/>
              </a:rPr>
              <a:t>미타키 데라 (三瀧寺)</a:t>
            </a:r>
          </a:p>
        </p:txBody>
      </p:sp>
      <p:sp>
        <p:nvSpPr>
          <p:cNvPr id="13" name="TextBox 13"/>
          <p:cNvSpPr txBox="1"/>
          <p:nvPr/>
        </p:nvSpPr>
        <p:spPr>
          <a:xfrm>
            <a:off x="8073149" y="8439802"/>
            <a:ext cx="9437242" cy="395984"/>
          </a:xfrm>
          <a:prstGeom prst="rect">
            <a:avLst/>
          </a:prstGeom>
        </p:spPr>
        <p:txBody>
          <a:bodyPr lIns="0" tIns="0" rIns="0" bIns="0" rtlCol="0" anchor="t">
            <a:spAutoFit/>
          </a:bodyPr>
          <a:lstStyle/>
          <a:p>
            <a:pPr algn="l">
              <a:lnSpc>
                <a:spcPts val="3374"/>
              </a:lnSpc>
            </a:pPr>
            <a:r>
              <a:rPr lang="en-US" sz="2410">
                <a:solidFill>
                  <a:srgbClr val="000000"/>
                </a:solidFill>
                <a:latin typeface="Montserrat Semi-Bold"/>
                <a:ea typeface="Montserrat Semi-Bold"/>
              </a:rPr>
              <a:t>주소 : 411 Mitakiyama, Nishi Ward, Hiroshima, 733-0805 일본</a:t>
            </a:r>
          </a:p>
        </p:txBody>
      </p:sp>
    </p:spTree>
  </p:cSld>
  <p:clrMapOvr>
    <a:masterClrMapping/>
  </p:clrMapOvr>
  <p:transition>
    <p:cover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089134" y="6643557"/>
            <a:ext cx="5199556" cy="766795"/>
            <a:chOff x="0" y="0"/>
            <a:chExt cx="2755757" cy="406400"/>
          </a:xfrm>
        </p:grpSpPr>
        <p:sp>
          <p:nvSpPr>
            <p:cNvPr id="3" name="Freeform 3"/>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4" name="TextBox 4"/>
            <p:cNvSpPr txBox="1"/>
            <p:nvPr/>
          </p:nvSpPr>
          <p:spPr>
            <a:xfrm>
              <a:off x="0" y="-47625"/>
              <a:ext cx="2755757" cy="454025"/>
            </a:xfrm>
            <a:prstGeom prst="rect">
              <a:avLst/>
            </a:prstGeom>
          </p:spPr>
          <p:txBody>
            <a:bodyPr lIns="50800" tIns="50800" rIns="50800" bIns="50800" rtlCol="0" anchor="ctr"/>
            <a:lstStyle/>
            <a:p>
              <a:pPr algn="ctr">
                <a:lnSpc>
                  <a:spcPts val="2939"/>
                </a:lnSpc>
              </a:pPr>
              <a:r>
                <a:rPr lang="en-US" sz="2099">
                  <a:solidFill>
                    <a:srgbClr val="FFFFFF"/>
                  </a:solidFill>
                  <a:ea typeface="210 빛글"/>
                </a:rPr>
                <a:t>오쿤도 마제멘</a:t>
              </a:r>
            </a:p>
          </p:txBody>
        </p:sp>
      </p:grpSp>
      <p:grpSp>
        <p:nvGrpSpPr>
          <p:cNvPr id="5" name="Group 5"/>
          <p:cNvGrpSpPr/>
          <p:nvPr/>
        </p:nvGrpSpPr>
        <p:grpSpPr>
          <a:xfrm>
            <a:off x="12676745" y="6744741"/>
            <a:ext cx="5199556" cy="766795"/>
            <a:chOff x="0" y="0"/>
            <a:chExt cx="2755757" cy="406400"/>
          </a:xfrm>
        </p:grpSpPr>
        <p:sp>
          <p:nvSpPr>
            <p:cNvPr id="6" name="Freeform 6"/>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7" name="TextBox 7"/>
            <p:cNvSpPr txBox="1"/>
            <p:nvPr/>
          </p:nvSpPr>
          <p:spPr>
            <a:xfrm>
              <a:off x="0" y="-47625"/>
              <a:ext cx="2755757" cy="454025"/>
            </a:xfrm>
            <a:prstGeom prst="rect">
              <a:avLst/>
            </a:prstGeom>
          </p:spPr>
          <p:txBody>
            <a:bodyPr lIns="50800" tIns="50800" rIns="50800" bIns="50800" rtlCol="0" anchor="ctr"/>
            <a:lstStyle/>
            <a:p>
              <a:pPr algn="ctr">
                <a:lnSpc>
                  <a:spcPts val="2939"/>
                </a:lnSpc>
              </a:pPr>
              <a:r>
                <a:rPr lang="en-US" sz="2099">
                  <a:solidFill>
                    <a:srgbClr val="FFFFFF"/>
                  </a:solidFill>
                  <a:ea typeface="210 빛글"/>
                </a:rPr>
                <a:t>카페 폰테</a:t>
              </a:r>
            </a:p>
          </p:txBody>
        </p:sp>
      </p:grpSp>
      <p:sp>
        <p:nvSpPr>
          <p:cNvPr id="8" name="Freeform 8"/>
          <p:cNvSpPr/>
          <p:nvPr/>
        </p:nvSpPr>
        <p:spPr>
          <a:xfrm>
            <a:off x="7619119" y="3792403"/>
            <a:ext cx="4139585" cy="2657127"/>
          </a:xfrm>
          <a:custGeom>
            <a:avLst/>
            <a:gdLst/>
            <a:ahLst/>
            <a:cxnLst/>
            <a:rect l="l" t="t" r="r" b="b"/>
            <a:pathLst>
              <a:path w="4139585" h="2657127">
                <a:moveTo>
                  <a:pt x="0" y="0"/>
                </a:moveTo>
                <a:lnTo>
                  <a:pt x="4139585" y="0"/>
                </a:lnTo>
                <a:lnTo>
                  <a:pt x="4139585" y="2657126"/>
                </a:lnTo>
                <a:lnTo>
                  <a:pt x="0" y="2657126"/>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9" name="Freeform 9"/>
          <p:cNvSpPr/>
          <p:nvPr/>
        </p:nvSpPr>
        <p:spPr>
          <a:xfrm>
            <a:off x="13128652" y="3893587"/>
            <a:ext cx="4130088" cy="2657127"/>
          </a:xfrm>
          <a:custGeom>
            <a:avLst/>
            <a:gdLst/>
            <a:ahLst/>
            <a:cxnLst/>
            <a:rect l="l" t="t" r="r" b="b"/>
            <a:pathLst>
              <a:path w="4130088" h="2657127">
                <a:moveTo>
                  <a:pt x="0" y="0"/>
                </a:moveTo>
                <a:lnTo>
                  <a:pt x="4130088" y="0"/>
                </a:lnTo>
                <a:lnTo>
                  <a:pt x="4130088" y="2657126"/>
                </a:lnTo>
                <a:lnTo>
                  <a:pt x="0" y="2657126"/>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10" name="Freeform 10"/>
          <p:cNvSpPr/>
          <p:nvPr/>
        </p:nvSpPr>
        <p:spPr>
          <a:xfrm>
            <a:off x="5061067" y="5160361"/>
            <a:ext cx="1729953" cy="1233413"/>
          </a:xfrm>
          <a:custGeom>
            <a:avLst/>
            <a:gdLst/>
            <a:ahLst/>
            <a:cxnLst/>
            <a:rect l="l" t="t" r="r" b="b"/>
            <a:pathLst>
              <a:path w="1729953" h="1233413">
                <a:moveTo>
                  <a:pt x="0" y="0"/>
                </a:moveTo>
                <a:lnTo>
                  <a:pt x="1729953" y="0"/>
                </a:lnTo>
                <a:lnTo>
                  <a:pt x="1729953" y="1233413"/>
                </a:lnTo>
                <a:lnTo>
                  <a:pt x="0" y="123341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11" name="TextBox 11"/>
          <p:cNvSpPr txBox="1"/>
          <p:nvPr/>
        </p:nvSpPr>
        <p:spPr>
          <a:xfrm>
            <a:off x="292016" y="838200"/>
            <a:ext cx="6499004" cy="1708151"/>
          </a:xfrm>
          <a:prstGeom prst="rect">
            <a:avLst/>
          </a:prstGeom>
        </p:spPr>
        <p:txBody>
          <a:bodyPr lIns="0" tIns="0" rIns="0" bIns="0" rtlCol="0" anchor="t">
            <a:spAutoFit/>
          </a:bodyPr>
          <a:lstStyle/>
          <a:p>
            <a:pPr algn="ctr">
              <a:lnSpc>
                <a:spcPts val="13999"/>
              </a:lnSpc>
            </a:pPr>
            <a:r>
              <a:rPr lang="en-US" sz="9999">
                <a:solidFill>
                  <a:srgbClr val="000000"/>
                </a:solidFill>
                <a:latin typeface="Segoe Script Bold"/>
              </a:rPr>
              <a:t>Hirosima</a:t>
            </a:r>
          </a:p>
        </p:txBody>
      </p:sp>
      <p:sp>
        <p:nvSpPr>
          <p:cNvPr id="12" name="TextBox 12"/>
          <p:cNvSpPr txBox="1"/>
          <p:nvPr/>
        </p:nvSpPr>
        <p:spPr>
          <a:xfrm>
            <a:off x="292016" y="5037293"/>
            <a:ext cx="4751904" cy="1393825"/>
          </a:xfrm>
          <a:prstGeom prst="rect">
            <a:avLst/>
          </a:prstGeom>
        </p:spPr>
        <p:txBody>
          <a:bodyPr lIns="0" tIns="0" rIns="0" bIns="0" rtlCol="0" anchor="t">
            <a:spAutoFit/>
          </a:bodyPr>
          <a:lstStyle/>
          <a:p>
            <a:pPr algn="ctr">
              <a:lnSpc>
                <a:spcPts val="5599"/>
              </a:lnSpc>
            </a:pPr>
            <a:r>
              <a:rPr lang="en-US" sz="3999">
                <a:solidFill>
                  <a:srgbClr val="000000"/>
                </a:solidFill>
                <a:ea typeface="210 빛글"/>
              </a:rPr>
              <a:t>히로시마 평화기념관</a:t>
            </a:r>
          </a:p>
          <a:p>
            <a:pPr algn="ctr">
              <a:lnSpc>
                <a:spcPts val="5599"/>
              </a:lnSpc>
            </a:pPr>
            <a:r>
              <a:rPr lang="en-US" sz="3999">
                <a:solidFill>
                  <a:srgbClr val="000000"/>
                </a:solidFill>
                <a:ea typeface="210 빛글"/>
              </a:rPr>
              <a:t>근처 맛집들</a:t>
            </a:r>
          </a:p>
        </p:txBody>
      </p:sp>
    </p:spTree>
  </p:cSld>
  <p:clrMapOvr>
    <a:masterClrMapping/>
  </p:clrMapOvr>
  <p:transition>
    <p:cover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791020" y="6824690"/>
            <a:ext cx="5202152" cy="929878"/>
            <a:chOff x="0" y="0"/>
            <a:chExt cx="2755757" cy="492588"/>
          </a:xfrm>
        </p:grpSpPr>
        <p:sp>
          <p:nvSpPr>
            <p:cNvPr id="3" name="Freeform 3"/>
            <p:cNvSpPr/>
            <p:nvPr/>
          </p:nvSpPr>
          <p:spPr>
            <a:xfrm>
              <a:off x="0" y="0"/>
              <a:ext cx="2755757" cy="492588"/>
            </a:xfrm>
            <a:custGeom>
              <a:avLst/>
              <a:gdLst/>
              <a:ahLst/>
              <a:cxnLst/>
              <a:rect l="l" t="t" r="r" b="b"/>
              <a:pathLst>
                <a:path w="2755757" h="492588">
                  <a:moveTo>
                    <a:pt x="2552557" y="0"/>
                  </a:moveTo>
                  <a:cubicBezTo>
                    <a:pt x="2664781" y="0"/>
                    <a:pt x="2755757" y="110270"/>
                    <a:pt x="2755757" y="246294"/>
                  </a:cubicBezTo>
                  <a:cubicBezTo>
                    <a:pt x="2755757" y="382318"/>
                    <a:pt x="2664781" y="492588"/>
                    <a:pt x="2552557" y="492588"/>
                  </a:cubicBezTo>
                  <a:lnTo>
                    <a:pt x="203200" y="492588"/>
                  </a:lnTo>
                  <a:cubicBezTo>
                    <a:pt x="90976" y="492588"/>
                    <a:pt x="0" y="382318"/>
                    <a:pt x="0" y="246294"/>
                  </a:cubicBezTo>
                  <a:cubicBezTo>
                    <a:pt x="0" y="110270"/>
                    <a:pt x="90976" y="0"/>
                    <a:pt x="203200" y="0"/>
                  </a:cubicBezTo>
                  <a:close/>
                </a:path>
              </a:pathLst>
            </a:custGeom>
            <a:solidFill>
              <a:srgbClr val="9E1B1B"/>
            </a:solidFill>
          </p:spPr>
        </p:sp>
        <p:sp>
          <p:nvSpPr>
            <p:cNvPr id="4" name="TextBox 4"/>
            <p:cNvSpPr txBox="1"/>
            <p:nvPr/>
          </p:nvSpPr>
          <p:spPr>
            <a:xfrm>
              <a:off x="0" y="-38100"/>
              <a:ext cx="2755757" cy="530688"/>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Menba Jintoku Hiroshima Nagarekawa</a:t>
              </a:r>
            </a:p>
          </p:txBody>
        </p:sp>
      </p:grpSp>
      <p:grpSp>
        <p:nvGrpSpPr>
          <p:cNvPr id="5" name="Group 5"/>
          <p:cNvGrpSpPr/>
          <p:nvPr/>
        </p:nvGrpSpPr>
        <p:grpSpPr>
          <a:xfrm>
            <a:off x="12476279" y="6929256"/>
            <a:ext cx="5202152" cy="767177"/>
            <a:chOff x="0" y="0"/>
            <a:chExt cx="2755757" cy="406400"/>
          </a:xfrm>
        </p:grpSpPr>
        <p:sp>
          <p:nvSpPr>
            <p:cNvPr id="6" name="Freeform 6"/>
            <p:cNvSpPr/>
            <p:nvPr/>
          </p:nvSpPr>
          <p:spPr>
            <a:xfrm>
              <a:off x="0" y="0"/>
              <a:ext cx="2755757" cy="406400"/>
            </a:xfrm>
            <a:custGeom>
              <a:avLst/>
              <a:gdLst/>
              <a:ahLst/>
              <a:cxnLst/>
              <a:rect l="l" t="t" r="r" b="b"/>
              <a:pathLst>
                <a:path w="2755757" h="406400">
                  <a:moveTo>
                    <a:pt x="2552557" y="0"/>
                  </a:moveTo>
                  <a:cubicBezTo>
                    <a:pt x="2664781" y="0"/>
                    <a:pt x="2755757" y="90976"/>
                    <a:pt x="2755757" y="203200"/>
                  </a:cubicBezTo>
                  <a:cubicBezTo>
                    <a:pt x="2755757" y="315424"/>
                    <a:pt x="2664781" y="406400"/>
                    <a:pt x="2552557" y="406400"/>
                  </a:cubicBezTo>
                  <a:lnTo>
                    <a:pt x="203200" y="406400"/>
                  </a:lnTo>
                  <a:cubicBezTo>
                    <a:pt x="90976" y="406400"/>
                    <a:pt x="0" y="315424"/>
                    <a:pt x="0" y="203200"/>
                  </a:cubicBezTo>
                  <a:cubicBezTo>
                    <a:pt x="0" y="90976"/>
                    <a:pt x="90976" y="0"/>
                    <a:pt x="203200" y="0"/>
                  </a:cubicBezTo>
                  <a:close/>
                </a:path>
              </a:pathLst>
            </a:custGeom>
            <a:solidFill>
              <a:srgbClr val="9E1B1B"/>
            </a:solidFill>
          </p:spPr>
        </p:sp>
        <p:sp>
          <p:nvSpPr>
            <p:cNvPr id="7" name="TextBox 7"/>
            <p:cNvSpPr txBox="1"/>
            <p:nvPr/>
          </p:nvSpPr>
          <p:spPr>
            <a:xfrm>
              <a:off x="0" y="-38100"/>
              <a:ext cx="2755757" cy="444500"/>
            </a:xfrm>
            <a:prstGeom prst="rect">
              <a:avLst/>
            </a:prstGeom>
          </p:spPr>
          <p:txBody>
            <a:bodyPr lIns="50800" tIns="50800" rIns="50800" bIns="50800" rtlCol="0" anchor="ctr"/>
            <a:lstStyle/>
            <a:p>
              <a:pPr algn="ctr">
                <a:lnSpc>
                  <a:spcPts val="2939"/>
                </a:lnSpc>
              </a:pPr>
              <a:r>
                <a:rPr lang="en-US" sz="2099">
                  <a:solidFill>
                    <a:srgbClr val="FFFFFF"/>
                  </a:solidFill>
                  <a:latin typeface="Montserrat Semi-Bold"/>
                </a:rPr>
                <a:t>Sushitei</a:t>
              </a:r>
            </a:p>
          </p:txBody>
        </p:sp>
      </p:grpSp>
      <p:sp>
        <p:nvSpPr>
          <p:cNvPr id="8" name="Freeform 8"/>
          <p:cNvSpPr/>
          <p:nvPr/>
        </p:nvSpPr>
        <p:spPr>
          <a:xfrm>
            <a:off x="7186332" y="3799568"/>
            <a:ext cx="4411529" cy="2833495"/>
          </a:xfrm>
          <a:custGeom>
            <a:avLst/>
            <a:gdLst/>
            <a:ahLst/>
            <a:cxnLst/>
            <a:rect l="l" t="t" r="r" b="b"/>
            <a:pathLst>
              <a:path w="4411529" h="2833495">
                <a:moveTo>
                  <a:pt x="0" y="0"/>
                </a:moveTo>
                <a:lnTo>
                  <a:pt x="4411529" y="0"/>
                </a:lnTo>
                <a:lnTo>
                  <a:pt x="4411529" y="2833495"/>
                </a:lnTo>
                <a:lnTo>
                  <a:pt x="0" y="2833495"/>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9" name="Freeform 9"/>
          <p:cNvSpPr/>
          <p:nvPr/>
        </p:nvSpPr>
        <p:spPr>
          <a:xfrm>
            <a:off x="12808500" y="3799568"/>
            <a:ext cx="4400728" cy="2936812"/>
          </a:xfrm>
          <a:custGeom>
            <a:avLst/>
            <a:gdLst/>
            <a:ahLst/>
            <a:cxnLst/>
            <a:rect l="l" t="t" r="r" b="b"/>
            <a:pathLst>
              <a:path w="4400728" h="2936812">
                <a:moveTo>
                  <a:pt x="0" y="0"/>
                </a:moveTo>
                <a:lnTo>
                  <a:pt x="4400728" y="0"/>
                </a:lnTo>
                <a:lnTo>
                  <a:pt x="4400728" y="2936812"/>
                </a:lnTo>
                <a:lnTo>
                  <a:pt x="0" y="2936812"/>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10" name="Freeform 10"/>
          <p:cNvSpPr/>
          <p:nvPr/>
        </p:nvSpPr>
        <p:spPr>
          <a:xfrm>
            <a:off x="5061067" y="5160361"/>
            <a:ext cx="1729953" cy="1233413"/>
          </a:xfrm>
          <a:custGeom>
            <a:avLst/>
            <a:gdLst/>
            <a:ahLst/>
            <a:cxnLst/>
            <a:rect l="l" t="t" r="r" b="b"/>
            <a:pathLst>
              <a:path w="1729953" h="1233413">
                <a:moveTo>
                  <a:pt x="0" y="0"/>
                </a:moveTo>
                <a:lnTo>
                  <a:pt x="1729953" y="0"/>
                </a:lnTo>
                <a:lnTo>
                  <a:pt x="1729953" y="1233413"/>
                </a:lnTo>
                <a:lnTo>
                  <a:pt x="0" y="123341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11" name="TextBox 11"/>
          <p:cNvSpPr txBox="1"/>
          <p:nvPr/>
        </p:nvSpPr>
        <p:spPr>
          <a:xfrm>
            <a:off x="292016" y="838200"/>
            <a:ext cx="6499004" cy="1708151"/>
          </a:xfrm>
          <a:prstGeom prst="rect">
            <a:avLst/>
          </a:prstGeom>
        </p:spPr>
        <p:txBody>
          <a:bodyPr lIns="0" tIns="0" rIns="0" bIns="0" rtlCol="0" anchor="t">
            <a:spAutoFit/>
          </a:bodyPr>
          <a:lstStyle/>
          <a:p>
            <a:pPr algn="ctr">
              <a:lnSpc>
                <a:spcPts val="13999"/>
              </a:lnSpc>
            </a:pPr>
            <a:r>
              <a:rPr lang="en-US" sz="9999">
                <a:solidFill>
                  <a:srgbClr val="000000"/>
                </a:solidFill>
                <a:latin typeface="Segoe Script Bold"/>
              </a:rPr>
              <a:t>Hirosima</a:t>
            </a:r>
          </a:p>
        </p:txBody>
      </p:sp>
      <p:sp>
        <p:nvSpPr>
          <p:cNvPr id="12" name="TextBox 12"/>
          <p:cNvSpPr txBox="1"/>
          <p:nvPr/>
        </p:nvSpPr>
        <p:spPr>
          <a:xfrm>
            <a:off x="292016" y="5037293"/>
            <a:ext cx="4751904" cy="1393825"/>
          </a:xfrm>
          <a:prstGeom prst="rect">
            <a:avLst/>
          </a:prstGeom>
        </p:spPr>
        <p:txBody>
          <a:bodyPr lIns="0" tIns="0" rIns="0" bIns="0" rtlCol="0" anchor="t">
            <a:spAutoFit/>
          </a:bodyPr>
          <a:lstStyle/>
          <a:p>
            <a:pPr algn="ctr">
              <a:lnSpc>
                <a:spcPts val="5599"/>
              </a:lnSpc>
            </a:pPr>
            <a:r>
              <a:rPr lang="en-US" sz="3999">
                <a:solidFill>
                  <a:srgbClr val="000000"/>
                </a:solidFill>
                <a:ea typeface="210 빛글"/>
              </a:rPr>
              <a:t>히로시마 평화기념관</a:t>
            </a:r>
          </a:p>
          <a:p>
            <a:pPr algn="ctr">
              <a:lnSpc>
                <a:spcPts val="5599"/>
              </a:lnSpc>
            </a:pPr>
            <a:r>
              <a:rPr lang="en-US" sz="3999">
                <a:solidFill>
                  <a:srgbClr val="000000"/>
                </a:solidFill>
                <a:ea typeface="210 빛글"/>
              </a:rPr>
              <a:t>근처 맛집들</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03333" y="0"/>
            <a:ext cx="8695451" cy="10287000"/>
          </a:xfrm>
          <a:custGeom>
            <a:avLst/>
            <a:gdLst/>
            <a:ahLst/>
            <a:cxnLst/>
            <a:rect l="l" t="t" r="r" b="b"/>
            <a:pathLst>
              <a:path w="8695451" h="10287000">
                <a:moveTo>
                  <a:pt x="0" y="0"/>
                </a:moveTo>
                <a:lnTo>
                  <a:pt x="8695451" y="0"/>
                </a:lnTo>
                <a:lnTo>
                  <a:pt x="8695451" y="10287000"/>
                </a:lnTo>
                <a:lnTo>
                  <a:pt x="0" y="10287000"/>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3" name="TextBox 3"/>
          <p:cNvSpPr txBox="1"/>
          <p:nvPr/>
        </p:nvSpPr>
        <p:spPr>
          <a:xfrm>
            <a:off x="706989" y="377122"/>
            <a:ext cx="7679212" cy="2191642"/>
          </a:xfrm>
          <a:prstGeom prst="rect">
            <a:avLst/>
          </a:prstGeom>
        </p:spPr>
        <p:txBody>
          <a:bodyPr lIns="0" tIns="0" rIns="0" bIns="0" rtlCol="0" anchor="t">
            <a:spAutoFit/>
          </a:bodyPr>
          <a:lstStyle/>
          <a:p>
            <a:pPr algn="l">
              <a:lnSpc>
                <a:spcPts val="17800"/>
              </a:lnSpc>
            </a:pPr>
            <a:r>
              <a:rPr lang="en-US" sz="12714">
                <a:solidFill>
                  <a:srgbClr val="000000"/>
                </a:solidFill>
                <a:ea typeface="210 옥탑방"/>
              </a:rPr>
              <a:t>히로시마현</a:t>
            </a:r>
          </a:p>
        </p:txBody>
      </p:sp>
      <p:sp>
        <p:nvSpPr>
          <p:cNvPr id="4" name="TextBox 4"/>
          <p:cNvSpPr txBox="1"/>
          <p:nvPr/>
        </p:nvSpPr>
        <p:spPr>
          <a:xfrm>
            <a:off x="265715" y="4409717"/>
            <a:ext cx="9437619" cy="5212587"/>
          </a:xfrm>
          <a:prstGeom prst="rect">
            <a:avLst/>
          </a:prstGeom>
        </p:spPr>
        <p:txBody>
          <a:bodyPr lIns="0" tIns="0" rIns="0" bIns="0" rtlCol="0" anchor="t">
            <a:spAutoFit/>
          </a:bodyPr>
          <a:lstStyle/>
          <a:p>
            <a:pPr algn="ctr">
              <a:lnSpc>
                <a:spcPts val="4592"/>
              </a:lnSpc>
            </a:pPr>
            <a:r>
              <a:rPr lang="en-US" sz="3280">
                <a:solidFill>
                  <a:srgbClr val="000000"/>
                </a:solidFill>
                <a:ea typeface="210 옥탑방"/>
              </a:rPr>
              <a:t>일본 전국에서 </a:t>
            </a:r>
            <a:r>
              <a:rPr lang="en-US" sz="3280">
                <a:solidFill>
                  <a:srgbClr val="FF3131"/>
                </a:solidFill>
                <a:latin typeface="210 옥탑방"/>
                <a:ea typeface="210 옥탑방"/>
              </a:rPr>
              <a:t>11번째</a:t>
            </a:r>
            <a:r>
              <a:rPr lang="en-US" sz="3280">
                <a:solidFill>
                  <a:srgbClr val="000000"/>
                </a:solidFill>
                <a:latin typeface="210 옥탑방"/>
                <a:ea typeface="210 옥탑방"/>
              </a:rPr>
              <a:t>로 인구가 많은 도시.</a:t>
            </a:r>
          </a:p>
          <a:p>
            <a:pPr algn="ctr">
              <a:lnSpc>
                <a:spcPts val="4592"/>
              </a:lnSpc>
            </a:pPr>
            <a:r>
              <a:rPr lang="en-US" sz="3280">
                <a:solidFill>
                  <a:srgbClr val="000000"/>
                </a:solidFill>
                <a:ea typeface="210 옥탑방"/>
              </a:rPr>
              <a:t>지리적으로 </a:t>
            </a:r>
            <a:r>
              <a:rPr lang="en-US" sz="3280">
                <a:solidFill>
                  <a:srgbClr val="FF3131"/>
                </a:solidFill>
                <a:ea typeface="210 옥탑방"/>
              </a:rPr>
              <a:t>산요지방의 거의 중남주에 위치</a:t>
            </a:r>
          </a:p>
          <a:p>
            <a:pPr algn="ctr">
              <a:lnSpc>
                <a:spcPts val="4592"/>
              </a:lnSpc>
            </a:pPr>
            <a:endParaRPr lang="en-US" sz="3280">
              <a:solidFill>
                <a:srgbClr val="FF3131"/>
              </a:solidFill>
              <a:ea typeface="210 옥탑방"/>
            </a:endParaRPr>
          </a:p>
          <a:p>
            <a:pPr algn="ctr">
              <a:lnSpc>
                <a:spcPts val="4592"/>
              </a:lnSpc>
            </a:pPr>
            <a:r>
              <a:rPr lang="en-US" sz="3280">
                <a:solidFill>
                  <a:srgbClr val="000000"/>
                </a:solidFill>
                <a:latin typeface="210 옥탑방"/>
                <a:ea typeface="210 옥탑방"/>
              </a:rPr>
              <a:t>1945년 9월 17일, 가장 큰 태풍 중 하나인 </a:t>
            </a:r>
            <a:r>
              <a:rPr lang="en-US" sz="3280">
                <a:solidFill>
                  <a:srgbClr val="FF3131"/>
                </a:solidFill>
                <a:ea typeface="210 옥탑방"/>
              </a:rPr>
              <a:t>마쿠라자키 태풍</a:t>
            </a:r>
            <a:r>
              <a:rPr lang="en-US" sz="3280">
                <a:solidFill>
                  <a:srgbClr val="000000"/>
                </a:solidFill>
                <a:ea typeface="210 옥탑방"/>
              </a:rPr>
              <a:t>이 히로시마를 덮쳐 </a:t>
            </a:r>
            <a:r>
              <a:rPr lang="en-US" sz="3280">
                <a:solidFill>
                  <a:srgbClr val="FF3131"/>
                </a:solidFill>
                <a:latin typeface="210 옥탑방"/>
                <a:ea typeface="210 옥탑방"/>
              </a:rPr>
              <a:t>전체 3,000명 이상의 사상자</a:t>
            </a:r>
            <a:r>
              <a:rPr lang="en-US" sz="3280">
                <a:solidFill>
                  <a:srgbClr val="000000"/>
                </a:solidFill>
                <a:latin typeface="210 옥탑방"/>
                <a:ea typeface="210 옥탑방"/>
              </a:rPr>
              <a:t> 발생-&gt; </a:t>
            </a:r>
            <a:r>
              <a:rPr lang="en-US" sz="3280">
                <a:solidFill>
                  <a:srgbClr val="FF3131"/>
                </a:solidFill>
                <a:latin typeface="210 옥탑방"/>
                <a:ea typeface="210 옥탑방"/>
              </a:rPr>
              <a:t>교각의 절반이 파괴, 도로와 철도 심각한 피해-&gt; 황폐화 지속</a:t>
            </a:r>
          </a:p>
          <a:p>
            <a:pPr algn="ctr">
              <a:lnSpc>
                <a:spcPts val="4592"/>
              </a:lnSpc>
            </a:pPr>
            <a:endParaRPr lang="en-US" sz="3280">
              <a:solidFill>
                <a:srgbClr val="FF3131"/>
              </a:solidFill>
              <a:latin typeface="210 옥탑방"/>
              <a:ea typeface="210 옥탑방"/>
            </a:endParaRPr>
          </a:p>
          <a:p>
            <a:pPr algn="ctr">
              <a:lnSpc>
                <a:spcPts val="4592"/>
              </a:lnSpc>
              <a:spcBef>
                <a:spcPct val="0"/>
              </a:spcBef>
            </a:pPr>
            <a:r>
              <a:rPr lang="en-US" sz="3280">
                <a:solidFill>
                  <a:srgbClr val="000000"/>
                </a:solidFill>
                <a:latin typeface="210 옥탑방"/>
                <a:ea typeface="210 옥탑방"/>
              </a:rPr>
              <a:t>현재, </a:t>
            </a:r>
            <a:r>
              <a:rPr lang="en-US" sz="3280">
                <a:solidFill>
                  <a:srgbClr val="5E17EB"/>
                </a:solidFill>
                <a:ea typeface="210 옥탑방"/>
              </a:rPr>
              <a:t>중공업과 자동차 산업을 중심으로 부흥</a:t>
            </a:r>
          </a:p>
        </p:txBody>
      </p:sp>
      <p:sp>
        <p:nvSpPr>
          <p:cNvPr id="5" name="TextBox 5"/>
          <p:cNvSpPr txBox="1"/>
          <p:nvPr/>
        </p:nvSpPr>
        <p:spPr>
          <a:xfrm>
            <a:off x="565483" y="2530663"/>
            <a:ext cx="7962223" cy="1391920"/>
          </a:xfrm>
          <a:prstGeom prst="rect">
            <a:avLst/>
          </a:prstGeom>
        </p:spPr>
        <p:txBody>
          <a:bodyPr lIns="0" tIns="0" rIns="0" bIns="0" rtlCol="0" anchor="t">
            <a:spAutoFit/>
          </a:bodyPr>
          <a:lstStyle/>
          <a:p>
            <a:pPr algn="ctr">
              <a:lnSpc>
                <a:spcPts val="7279"/>
              </a:lnSpc>
            </a:pPr>
            <a:r>
              <a:rPr lang="en-US" sz="5199">
                <a:solidFill>
                  <a:srgbClr val="000000"/>
                </a:solidFill>
                <a:ea typeface="モトヤマルベリ Bold"/>
              </a:rPr>
              <a:t>広島市</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5752943"/>
            <a:ext cx="5277926" cy="4534057"/>
          </a:xfrm>
          <a:custGeom>
            <a:avLst/>
            <a:gdLst/>
            <a:ahLst/>
            <a:cxnLst/>
            <a:rect l="l" t="t" r="r" b="b"/>
            <a:pathLst>
              <a:path w="5277926" h="4534057">
                <a:moveTo>
                  <a:pt x="0" y="0"/>
                </a:moveTo>
                <a:lnTo>
                  <a:pt x="5277926" y="0"/>
                </a:lnTo>
                <a:lnTo>
                  <a:pt x="5277926" y="4534057"/>
                </a:lnTo>
                <a:lnTo>
                  <a:pt x="0" y="4534057"/>
                </a:lnTo>
                <a:lnTo>
                  <a:pt x="0" y="0"/>
                </a:lnTo>
                <a:close/>
              </a:path>
            </a:pathLst>
          </a:custGeom>
          <a:blipFill>
            <a:blip r:embed="rId2">
              <a:extLst>
                <a:ext uri="{28A0092B-C50C-407E-A947-70E740481C1C}">
                  <a14:useLocalDpi xmlns:a14="http://schemas.microsoft.com/office/drawing/2010/main"/>
                </a:ext>
              </a:extLst>
            </a:blip>
            <a:stretch>
              <a:fillRect/>
            </a:stretch>
          </a:blipFill>
        </p:spPr>
      </p:sp>
      <p:sp>
        <p:nvSpPr>
          <p:cNvPr id="3" name="Freeform 3"/>
          <p:cNvSpPr/>
          <p:nvPr/>
        </p:nvSpPr>
        <p:spPr>
          <a:xfrm>
            <a:off x="4492008" y="5752943"/>
            <a:ext cx="5869174" cy="4676501"/>
          </a:xfrm>
          <a:custGeom>
            <a:avLst/>
            <a:gdLst/>
            <a:ahLst/>
            <a:cxnLst/>
            <a:rect l="l" t="t" r="r" b="b"/>
            <a:pathLst>
              <a:path w="5869174" h="4676501">
                <a:moveTo>
                  <a:pt x="0" y="0"/>
                </a:moveTo>
                <a:lnTo>
                  <a:pt x="5869174" y="0"/>
                </a:lnTo>
                <a:lnTo>
                  <a:pt x="5869174" y="4676501"/>
                </a:lnTo>
                <a:lnTo>
                  <a:pt x="0" y="4676501"/>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4" name="Freeform 4"/>
          <p:cNvSpPr/>
          <p:nvPr/>
        </p:nvSpPr>
        <p:spPr>
          <a:xfrm>
            <a:off x="9453482" y="6245183"/>
            <a:ext cx="4792848" cy="4475322"/>
          </a:xfrm>
          <a:custGeom>
            <a:avLst/>
            <a:gdLst/>
            <a:ahLst/>
            <a:cxnLst/>
            <a:rect l="l" t="t" r="r" b="b"/>
            <a:pathLst>
              <a:path w="4792848" h="4475322">
                <a:moveTo>
                  <a:pt x="0" y="0"/>
                </a:moveTo>
                <a:lnTo>
                  <a:pt x="4792848" y="0"/>
                </a:lnTo>
                <a:lnTo>
                  <a:pt x="4792848" y="4475321"/>
                </a:lnTo>
                <a:lnTo>
                  <a:pt x="0" y="4475321"/>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
        <p:nvSpPr>
          <p:cNvPr id="5" name="Freeform 5"/>
          <p:cNvSpPr/>
          <p:nvPr/>
        </p:nvSpPr>
        <p:spPr>
          <a:xfrm>
            <a:off x="13358265" y="6425444"/>
            <a:ext cx="5214608" cy="4114800"/>
          </a:xfrm>
          <a:custGeom>
            <a:avLst/>
            <a:gdLst/>
            <a:ahLst/>
            <a:cxnLst/>
            <a:rect l="l" t="t" r="r" b="b"/>
            <a:pathLst>
              <a:path w="5214608" h="4114800">
                <a:moveTo>
                  <a:pt x="0" y="0"/>
                </a:moveTo>
                <a:lnTo>
                  <a:pt x="5214608" y="0"/>
                </a:lnTo>
                <a:lnTo>
                  <a:pt x="5214608" y="4114800"/>
                </a:lnTo>
                <a:lnTo>
                  <a:pt x="0" y="4114800"/>
                </a:lnTo>
                <a:lnTo>
                  <a:pt x="0" y="0"/>
                </a:lnTo>
                <a:close/>
              </a:path>
            </a:pathLst>
          </a:custGeom>
          <a: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sp>
      <p:sp>
        <p:nvSpPr>
          <p:cNvPr id="6" name="TextBox 6"/>
          <p:cNvSpPr txBox="1"/>
          <p:nvPr/>
        </p:nvSpPr>
        <p:spPr>
          <a:xfrm>
            <a:off x="3237093" y="1886731"/>
            <a:ext cx="11813813" cy="3478197"/>
          </a:xfrm>
          <a:prstGeom prst="rect">
            <a:avLst/>
          </a:prstGeom>
        </p:spPr>
        <p:txBody>
          <a:bodyPr lIns="0" tIns="0" rIns="0" bIns="0" rtlCol="0" anchor="t">
            <a:spAutoFit/>
          </a:bodyPr>
          <a:lstStyle/>
          <a:p>
            <a:pPr algn="ctr">
              <a:lnSpc>
                <a:spcPts val="14003"/>
              </a:lnSpc>
            </a:pPr>
            <a:r>
              <a:rPr lang="en-US" sz="10002">
                <a:solidFill>
                  <a:srgbClr val="000000"/>
                </a:solidFill>
                <a:ea typeface="210 빛글"/>
              </a:rPr>
              <a:t>히로시마 원자력 폭발 </a:t>
            </a:r>
          </a:p>
          <a:p>
            <a:pPr algn="ctr">
              <a:lnSpc>
                <a:spcPts val="14003"/>
              </a:lnSpc>
            </a:pPr>
            <a:r>
              <a:rPr lang="en-US" sz="10002">
                <a:solidFill>
                  <a:srgbClr val="000000"/>
                </a:solidFill>
                <a:ea typeface="210 빛글"/>
              </a:rPr>
              <a:t>관련 애니메이션</a:t>
            </a:r>
          </a:p>
        </p:txBody>
      </p:sp>
    </p:spTree>
  </p:cSld>
  <p:clrMapOvr>
    <a:masterClrMapping/>
  </p:clrMapOvr>
  <p:transition>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727998" y="2538013"/>
            <a:ext cx="13687933" cy="6926028"/>
          </a:xfrm>
          <a:custGeom>
            <a:avLst/>
            <a:gdLst/>
            <a:ahLst/>
            <a:cxnLst/>
            <a:rect l="l" t="t" r="r" b="b"/>
            <a:pathLst>
              <a:path w="13687933" h="6926028">
                <a:moveTo>
                  <a:pt x="0" y="0"/>
                </a:moveTo>
                <a:lnTo>
                  <a:pt x="13687933" y="0"/>
                </a:lnTo>
                <a:lnTo>
                  <a:pt x="13687933" y="6926029"/>
                </a:lnTo>
                <a:lnTo>
                  <a:pt x="0" y="6926029"/>
                </a:lnTo>
                <a:lnTo>
                  <a:pt x="0" y="0"/>
                </a:lnTo>
                <a:close/>
              </a:path>
            </a:pathLst>
          </a:custGeom>
          <a:blipFill>
            <a:blip r:embed="rId2">
              <a:extLst>
                <a:ext uri="{28A0092B-C50C-407E-A947-70E740481C1C}">
                  <a14:useLocalDpi xmlns:a14="http://schemas.microsoft.com/office/drawing/2010/main"/>
                </a:ext>
              </a:extLst>
            </a:blip>
            <a:stretch>
              <a:fillRect/>
            </a:stretch>
          </a:blipFill>
        </p:spPr>
      </p:sp>
      <p:sp>
        <p:nvSpPr>
          <p:cNvPr id="3" name="TextBox 3"/>
          <p:cNvSpPr txBox="1"/>
          <p:nvPr/>
        </p:nvSpPr>
        <p:spPr>
          <a:xfrm>
            <a:off x="1305331" y="234413"/>
            <a:ext cx="7679212" cy="2191642"/>
          </a:xfrm>
          <a:prstGeom prst="rect">
            <a:avLst/>
          </a:prstGeom>
        </p:spPr>
        <p:txBody>
          <a:bodyPr lIns="0" tIns="0" rIns="0" bIns="0" rtlCol="0" anchor="t">
            <a:spAutoFit/>
          </a:bodyPr>
          <a:lstStyle/>
          <a:p>
            <a:pPr algn="l">
              <a:lnSpc>
                <a:spcPts val="17800"/>
              </a:lnSpc>
            </a:pPr>
            <a:r>
              <a:rPr lang="en-US" sz="12714">
                <a:solidFill>
                  <a:srgbClr val="000000"/>
                </a:solidFill>
                <a:ea typeface="210 옥탑방"/>
              </a:rPr>
              <a:t>히로시마현</a:t>
            </a:r>
          </a:p>
        </p:txBody>
      </p:sp>
      <p:sp>
        <p:nvSpPr>
          <p:cNvPr id="4" name="TextBox 4"/>
          <p:cNvSpPr txBox="1"/>
          <p:nvPr/>
        </p:nvSpPr>
        <p:spPr>
          <a:xfrm>
            <a:off x="8770291" y="1192972"/>
            <a:ext cx="8003679" cy="896620"/>
          </a:xfrm>
          <a:prstGeom prst="rect">
            <a:avLst/>
          </a:prstGeom>
        </p:spPr>
        <p:txBody>
          <a:bodyPr lIns="0" tIns="0" rIns="0" bIns="0" rtlCol="0" anchor="t">
            <a:spAutoFit/>
          </a:bodyPr>
          <a:lstStyle/>
          <a:p>
            <a:pPr algn="ctr">
              <a:lnSpc>
                <a:spcPts val="7279"/>
              </a:lnSpc>
            </a:pPr>
            <a:r>
              <a:rPr lang="en-US" sz="5199">
                <a:solidFill>
                  <a:srgbClr val="000000"/>
                </a:solidFill>
                <a:ea typeface="210 빛글"/>
              </a:rPr>
              <a:t>원자력 폭발 관련 애니메이션</a:t>
            </a:r>
          </a:p>
        </p:txBody>
      </p:sp>
      <p:sp>
        <p:nvSpPr>
          <p:cNvPr id="5" name="TextBox 5"/>
          <p:cNvSpPr txBox="1"/>
          <p:nvPr/>
        </p:nvSpPr>
        <p:spPr>
          <a:xfrm>
            <a:off x="7589192" y="9596807"/>
            <a:ext cx="10698808" cy="521334"/>
          </a:xfrm>
          <a:prstGeom prst="rect">
            <a:avLst/>
          </a:prstGeom>
        </p:spPr>
        <p:txBody>
          <a:bodyPr lIns="0" tIns="0" rIns="0" bIns="0" rtlCol="0" anchor="t">
            <a:spAutoFit/>
          </a:bodyPr>
          <a:lstStyle/>
          <a:p>
            <a:pPr algn="l">
              <a:lnSpc>
                <a:spcPts val="4340"/>
              </a:lnSpc>
            </a:pPr>
            <a:r>
              <a:rPr lang="en-US" sz="3100" u="sng">
                <a:solidFill>
                  <a:srgbClr val="000000"/>
                </a:solidFill>
                <a:latin typeface="Montserrat"/>
                <a:hlinkClick r:id="rId3" tooltip="https://youtu.be/0pursqo0lP0?si=LVfjWlx1CO54mbYC"/>
              </a:rPr>
              <a:t>https://youtu.be/0pursqo0lP0?si=LVfjWlx1CO54mbYC</a:t>
            </a: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073392" y="6217482"/>
            <a:ext cx="5478155" cy="4322762"/>
          </a:xfrm>
          <a:custGeom>
            <a:avLst/>
            <a:gdLst/>
            <a:ahLst/>
            <a:cxnLst/>
            <a:rect l="l" t="t" r="r" b="b"/>
            <a:pathLst>
              <a:path w="5478155" h="4322762">
                <a:moveTo>
                  <a:pt x="0" y="0"/>
                </a:moveTo>
                <a:lnTo>
                  <a:pt x="5478154" y="0"/>
                </a:lnTo>
                <a:lnTo>
                  <a:pt x="5478154" y="4322762"/>
                </a:lnTo>
                <a:lnTo>
                  <a:pt x="0" y="4322762"/>
                </a:lnTo>
                <a:lnTo>
                  <a:pt x="0" y="0"/>
                </a:lnTo>
                <a:close/>
              </a:path>
            </a:pathLst>
          </a:cu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Freeform 3"/>
          <p:cNvSpPr/>
          <p:nvPr/>
        </p:nvSpPr>
        <p:spPr>
          <a:xfrm>
            <a:off x="0" y="5632726"/>
            <a:ext cx="5708921" cy="4654274"/>
          </a:xfrm>
          <a:custGeom>
            <a:avLst/>
            <a:gdLst/>
            <a:ahLst/>
            <a:cxnLst/>
            <a:rect l="l" t="t" r="r" b="b"/>
            <a:pathLst>
              <a:path w="5708921" h="4654274">
                <a:moveTo>
                  <a:pt x="0" y="0"/>
                </a:moveTo>
                <a:lnTo>
                  <a:pt x="5708921" y="0"/>
                </a:lnTo>
                <a:lnTo>
                  <a:pt x="5708921" y="4654274"/>
                </a:lnTo>
                <a:lnTo>
                  <a:pt x="0" y="4654274"/>
                </a:lnTo>
                <a:lnTo>
                  <a:pt x="0" y="0"/>
                </a:lnTo>
                <a:close/>
              </a:path>
            </a:pathLst>
          </a:custGeom>
          <a:blipFill>
            <a:blip r:embed="rId4" cstate="email">
              <a:extLst>
                <a:ext uri="{28A0092B-C50C-407E-A947-70E740481C1C}">
                  <a14:useLocalDpi xmlns:a14="http://schemas.microsoft.com/office/drawing/2010/main"/>
                </a:ext>
              </a:extLst>
            </a:blip>
            <a:stretch>
              <a:fillRect l="-532" r="-532" b="-6494"/>
            </a:stretch>
          </a:blipFill>
        </p:spPr>
      </p:sp>
      <p:sp>
        <p:nvSpPr>
          <p:cNvPr id="4" name="Freeform 4"/>
          <p:cNvSpPr/>
          <p:nvPr/>
        </p:nvSpPr>
        <p:spPr>
          <a:xfrm>
            <a:off x="4935143" y="6217482"/>
            <a:ext cx="5426039" cy="4211963"/>
          </a:xfrm>
          <a:custGeom>
            <a:avLst/>
            <a:gdLst/>
            <a:ahLst/>
            <a:cxnLst/>
            <a:rect l="l" t="t" r="r" b="b"/>
            <a:pathLst>
              <a:path w="5426039" h="4211963">
                <a:moveTo>
                  <a:pt x="0" y="0"/>
                </a:moveTo>
                <a:lnTo>
                  <a:pt x="5426039" y="0"/>
                </a:lnTo>
                <a:lnTo>
                  <a:pt x="5426039" y="4211962"/>
                </a:lnTo>
                <a:lnTo>
                  <a:pt x="0" y="4211962"/>
                </a:lnTo>
                <a:lnTo>
                  <a:pt x="0" y="0"/>
                </a:lnTo>
                <a:close/>
              </a:path>
            </a:pathLst>
          </a:custGeom>
          <a:blipFill>
            <a:blip r:embed="rId5" cstate="email">
              <a:extLst>
                <a:ext uri="{28A0092B-C50C-407E-A947-70E740481C1C}">
                  <a14:useLocalDpi xmlns:a14="http://schemas.microsoft.com/office/drawing/2010/main"/>
                </a:ext>
              </a:extLst>
            </a:blip>
            <a:stretch>
              <a:fillRect/>
            </a:stretch>
          </a:blipFill>
        </p:spPr>
      </p:sp>
      <p:sp>
        <p:nvSpPr>
          <p:cNvPr id="5" name="Freeform 5"/>
          <p:cNvSpPr/>
          <p:nvPr/>
        </p:nvSpPr>
        <p:spPr>
          <a:xfrm>
            <a:off x="9453482" y="6245183"/>
            <a:ext cx="4792848" cy="4475322"/>
          </a:xfrm>
          <a:custGeom>
            <a:avLst/>
            <a:gdLst/>
            <a:ahLst/>
            <a:cxnLst/>
            <a:rect l="l" t="t" r="r" b="b"/>
            <a:pathLst>
              <a:path w="4792848" h="4475322">
                <a:moveTo>
                  <a:pt x="0" y="0"/>
                </a:moveTo>
                <a:lnTo>
                  <a:pt x="4792848" y="0"/>
                </a:lnTo>
                <a:lnTo>
                  <a:pt x="4792848" y="4475321"/>
                </a:lnTo>
                <a:lnTo>
                  <a:pt x="0" y="4475321"/>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4189930" y="1886731"/>
            <a:ext cx="9908140" cy="3478197"/>
          </a:xfrm>
          <a:prstGeom prst="rect">
            <a:avLst/>
          </a:prstGeom>
        </p:spPr>
        <p:txBody>
          <a:bodyPr lIns="0" tIns="0" rIns="0" bIns="0" rtlCol="0" anchor="t">
            <a:spAutoFit/>
          </a:bodyPr>
          <a:lstStyle/>
          <a:p>
            <a:pPr algn="ctr">
              <a:lnSpc>
                <a:spcPts val="14003"/>
              </a:lnSpc>
            </a:pPr>
            <a:r>
              <a:rPr lang="en-US" sz="10002">
                <a:solidFill>
                  <a:srgbClr val="000000"/>
                </a:solidFill>
                <a:ea typeface="210 빛글"/>
              </a:rPr>
              <a:t>히로시마 관광산업</a:t>
            </a:r>
          </a:p>
          <a:p>
            <a:pPr algn="ctr">
              <a:lnSpc>
                <a:spcPts val="14003"/>
              </a:lnSpc>
            </a:pPr>
            <a:r>
              <a:rPr lang="en-US" sz="10002">
                <a:solidFill>
                  <a:srgbClr val="000000"/>
                </a:solidFill>
                <a:latin typeface="210 빛글"/>
              </a:rPr>
              <a:t>SWOT</a:t>
            </a:r>
          </a:p>
        </p:txBody>
      </p:sp>
    </p:spTree>
  </p:cSld>
  <p:clrMapOvr>
    <a:masterClrMapping/>
  </p:clrMapOvr>
  <p:transition>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190" y="0"/>
            <a:ext cx="20235251" cy="10507036"/>
          </a:xfrm>
          <a:custGeom>
            <a:avLst/>
            <a:gdLst/>
            <a:ahLst/>
            <a:cxnLst/>
            <a:rect l="l" t="t" r="r" b="b"/>
            <a:pathLst>
              <a:path w="20235251" h="10507036">
                <a:moveTo>
                  <a:pt x="0" y="0"/>
                </a:moveTo>
                <a:lnTo>
                  <a:pt x="20235251" y="0"/>
                </a:lnTo>
                <a:lnTo>
                  <a:pt x="20235251" y="10507036"/>
                </a:lnTo>
                <a:lnTo>
                  <a:pt x="0" y="10507036"/>
                </a:lnTo>
                <a:lnTo>
                  <a:pt x="0" y="0"/>
                </a:lnTo>
                <a:close/>
              </a:path>
            </a:pathLst>
          </a:custGeom>
          <a:blipFill>
            <a:blip r:embed="rId2" cstate="print">
              <a:extLst>
                <a:ext uri="{28A0092B-C50C-407E-A947-70E740481C1C}">
                  <a14:useLocalDpi xmlns:a14="http://schemas.microsoft.com/office/drawing/2010/main"/>
                </a:ext>
              </a:extLst>
            </a:blip>
            <a:stretch>
              <a:fillRect/>
            </a:stretch>
          </a:blipFill>
        </p:spPr>
      </p:sp>
      <p:sp>
        <p:nvSpPr>
          <p:cNvPr id="3" name="TextBox 3"/>
          <p:cNvSpPr txBox="1"/>
          <p:nvPr/>
        </p:nvSpPr>
        <p:spPr>
          <a:xfrm>
            <a:off x="314325" y="149858"/>
            <a:ext cx="8829675" cy="1203325"/>
          </a:xfrm>
          <a:prstGeom prst="rect">
            <a:avLst/>
          </a:prstGeom>
        </p:spPr>
        <p:txBody>
          <a:bodyPr lIns="0" tIns="0" rIns="0" bIns="0" rtlCol="0" anchor="t">
            <a:spAutoFit/>
          </a:bodyPr>
          <a:lstStyle/>
          <a:p>
            <a:pPr algn="l">
              <a:lnSpc>
                <a:spcPts val="9799"/>
              </a:lnSpc>
            </a:pPr>
            <a:r>
              <a:rPr lang="en-US" sz="6999">
                <a:solidFill>
                  <a:srgbClr val="000000"/>
                </a:solidFill>
                <a:ea typeface="210 옥탑방"/>
              </a:rPr>
              <a:t>히로시마 여행 산업 배경</a:t>
            </a:r>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44000" y="-548832"/>
            <a:ext cx="9194002" cy="7539082"/>
          </a:xfrm>
          <a:custGeom>
            <a:avLst/>
            <a:gdLst/>
            <a:ahLst/>
            <a:cxnLst/>
            <a:rect l="l" t="t" r="r" b="b"/>
            <a:pathLst>
              <a:path w="9194002" h="7539082">
                <a:moveTo>
                  <a:pt x="0" y="0"/>
                </a:moveTo>
                <a:lnTo>
                  <a:pt x="9194002" y="0"/>
                </a:lnTo>
                <a:lnTo>
                  <a:pt x="9194002" y="7539081"/>
                </a:lnTo>
                <a:lnTo>
                  <a:pt x="0" y="7539081"/>
                </a:lnTo>
                <a:lnTo>
                  <a:pt x="0" y="0"/>
                </a:lnTo>
                <a:close/>
              </a:path>
            </a:pathLst>
          </a:cu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193031" y="6904524"/>
            <a:ext cx="14048032" cy="3171825"/>
          </a:xfrm>
          <a:prstGeom prst="rect">
            <a:avLst/>
          </a:prstGeom>
        </p:spPr>
        <p:txBody>
          <a:bodyPr lIns="0" tIns="0" rIns="0" bIns="0" rtlCol="0" anchor="t">
            <a:spAutoFit/>
          </a:bodyPr>
          <a:lstStyle/>
          <a:p>
            <a:pPr marL="971550" lvl="1" indent="-485775" algn="l">
              <a:lnSpc>
                <a:spcPts val="6299"/>
              </a:lnSpc>
              <a:buAutoNum type="arabicPeriod"/>
            </a:pPr>
            <a:r>
              <a:rPr lang="en-US" sz="4500">
                <a:solidFill>
                  <a:srgbClr val="000000"/>
                </a:solidFill>
                <a:ea typeface="210 옥탑방"/>
              </a:rPr>
              <a:t>누구나 가는 곳이 아닌 새로운 곳 탐방</a:t>
            </a:r>
          </a:p>
          <a:p>
            <a:pPr marL="971550" lvl="1" indent="-485775" algn="l">
              <a:lnSpc>
                <a:spcPts val="6299"/>
              </a:lnSpc>
              <a:buAutoNum type="arabicPeriod"/>
            </a:pPr>
            <a:r>
              <a:rPr lang="en-US" sz="4500">
                <a:solidFill>
                  <a:srgbClr val="000000"/>
                </a:solidFill>
                <a:ea typeface="210 옥탑방"/>
              </a:rPr>
              <a:t>미국계나 서양권 방문객뿐만 아니라 동양권 방문객상승</a:t>
            </a:r>
          </a:p>
          <a:p>
            <a:pPr marL="971550" lvl="1" indent="-485775" algn="l">
              <a:lnSpc>
                <a:spcPts val="6299"/>
              </a:lnSpc>
              <a:buAutoNum type="arabicPeriod"/>
            </a:pPr>
            <a:r>
              <a:rPr lang="en-US" sz="4500">
                <a:solidFill>
                  <a:srgbClr val="000000"/>
                </a:solidFill>
                <a:ea typeface="210 옥탑방"/>
              </a:rPr>
              <a:t>원자력 폭파에 의한 인식 변화</a:t>
            </a:r>
          </a:p>
          <a:p>
            <a:pPr marL="971550" lvl="1" indent="-485775" algn="l">
              <a:lnSpc>
                <a:spcPts val="6299"/>
              </a:lnSpc>
              <a:buAutoNum type="arabicPeriod"/>
            </a:pPr>
            <a:r>
              <a:rPr lang="en-US" sz="4500">
                <a:solidFill>
                  <a:srgbClr val="000000"/>
                </a:solidFill>
                <a:latin typeface="210 옥탑방"/>
                <a:ea typeface="210 옥탑방"/>
              </a:rPr>
              <a:t>1945년 이후 많은 변화를 일으킨 히로시마 탐방</a:t>
            </a:r>
          </a:p>
        </p:txBody>
      </p:sp>
      <p:sp>
        <p:nvSpPr>
          <p:cNvPr id="4" name="Freeform 4"/>
          <p:cNvSpPr/>
          <p:nvPr/>
        </p:nvSpPr>
        <p:spPr>
          <a:xfrm>
            <a:off x="14241063" y="3036840"/>
            <a:ext cx="2450396" cy="2861397"/>
          </a:xfrm>
          <a:custGeom>
            <a:avLst/>
            <a:gdLst/>
            <a:ahLst/>
            <a:cxnLst/>
            <a:rect l="l" t="t" r="r" b="b"/>
            <a:pathLst>
              <a:path w="2450396" h="2861397">
                <a:moveTo>
                  <a:pt x="0" y="0"/>
                </a:moveTo>
                <a:lnTo>
                  <a:pt x="2450396" y="0"/>
                </a:lnTo>
                <a:lnTo>
                  <a:pt x="2450396" y="2861396"/>
                </a:lnTo>
                <a:lnTo>
                  <a:pt x="0" y="286139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nvGrpSpPr>
          <p:cNvPr id="5" name="Group 5"/>
          <p:cNvGrpSpPr/>
          <p:nvPr/>
        </p:nvGrpSpPr>
        <p:grpSpPr>
          <a:xfrm>
            <a:off x="193031" y="331153"/>
            <a:ext cx="9555769" cy="1517651"/>
            <a:chOff x="0" y="0"/>
            <a:chExt cx="12741026" cy="2023534"/>
          </a:xfrm>
        </p:grpSpPr>
        <p:sp>
          <p:nvSpPr>
            <p:cNvPr id="6" name="TextBox 6"/>
            <p:cNvSpPr txBox="1"/>
            <p:nvPr/>
          </p:nvSpPr>
          <p:spPr>
            <a:xfrm>
              <a:off x="549026" y="283355"/>
              <a:ext cx="12192000" cy="1576771"/>
            </a:xfrm>
            <a:prstGeom prst="rect">
              <a:avLst/>
            </a:prstGeom>
          </p:spPr>
          <p:txBody>
            <a:bodyPr lIns="0" tIns="0" rIns="0" bIns="0" rtlCol="0" anchor="t">
              <a:spAutoFit/>
            </a:bodyPr>
            <a:lstStyle/>
            <a:p>
              <a:pPr algn="ctr">
                <a:lnSpc>
                  <a:spcPts val="9813"/>
                </a:lnSpc>
              </a:pPr>
              <a:r>
                <a:rPr lang="en-US" sz="7009">
                  <a:solidFill>
                    <a:srgbClr val="000000"/>
                  </a:solidFill>
                  <a:latin typeface="마카롱"/>
                  <a:ea typeface="마카롱"/>
                </a:rPr>
                <a:t>trenghts(강점)</a:t>
              </a:r>
            </a:p>
          </p:txBody>
        </p:sp>
        <p:sp>
          <p:nvSpPr>
            <p:cNvPr id="7" name="TextBox 7"/>
            <p:cNvSpPr txBox="1"/>
            <p:nvPr/>
          </p:nvSpPr>
          <p:spPr>
            <a:xfrm>
              <a:off x="0" y="-219075"/>
              <a:ext cx="1816537" cy="2242609"/>
            </a:xfrm>
            <a:prstGeom prst="rect">
              <a:avLst/>
            </a:prstGeom>
          </p:spPr>
          <p:txBody>
            <a:bodyPr lIns="0" tIns="0" rIns="0" bIns="0" rtlCol="0" anchor="t">
              <a:spAutoFit/>
            </a:bodyPr>
            <a:lstStyle/>
            <a:p>
              <a:pPr algn="ctr">
                <a:lnSpc>
                  <a:spcPts val="13999"/>
                </a:lnSpc>
              </a:pPr>
              <a:r>
                <a:rPr lang="en-US" sz="9999">
                  <a:solidFill>
                    <a:srgbClr val="000000"/>
                  </a:solidFill>
                  <a:latin typeface="마카롱"/>
                </a:rPr>
                <a:t>S</a:t>
              </a:r>
            </a:p>
          </p:txBody>
        </p:sp>
      </p:grpSp>
    </p:spTree>
  </p:cSld>
  <p:clrMapOvr>
    <a:masterClrMapping/>
  </p:clrMapOvr>
  <p:transition>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641369" y="1693403"/>
            <a:ext cx="7519797" cy="8229600"/>
          </a:xfrm>
          <a:custGeom>
            <a:avLst/>
            <a:gdLst/>
            <a:ahLst/>
            <a:cxnLst/>
            <a:rect l="l" t="t" r="r" b="b"/>
            <a:pathLst>
              <a:path w="7519797" h="8229600">
                <a:moveTo>
                  <a:pt x="0" y="0"/>
                </a:moveTo>
                <a:lnTo>
                  <a:pt x="7519797" y="0"/>
                </a:lnTo>
                <a:lnTo>
                  <a:pt x="7519797" y="8229600"/>
                </a:lnTo>
                <a:lnTo>
                  <a:pt x="0" y="82296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Freeform 3"/>
          <p:cNvSpPr/>
          <p:nvPr/>
        </p:nvSpPr>
        <p:spPr>
          <a:xfrm>
            <a:off x="11185605" y="3924892"/>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sp>
      <p:grpSp>
        <p:nvGrpSpPr>
          <p:cNvPr id="4" name="Group 4"/>
          <p:cNvGrpSpPr/>
          <p:nvPr/>
        </p:nvGrpSpPr>
        <p:grpSpPr>
          <a:xfrm>
            <a:off x="358427" y="449292"/>
            <a:ext cx="10183829" cy="1517651"/>
            <a:chOff x="0" y="0"/>
            <a:chExt cx="13578438" cy="2023534"/>
          </a:xfrm>
        </p:grpSpPr>
        <p:sp>
          <p:nvSpPr>
            <p:cNvPr id="5" name="TextBox 5"/>
            <p:cNvSpPr txBox="1"/>
            <p:nvPr/>
          </p:nvSpPr>
          <p:spPr>
            <a:xfrm>
              <a:off x="1386438" y="274182"/>
              <a:ext cx="12192000" cy="1576771"/>
            </a:xfrm>
            <a:prstGeom prst="rect">
              <a:avLst/>
            </a:prstGeom>
          </p:spPr>
          <p:txBody>
            <a:bodyPr lIns="0" tIns="0" rIns="0" bIns="0" rtlCol="0" anchor="t">
              <a:spAutoFit/>
            </a:bodyPr>
            <a:lstStyle/>
            <a:p>
              <a:pPr algn="ctr">
                <a:lnSpc>
                  <a:spcPts val="9813"/>
                </a:lnSpc>
              </a:pPr>
              <a:r>
                <a:rPr lang="en-US" sz="7009">
                  <a:solidFill>
                    <a:srgbClr val="000000"/>
                  </a:solidFill>
                  <a:latin typeface="마카롱"/>
                  <a:ea typeface="마카롱"/>
                </a:rPr>
                <a:t>eaknesses(약점)</a:t>
              </a:r>
            </a:p>
          </p:txBody>
        </p:sp>
        <p:sp>
          <p:nvSpPr>
            <p:cNvPr id="6" name="TextBox 6"/>
            <p:cNvSpPr txBox="1"/>
            <p:nvPr/>
          </p:nvSpPr>
          <p:spPr>
            <a:xfrm>
              <a:off x="0" y="-219075"/>
              <a:ext cx="1816537" cy="2242609"/>
            </a:xfrm>
            <a:prstGeom prst="rect">
              <a:avLst/>
            </a:prstGeom>
          </p:spPr>
          <p:txBody>
            <a:bodyPr lIns="0" tIns="0" rIns="0" bIns="0" rtlCol="0" anchor="t">
              <a:spAutoFit/>
            </a:bodyPr>
            <a:lstStyle/>
            <a:p>
              <a:pPr algn="ctr">
                <a:lnSpc>
                  <a:spcPts val="13999"/>
                </a:lnSpc>
              </a:pPr>
              <a:r>
                <a:rPr lang="en-US" sz="9999">
                  <a:solidFill>
                    <a:srgbClr val="000000"/>
                  </a:solidFill>
                  <a:latin typeface="마카롱"/>
                </a:rPr>
                <a:t>W</a:t>
              </a:r>
            </a:p>
          </p:txBody>
        </p:sp>
      </p:grpSp>
      <p:sp>
        <p:nvSpPr>
          <p:cNvPr id="7" name="TextBox 7"/>
          <p:cNvSpPr txBox="1"/>
          <p:nvPr/>
        </p:nvSpPr>
        <p:spPr>
          <a:xfrm>
            <a:off x="485037" y="2129649"/>
            <a:ext cx="8458200" cy="3971925"/>
          </a:xfrm>
          <a:prstGeom prst="rect">
            <a:avLst/>
          </a:prstGeom>
        </p:spPr>
        <p:txBody>
          <a:bodyPr lIns="0" tIns="0" rIns="0" bIns="0" rtlCol="0" anchor="t">
            <a:spAutoFit/>
          </a:bodyPr>
          <a:lstStyle/>
          <a:p>
            <a:pPr marL="971550" lvl="1" indent="-485775" algn="l">
              <a:lnSpc>
                <a:spcPts val="6299"/>
              </a:lnSpc>
              <a:buAutoNum type="arabicPeriod"/>
            </a:pPr>
            <a:r>
              <a:rPr lang="en-US" sz="4500">
                <a:solidFill>
                  <a:srgbClr val="000000"/>
                </a:solidFill>
                <a:ea typeface="210 옥탑방"/>
              </a:rPr>
              <a:t>반사능에 대한 인식 변화</a:t>
            </a:r>
          </a:p>
          <a:p>
            <a:pPr marL="971550" lvl="1" indent="-485775" algn="l">
              <a:lnSpc>
                <a:spcPts val="6299"/>
              </a:lnSpc>
              <a:buAutoNum type="arabicPeriod"/>
            </a:pPr>
            <a:r>
              <a:rPr lang="en-US" sz="4500">
                <a:solidFill>
                  <a:srgbClr val="000000"/>
                </a:solidFill>
                <a:ea typeface="210 옥탑방"/>
              </a:rPr>
              <a:t>원자력 폭발에 대한 인식</a:t>
            </a:r>
          </a:p>
          <a:p>
            <a:pPr marL="971550" lvl="1" indent="-485775" algn="l">
              <a:lnSpc>
                <a:spcPts val="6299"/>
              </a:lnSpc>
              <a:buAutoNum type="arabicPeriod"/>
            </a:pPr>
            <a:r>
              <a:rPr lang="en-US" sz="4500">
                <a:solidFill>
                  <a:srgbClr val="000000"/>
                </a:solidFill>
                <a:ea typeface="210 옥탑방"/>
              </a:rPr>
              <a:t>음식 및 생활에 대한 주의할 것들</a:t>
            </a:r>
          </a:p>
          <a:p>
            <a:pPr marL="971550" lvl="1" indent="-485775" algn="l">
              <a:lnSpc>
                <a:spcPts val="6299"/>
              </a:lnSpc>
              <a:buAutoNum type="arabicPeriod"/>
            </a:pPr>
            <a:r>
              <a:rPr lang="en-US" sz="4500">
                <a:solidFill>
                  <a:srgbClr val="000000"/>
                </a:solidFill>
                <a:ea typeface="210 옥탑방"/>
              </a:rPr>
              <a:t>소문에 의한 인식</a:t>
            </a:r>
          </a:p>
          <a:p>
            <a:pPr marL="971550" lvl="1" indent="-485775" algn="l">
              <a:lnSpc>
                <a:spcPts val="6299"/>
              </a:lnSpc>
              <a:buAutoNum type="arabicPeriod"/>
            </a:pPr>
            <a:r>
              <a:rPr lang="en-US" sz="4500">
                <a:solidFill>
                  <a:srgbClr val="000000"/>
                </a:solidFill>
                <a:ea typeface="210 옥탑방"/>
              </a:rPr>
              <a:t>가는 방식이 조금 복잡</a:t>
            </a:r>
          </a:p>
        </p:txBody>
      </p:sp>
    </p:spTree>
  </p:cSld>
  <p:clrMapOvr>
    <a:masterClrMapping/>
  </p:clrMapOvr>
  <p:transition>
    <p:cover dir="d"/>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932</Words>
  <Application>Microsoft Office PowerPoint</Application>
  <PresentationFormat>사용자 지정</PresentationFormat>
  <Paragraphs>179</Paragraphs>
  <Slides>24</Slides>
  <Notes>0</Notes>
  <HiddenSlides>0</HiddenSlides>
  <MMClips>0</MMClips>
  <ScaleCrop>false</ScaleCrop>
  <HeadingPairs>
    <vt:vector size="6" baseType="variant">
      <vt:variant>
        <vt:lpstr>사용한 글꼴</vt:lpstr>
      </vt:variant>
      <vt:variant>
        <vt:i4>13</vt:i4>
      </vt:variant>
      <vt:variant>
        <vt:lpstr>테마</vt:lpstr>
      </vt:variant>
      <vt:variant>
        <vt:i4>1</vt:i4>
      </vt:variant>
      <vt:variant>
        <vt:lpstr>슬라이드 제목</vt:lpstr>
      </vt:variant>
      <vt:variant>
        <vt:i4>24</vt:i4>
      </vt:variant>
    </vt:vector>
  </HeadingPairs>
  <TitlesOfParts>
    <vt:vector size="38" baseType="lpstr">
      <vt:lpstr>210 빛글</vt:lpstr>
      <vt:lpstr>210 오늘은 Bold</vt:lpstr>
      <vt:lpstr>210 옥탑방</vt:lpstr>
      <vt:lpstr>Ancient signboards 간판</vt:lpstr>
      <vt:lpstr>Bellaboo</vt:lpstr>
      <vt:lpstr>Montserrat Bold</vt:lpstr>
      <vt:lpstr>Montserrat Semi-Bold</vt:lpstr>
      <vt:lpstr>モトヤマルベリ Bold</vt:lpstr>
      <vt:lpstr>마카롱</vt:lpstr>
      <vt:lpstr>Arial</vt:lpstr>
      <vt:lpstr>Calibri</vt:lpstr>
      <vt:lpstr>Montserrat</vt:lpstr>
      <vt:lpstr>Segoe Script Bold</vt:lpstr>
      <vt:lpstr>Office Theme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호텔관광서비스론 과제</dc:title>
  <dc:creator>노유정</dc:creator>
  <cp:lastModifiedBy>유정 노</cp:lastModifiedBy>
  <cp:revision>4</cp:revision>
  <dcterms:created xsi:type="dcterms:W3CDTF">2006-08-16T00:00:00Z</dcterms:created>
  <dcterms:modified xsi:type="dcterms:W3CDTF">2024-05-27T13:33:57Z</dcterms:modified>
  <dc:identifier>DAGFjmzIOE4</dc:identifier>
</cp:coreProperties>
</file>