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13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82" r:id="rId20"/>
    <p:sldId id="259" r:id="rId21"/>
    <p:sldId id="257" r:id="rId22"/>
    <p:sldId id="260" r:id="rId23"/>
    <p:sldId id="262" r:id="rId24"/>
    <p:sldId id="264" r:id="rId25"/>
    <p:sldId id="265" r:id="rId26"/>
    <p:sldId id="275" r:id="rId27"/>
    <p:sldId id="276" r:id="rId28"/>
    <p:sldId id="277" r:id="rId29"/>
    <p:sldId id="278" r:id="rId30"/>
    <p:sldId id="279" r:id="rId31"/>
    <p:sldId id="280" r:id="rId32"/>
    <p:sldId id="267" r:id="rId33"/>
    <p:sldId id="268" r:id="rId34"/>
    <p:sldId id="269" r:id="rId35"/>
    <p:sldId id="270" r:id="rId36"/>
    <p:sldId id="266" r:id="rId37"/>
    <p:sldId id="271" r:id="rId38"/>
    <p:sldId id="272" r:id="rId39"/>
    <p:sldId id="273" r:id="rId40"/>
    <p:sldId id="274" r:id="rId41"/>
    <p:sldId id="281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slide" Target="slides/slide6.xml"></Relationship><Relationship Id="rId25" Type="http://schemas.openxmlformats.org/officeDocument/2006/relationships/slide" Target="slides/slide7.xml"></Relationship><Relationship Id="rId26" Type="http://schemas.openxmlformats.org/officeDocument/2006/relationships/slide" Target="slides/slide8.xml"></Relationship><Relationship Id="rId27" Type="http://schemas.openxmlformats.org/officeDocument/2006/relationships/slide" Target="slides/slide9.xml"></Relationship><Relationship Id="rId28" Type="http://schemas.openxmlformats.org/officeDocument/2006/relationships/slide" Target="slides/slide10.xml"></Relationship><Relationship Id="rId29" Type="http://schemas.openxmlformats.org/officeDocument/2006/relationships/slide" Target="slides/slide11.xml"></Relationship><Relationship Id="rId30" Type="http://schemas.openxmlformats.org/officeDocument/2006/relationships/slide" Target="slides/slide12.xml"></Relationship><Relationship Id="rId31" Type="http://schemas.openxmlformats.org/officeDocument/2006/relationships/slide" Target="slides/slide13.xml"></Relationship><Relationship Id="rId32" Type="http://schemas.openxmlformats.org/officeDocument/2006/relationships/slide" Target="slides/slide14.xml"></Relationship><Relationship Id="rId33" Type="http://schemas.openxmlformats.org/officeDocument/2006/relationships/slide" Target="slides/slide15.xml"></Relationship><Relationship Id="rId34" Type="http://schemas.openxmlformats.org/officeDocument/2006/relationships/slide" Target="slides/slide16.xml"></Relationship><Relationship Id="rId35" Type="http://schemas.openxmlformats.org/officeDocument/2006/relationships/slide" Target="slides/slide17.xml"></Relationship><Relationship Id="rId36" Type="http://schemas.openxmlformats.org/officeDocument/2006/relationships/slide" Target="slides/slide18.xml"></Relationship><Relationship Id="rId37" Type="http://schemas.openxmlformats.org/officeDocument/2006/relationships/slide" Target="slides/slide19.xml"></Relationship><Relationship Id="rId38" Type="http://schemas.openxmlformats.org/officeDocument/2006/relationships/slide" Target="slides/slide20.xml"></Relationship><Relationship Id="rId39" Type="http://schemas.openxmlformats.org/officeDocument/2006/relationships/slide" Target="slides/slide21.xml"></Relationship><Relationship Id="rId40" Type="http://schemas.openxmlformats.org/officeDocument/2006/relationships/slide" Target="slides/slide22.xml"></Relationship><Relationship Id="rId41" Type="http://schemas.openxmlformats.org/officeDocument/2006/relationships/slide" Target="slides/slide23.xml"></Relationship><Relationship Id="rId42" Type="http://schemas.openxmlformats.org/officeDocument/2006/relationships/slide" Target="slides/slide24.xml"></Relationship><Relationship Id="rId44" Type="http://schemas.openxmlformats.org/officeDocument/2006/relationships/viewProps" Target="viewProps.xml"></Relationship><Relationship Id="rId45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6B34-ED2F-4269-81E8-097D50C9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notesSlide" Target="../notesSlides/notesSlide1.xml"></Relationship><Relationship Id="rId3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3034061535294.pn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8061576542.jpeg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143061614840.png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69089165174.png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3567211691434.png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image" Target="../media/fImage36321339748.jpeg"></Relationship><Relationship Id="rId3" Type="http://schemas.openxmlformats.org/officeDocument/2006/relationships/image" Target="../media/fImage7752134364.jpeg"></Relationship><Relationship Id="rId4" Type="http://schemas.openxmlformats.org/officeDocument/2006/relationships/image" Target="../media/fImage61501351740.jpeg"></Relationship><Relationship Id="rId5" Type="http://schemas.openxmlformats.org/officeDocument/2006/relationships/slideLayout" Target="../slideLayouts/slideLayout2.xm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image" Target="../media/fImage3122521852351.png"></Relationship><Relationship Id="rId2" Type="http://schemas.openxmlformats.org/officeDocument/2006/relationships/image" Target="../media/fImage117271865294.jpeg"></Relationship><Relationship Id="rId3" Type="http://schemas.openxmlformats.org/officeDocument/2006/relationships/image" Target="../media/fImage48271876542.jpeg"></Relationship><Relationship Id="rId4" Type="http://schemas.openxmlformats.org/officeDocument/2006/relationships/slideLayout" Target="../slideLayouts/slideLayout2.xm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image" Target="../media/fImage293891822351.png"></Relationship><Relationship Id="rId2" Type="http://schemas.openxmlformats.org/officeDocument/2006/relationships/slideLayout" Target="../slideLayouts/slideLayout2.xm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image" Target="../media/fImage1123351812351.png"></Relationship><Relationship Id="rId2" Type="http://schemas.openxmlformats.org/officeDocument/2006/relationships/slideLayout" Target="../slideLayouts/slideLayout2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image" Target="../media/fImage123151234030.jpeg"></Relationship><Relationship Id="rId3" Type="http://schemas.openxmlformats.org/officeDocument/2006/relationships/image" Target="../media/fImage66631247436.jpeg"></Relationship><Relationship Id="rId4" Type="http://schemas.openxmlformats.org/officeDocument/2006/relationships/image" Target="../media/fImage8883125321.jpeg"></Relationship><Relationship Id="rId5" Type="http://schemas.openxmlformats.org/officeDocument/2006/relationships/slideLayout" Target="../slideLayouts/slideLayout2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fImage6012861004818.png"></Relationship><Relationship Id="rId3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fImage386881018926.jpeg"></Relationship><Relationship Id="rId3" Type="http://schemas.openxmlformats.org/officeDocument/2006/relationships/slideLayout" Target="../slideLayouts/slideLayout2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fImage687677117899.jpeg"></Relationship><Relationship Id="rId3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fImage5631521164744.jpeg"></Relationship><Relationship Id="rId3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721511492351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 rot="0">
            <a:off x="769620" y="1122680"/>
            <a:ext cx="10652760" cy="23882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 sz="5000"/>
              <a:t>영토와 영유권 분쟁 그리고 독도</a:t>
            </a:r>
            <a:endParaRPr lang="ko-KR" altLang="en-US" sz="50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endParaRPr lang="ko-KR" altLang="en-US"/>
          </a:p>
          <a:p>
            <a:pPr marL="0" indent="0" latinLnBrk="0">
              <a:buFontTx/>
              <a:buNone/>
            </a:pPr>
            <a:r>
              <a:rPr lang="ko-KR" altLang="en-US"/>
              <a:t>22413551 아동가정복지학과 이지우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03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2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의 가치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18745" y="3778885"/>
            <a:ext cx="11954510" cy="2769870"/>
          </a:xfrm>
          <a:prstGeom prst="rect"/>
        </p:spPr>
        <p:txBody>
          <a:bodyPr wrap="square" lIns="91440" tIns="45720" rIns="91440" bIns="45720" numCol="1" vert="horz" anchor="t">
            <a:normAutofit fontScale="325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9600">
                <a:latin typeface="+mn-lt"/>
                <a:ea typeface="+mn-ea"/>
                <a:cs typeface="+mn-cs"/>
              </a:rPr>
              <a:t>경제적 가치</a:t>
            </a:r>
            <a:endParaRPr lang="ko-KR" altLang="en-US" sz="96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9600">
                <a:latin typeface="+mn-lt"/>
                <a:ea typeface="+mn-ea"/>
                <a:cs typeface="+mn-cs"/>
              </a:rPr>
              <a:t>- </a:t>
            </a:r>
            <a:r>
              <a:rPr lang="ko-KR" altLang="en-US" sz="9600">
                <a:latin typeface="+mn-lt"/>
                <a:ea typeface="+mn-ea"/>
                <a:cs typeface="+mn-cs"/>
              </a:rPr>
              <a:t>북한 한류와 동한 난류가 교차하는 곳이므로 어류의 먹이가 되는 플라크톤이 풍부하여</a:t>
            </a: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 황금어장을 이룸.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- 독특한 자연환경과 다양한 생물상으로 인해 천혜의 관광자원을 보유하고 있음.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3" descr="C:/Users/Administrator/AppData/Roaming/PolarisOffice/ETemp/8332_4880200/fImage30340615352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558155" y="400050"/>
            <a:ext cx="5791835" cy="37725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2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의 가치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18745" y="3778885"/>
            <a:ext cx="11954510" cy="2769870"/>
          </a:xfrm>
          <a:prstGeom prst="rect"/>
        </p:spPr>
        <p:txBody>
          <a:bodyPr wrap="square" lIns="91440" tIns="45720" rIns="91440" bIns="45720" numCol="1" vert="horz" anchor="t">
            <a:normAutofit fontScale="325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9600">
                <a:latin typeface="+mn-lt"/>
                <a:ea typeface="+mn-ea"/>
                <a:cs typeface="+mn-cs"/>
              </a:rPr>
              <a:t>독도 해저 자원 : </a:t>
            </a: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가스 하이드레이트</a:t>
            </a:r>
            <a:endParaRPr lang="ko-KR" altLang="en-US" sz="96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9600">
                <a:latin typeface="+mn-lt"/>
                <a:ea typeface="+mn-ea"/>
                <a:cs typeface="+mn-cs"/>
              </a:rPr>
              <a:t>- </a:t>
            </a: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메탄이 주 성분인 천연가스가 물과 결합해 생기는 에너지원으로, 공해가 적어 차세대 에너자원으로 관심이 높아지고 있음. 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- 독도 근해 수심 1,500m에 6억톤 가량이 매장되어있다는 연구결과가 나옴.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4" descr="C:/Users/Administrator/AppData/Roaming/PolarisOffice/ETemp/8332_4880200/fImage5806157654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67500" y="399415"/>
            <a:ext cx="5163185" cy="338772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2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의 가치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18745" y="4017010"/>
            <a:ext cx="11931015" cy="2769870"/>
          </a:xfrm>
          <a:prstGeom prst="rect"/>
        </p:spPr>
        <p:txBody>
          <a:bodyPr wrap="square" lIns="91440" tIns="45720" rIns="91440" bIns="45720" numCol="1" vert="horz" anchor="t">
            <a:normAutofit fontScale="325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9600">
                <a:latin typeface="+mn-lt"/>
                <a:ea typeface="+mn-ea"/>
                <a:cs typeface="+mn-cs"/>
              </a:rPr>
              <a:t>독도 해저 자원 : </a:t>
            </a: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해양 심층수</a:t>
            </a:r>
            <a:endParaRPr lang="ko-KR" altLang="en-US" sz="96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9600">
                <a:latin typeface="+mn-lt"/>
                <a:ea typeface="+mn-ea"/>
                <a:cs typeface="+mn-cs"/>
              </a:rPr>
              <a:t>- </a:t>
            </a: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온도가 일정하고 무균상태 청정수로 칼륨, 마그네슘 등 미네랄이 풍부함.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- 동해의 90% 이상이 해양 심층수이며, 독도부근은 해저 연안의 경사가 심해 개발 비용이 적을 것으로 예상됨.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5" descr="C:/Users/Administrator/AppData/Roaming/PolarisOffice/ETemp/8332_4880200/fImage114306161484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33745" y="404495"/>
            <a:ext cx="6035040" cy="388239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2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의 가치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90500" y="3421380"/>
            <a:ext cx="11811635" cy="3723005"/>
          </a:xfrm>
          <a:prstGeom prst="rect"/>
        </p:spPr>
        <p:txBody>
          <a:bodyPr wrap="square" lIns="91440" tIns="45720" rIns="91440" bIns="45720" numCol="1" vert="horz" anchor="t">
            <a:normAutofit fontScale="4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생태학적 가치</a:t>
            </a:r>
            <a:endParaRPr lang="ko-KR" altLang="en-US" sz="8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- 자연 생태계가 우수한 특정도서로 관리되고 있으며 철새와 텃새의 낙원임.</a:t>
            </a:r>
            <a:endParaRPr lang="ko-KR" altLang="en-US" sz="8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- 화산 지형 및 해안 지형의 지형 박물관으로서 지질학적 가치가 높음.</a:t>
            </a:r>
            <a:endParaRPr lang="ko-KR" altLang="en-US" sz="8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- 해저산의 모든 진화 과정을 보여주는 세계적인 지질 유적임.</a:t>
            </a:r>
            <a:endParaRPr lang="ko-KR" altLang="en-US" sz="80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6" descr="C:/Users/Administrator/AppData/Roaming/PolarisOffice/ETemp/8332_4880200/fImage56908916517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43245" y="200025"/>
            <a:ext cx="6349365" cy="37776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2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의 가치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190500" y="3063875"/>
            <a:ext cx="12240260" cy="3723005"/>
          </a:xfrm>
          <a:prstGeom prst="rect"/>
        </p:spPr>
        <p:txBody>
          <a:bodyPr wrap="square" lIns="91440" tIns="45720" rIns="91440" bIns="45720" numCol="1" vert="horz" anchor="t">
            <a:normAutofit fontScale="4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해양과학적 가치</a:t>
            </a:r>
            <a:endParaRPr lang="ko-KR" altLang="en-US" sz="8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- 위치적 특성으로 해양기후 예보, 어장 예보, 지구환경 등을 연구하기 좋으며, 해양과학기지로서 중요한 가치를 가지고 있음.</a:t>
            </a:r>
            <a:endParaRPr lang="ko-KR" altLang="en-US" sz="8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- 독도 해양과학기지가 건설되면 지구환경 연구, 해양산업활동 지원, 해양오염 방지에 효율적으로 대처 할 수 있음.</a:t>
            </a:r>
            <a:endParaRPr lang="ko-KR" altLang="en-US" sz="8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8000">
                <a:latin typeface="+mn-lt"/>
                <a:ea typeface="+mn-ea"/>
                <a:cs typeface="+mn-cs"/>
              </a:rPr>
              <a:t>- ‘동북아시아지역 해양 관측시스템 구축사업’ 에서 주도권을 확보할 가능성이 높아질 것임.</a:t>
            </a:r>
            <a:endParaRPr lang="ko-KR" altLang="en-US" sz="8000">
              <a:latin typeface="+mn-lt"/>
              <a:ea typeface="+mn-ea"/>
              <a:cs typeface="+mn-cs"/>
            </a:endParaRPr>
          </a:p>
        </p:txBody>
      </p:sp>
      <p:pic>
        <p:nvPicPr>
          <p:cNvPr id="4" name="그림 7" descr="C:/Users/Administrator/AppData/Roaming/PolarisOffice/ETemp/8332_4880200/fImage356721169143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000875" y="151765"/>
            <a:ext cx="5058410" cy="35159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3. 독도에 서식하는 동물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19125" y="4779645"/>
            <a:ext cx="11144885" cy="190436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조류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-괭이갈매기, 바다제비, 고니, 흰줄박이오리, 되새, 노랑턱멧새, 알락할미새, 상모솔새, 노랑말 도요새, 황조롱이, 슴새, 메추라기 등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1555750" y="4222750"/>
            <a:ext cx="962088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ko-KR" sz="1800">
                <a:latin typeface="맑은 고딕" charset="0"/>
                <a:ea typeface="맑은 고딕" charset="0"/>
              </a:rPr>
              <a:t> 괭이갈매기                                      되새                                        황조롱이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8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13995" y="1729740"/>
            <a:ext cx="3691890" cy="2477770"/>
          </a:xfrm>
          <a:prstGeom prst="rect"/>
          <a:noFill/>
        </p:spPr>
      </p:pic>
      <p:pic>
        <p:nvPicPr>
          <p:cNvPr id="9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241800" y="1731645"/>
            <a:ext cx="3728085" cy="2475865"/>
          </a:xfrm>
          <a:prstGeom prst="rect"/>
          <a:noFill/>
        </p:spPr>
      </p:pic>
      <p:pic>
        <p:nvPicPr>
          <p:cNvPr id="10" name="그림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26120" y="1747520"/>
            <a:ext cx="3707765" cy="247586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3. 독도에 서식하는 동물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541655" y="4700905"/>
            <a:ext cx="11145520" cy="214439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독도는 남북으로 이동하는 철새들이 쉬어 가는 구원섬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깝작도요, 황로, 왜가리, 슴새 등의 여름철새, 민물도요, 재갈매기, 말똥가리 등의 겨울철새, 꺅도요, 노랑발도요, 청다리도요 등의 나그네새 등 다양한 철새들의 기착지 및 휴식처로서 기능하고 있음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텍스트 상자 13"/>
          <p:cNvSpPr txBox="1">
            <a:spLocks/>
          </p:cNvSpPr>
          <p:nvPr/>
        </p:nvSpPr>
        <p:spPr>
          <a:xfrm rot="0">
            <a:off x="1555750" y="4222750"/>
            <a:ext cx="962152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sz="1800">
                <a:latin typeface="맑은 고딕" charset="0"/>
                <a:ea typeface="맑은 고딕" charset="0"/>
              </a:rPr>
              <a:t>왜가리</a:t>
            </a:r>
            <a:r>
              <a:rPr lang="ko-KR" sz="1800">
                <a:latin typeface="맑은 고딕" charset="0"/>
                <a:ea typeface="맑은 고딕" charset="0"/>
              </a:rPr>
              <a:t>                                  </a:t>
            </a:r>
            <a:r>
              <a:rPr lang="ko-KR" sz="1800">
                <a:latin typeface="맑은 고딕" charset="0"/>
                <a:ea typeface="맑은 고딕" charset="0"/>
              </a:rPr>
              <a:t>            재갈매기</a:t>
            </a:r>
            <a:r>
              <a:rPr lang="ko-KR" sz="1800">
                <a:latin typeface="맑은 고딕" charset="0"/>
                <a:ea typeface="맑은 고딕" charset="0"/>
              </a:rPr>
              <a:t>                                      </a:t>
            </a:r>
            <a:r>
              <a:rPr lang="ko-KR" sz="1800">
                <a:latin typeface="맑은 고딕" charset="0"/>
                <a:ea typeface="맑은 고딕" charset="0"/>
              </a:rPr>
              <a:t>꺅도요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6" name="그림 15" descr="C:/Users/Administrator/AppData/Roaming/PolarisOffice/ETemp/8332_4880200/fImage312252185235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>
            <a:fillRect/>
          </a:stretch>
        </p:blipFill>
        <p:spPr>
          <a:xfrm rot="0">
            <a:off x="259715" y="1726565"/>
            <a:ext cx="3709670" cy="2496820"/>
          </a:xfrm>
          <a:prstGeom prst="rect"/>
          <a:noFill/>
        </p:spPr>
      </p:pic>
      <p:pic>
        <p:nvPicPr>
          <p:cNvPr id="7" name="그림 16" descr="C:/Users/Administrator/AppData/Roaming/PolarisOffice/ETemp/8332_4880200/fImage11727186529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594725" y="1730375"/>
            <a:ext cx="3391535" cy="2493010"/>
          </a:xfrm>
          <a:prstGeom prst="rect"/>
          <a:noFill/>
        </p:spPr>
      </p:pic>
      <p:pic>
        <p:nvPicPr>
          <p:cNvPr id="8" name="그림 17" descr="C:/Users/Administrator/AppData/Roaming/PolarisOffice/ETemp/8332_4880200/fImage482718765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36745" y="1747520"/>
            <a:ext cx="3707765" cy="247586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3. 독도에 서식하는 동물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276860" y="2776220"/>
            <a:ext cx="6855460" cy="2144395"/>
          </a:xfrm>
          <a:prstGeom prst="rect"/>
        </p:spPr>
        <p:txBody>
          <a:bodyPr wrap="square" lIns="91440" tIns="45720" rIns="91440" bIns="45720" numCol="1" vert="horz" anchor="t">
            <a:normAutofit fontScale="925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곤충류 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잠자리, 집게벌레, 메뚜기, 매미, 딱정벌레, 파리, 나비 등 9목 35과 53종이 서식하고 있는 것으로 알려져 있으나 조사마다 약간의 차이가 있다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2" descr="C:/Users/Administrator/AppData/Roaming/PolarisOffice/ETemp/8332_4880200/fImage29389182235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33920" y="2110740"/>
            <a:ext cx="4742815" cy="306387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3. 독도에 서식하는 동물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12750" y="3987800"/>
            <a:ext cx="11780520" cy="2144395"/>
          </a:xfrm>
          <a:prstGeom prst="rect"/>
        </p:spPr>
        <p:txBody>
          <a:bodyPr wrap="square" lIns="91440" tIns="45720" rIns="91440" bIns="45720" numCol="1" vert="horz" anchor="t">
            <a:normAutofit fontScale="25000" lnSpcReduction="0"/>
          </a:bodyPr>
          <a:lstStyle/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어류</a:t>
            </a:r>
            <a:r>
              <a:rPr lang="ko-KR" altLang="en-US" sz="9600">
                <a:latin typeface="+mn-lt"/>
                <a:ea typeface="맑은 고딕" charset="0"/>
                <a:cs typeface="+mn-cs"/>
              </a:rPr>
              <a:t> </a:t>
            </a:r>
            <a:endParaRPr lang="ko-KR" altLang="en-US" sz="9600">
              <a:latin typeface="+mn-lt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- 해조류: 대황, 감태, 미역 등 대형 갈조류를 포함 총 160여종이 기재되어옴.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- 무척추 동물: 다모류 32종, 집게류 6종, 연체동물 64종 등 한대성 · 온대성 종이 혼합하여 서식하는 특성을 갖고 있었음. 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9600">
                <a:latin typeface="맑은 고딕" charset="0"/>
                <a:ea typeface="맑은 고딕" charset="0"/>
                <a:cs typeface="+mn-cs"/>
              </a:rPr>
              <a:t>- Je et al.(1997): 연체동물 40종, 환형동물의 갯지렁이류 56종, 절지동물의 갑각류 55종, 극피동물 6종 등을 포함하여 총 157종의 무척추동물 종을 기재하고 있다.</a:t>
            </a:r>
            <a:endParaRPr lang="ko-KR" altLang="en-US" sz="96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1" descr="C:/Users/Administrator/AppData/Roaming/PolarisOffice/ETemp/8332_4880200/fImage112335181235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68565" y="965835"/>
            <a:ext cx="4255770" cy="330835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838200" y="31242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3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독도에 서식하는 식물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19125" y="4779645"/>
            <a:ext cx="11144885" cy="190436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교목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-곰솔, 보리밥나무, 넓은잎 사철나무, 섬괴불나무 등의 관목, 개밀, 해국, 섬시호, 큰두루미꽃, 도깨비쇠고비, 왕김의털 등의초본류 등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4950" y="1727200"/>
            <a:ext cx="3639185" cy="2464435"/>
          </a:xfrm>
          <a:prstGeom prst="rect"/>
          <a:noFill/>
        </p:spPr>
      </p:pic>
      <p:pic>
        <p:nvPicPr>
          <p:cNvPr id="5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254500" y="1731645"/>
            <a:ext cx="3699510" cy="2475865"/>
          </a:xfrm>
          <a:prstGeom prst="rect"/>
          <a:noFill/>
        </p:spPr>
      </p:pic>
      <p:pic>
        <p:nvPicPr>
          <p:cNvPr id="6" name="그림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18500" y="1734820"/>
            <a:ext cx="3699510" cy="2472690"/>
          </a:xfrm>
          <a:prstGeom prst="rect"/>
          <a:noFill/>
        </p:spPr>
      </p:pic>
      <p:sp>
        <p:nvSpPr>
          <p:cNvPr id="7" name="텍스트 상자 9"/>
          <p:cNvSpPr txBox="1">
            <a:spLocks/>
          </p:cNvSpPr>
          <p:nvPr/>
        </p:nvSpPr>
        <p:spPr>
          <a:xfrm rot="0">
            <a:off x="1555750" y="4222750"/>
            <a:ext cx="962088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ko-KR" sz="1800">
                <a:latin typeface="맑은 고딕" charset="0"/>
                <a:ea typeface="맑은 고딕" charset="0"/>
              </a:rPr>
              <a:t> 곰솔                                             섬시호                                        큰두루미꽃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825500" y="1698625"/>
            <a:ext cx="7604760" cy="4826635"/>
          </a:xfrm>
          <a:prstGeom prst="rect"/>
        </p:spPr>
        <p:txBody>
          <a:bodyPr wrap="square" lIns="91440" tIns="45720" rIns="91440" bIns="45720" numCol="1" vert="horz" anchor="t">
            <a:normAutofit fontScale="775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4000"/>
              <a:t>1. 독도란?</a:t>
            </a:r>
            <a:endParaRPr lang="ko-KR" altLang="en-US" sz="4000"/>
          </a:p>
          <a:p>
            <a:pPr marL="228600" indent="-228600" latinLnBrk="0">
              <a:buFontTx/>
              <a:buNone/>
            </a:pPr>
            <a:r>
              <a:rPr lang="ko-KR" altLang="en-US" sz="1600"/>
              <a:t>    </a:t>
            </a:r>
            <a:endParaRPr lang="ko-KR" altLang="en-US" sz="1600"/>
          </a:p>
          <a:p>
            <a:pPr marL="228600" indent="-228600" latinLnBrk="0">
              <a:buFontTx/>
              <a:buNone/>
            </a:pPr>
            <a:r>
              <a:rPr lang="ko-KR" altLang="en-US" sz="4000"/>
              <a:t>2. 독도의 가치</a:t>
            </a:r>
            <a:endParaRPr lang="ko-KR" altLang="en-US" sz="4000"/>
          </a:p>
          <a:p>
            <a:pPr marL="228600" indent="-228600" latinLnBrk="0">
              <a:buFontTx/>
              <a:buNone/>
            </a:pPr>
            <a:r>
              <a:rPr lang="ko-KR" altLang="en-US" sz="1600"/>
              <a:t>   </a:t>
            </a:r>
            <a:endParaRPr lang="ko-KR" altLang="en-US" sz="1600"/>
          </a:p>
          <a:p>
            <a:pPr marL="228600" indent="-228600" latinLnBrk="0">
              <a:buFontTx/>
              <a:buNone/>
            </a:pPr>
            <a:r>
              <a:rPr lang="ko-KR" altLang="en-US" sz="4000"/>
              <a:t>3. 독도에 서식하는 동식물</a:t>
            </a:r>
            <a:endParaRPr lang="ko-KR" altLang="en-US" sz="4000"/>
          </a:p>
          <a:p>
            <a:pPr marL="228600" indent="-228600" latinLnBrk="0">
              <a:buFontTx/>
              <a:buNone/>
            </a:pPr>
            <a:r>
              <a:rPr lang="ko-KR" altLang="en-US" sz="1600"/>
              <a:t>   </a:t>
            </a:r>
            <a:endParaRPr lang="ko-KR" altLang="en-US" sz="1600"/>
          </a:p>
          <a:p>
            <a:pPr marL="228600" indent="-228600" latinLnBrk="0">
              <a:buFontTx/>
              <a:buNone/>
            </a:pPr>
            <a:r>
              <a:rPr lang="ko-KR" altLang="en-US" sz="4000">
                <a:latin typeface="+mn-lt"/>
                <a:ea typeface="+mn-ea"/>
                <a:cs typeface="+mn-cs"/>
              </a:rPr>
              <a:t>4. 독도에 대한 일본의 주장</a:t>
            </a:r>
            <a:endParaRPr lang="ko-KR" altLang="en-US" sz="4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1600">
                <a:latin typeface="+mn-lt"/>
                <a:ea typeface="+mn-ea"/>
                <a:cs typeface="+mn-cs"/>
              </a:rPr>
              <a:t>    </a:t>
            </a:r>
            <a:endParaRPr lang="ko-KR" altLang="en-US" sz="16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4000">
                <a:latin typeface="+mn-lt"/>
                <a:ea typeface="+mn-ea"/>
                <a:cs typeface="+mn-cs"/>
              </a:rPr>
              <a:t>5. 일본의 주장에 반박</a:t>
            </a:r>
            <a:endParaRPr lang="ko-KR" altLang="en-US" sz="40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1600">
                <a:latin typeface="+mn-lt"/>
                <a:ea typeface="+mn-ea"/>
                <a:cs typeface="+mn-cs"/>
              </a:rPr>
              <a:t>     </a:t>
            </a:r>
            <a:endParaRPr lang="ko-KR" altLang="en-US" sz="16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4000">
                <a:latin typeface="+mn-lt"/>
                <a:ea typeface="+mn-ea"/>
                <a:cs typeface="+mn-cs"/>
              </a:rPr>
              <a:t>6. 독도의 날</a:t>
            </a:r>
            <a:endParaRPr lang="ko-KR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4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에 대한 일본의 주장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1904년 일본의 어업인이 독도에서 강치잡이를 독점하기 위해서 일본 정부에 독도 영토 편입을 요청함. 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일본 정부는 독도를 ‘죽도(다케시마)’라고 이름 붙이고 독도 영토 편입을 일방적으로 결정. 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이 결정을 ‘시마네 현 고시 제40호’를 통해 알렸다고 하며 독도를 일본의 땅이라고 주장하고 있음.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7505" cy="132778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5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일본의 주장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에 반박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44500" y="2273300"/>
            <a:ext cx="11303635" cy="32994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17세기 중엽 일본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고문서인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『은주시청합기(隱州視聽合記)』(1667년)는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‘일본의 서북쪽 한계를 오키섬으로 한다'고 기록하여 스스로 독도를 자국의 영토에서 제외하고 있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음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.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1950년대 이후 일본의 외교문서 등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에 따르면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1905년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처음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에는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“무주지 선점”이라고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주장했다가 나중에 “영유의사의 재확인”으로 말을 바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꿨음.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7505" cy="132778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5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일본의 주장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에 반박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44500" y="2273300"/>
            <a:ext cx="11303635" cy="32994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텍스트 상자 8"/>
          <p:cNvSpPr txBox="1">
            <a:spLocks/>
          </p:cNvSpPr>
          <p:nvPr/>
        </p:nvSpPr>
        <p:spPr>
          <a:xfrm rot="0">
            <a:off x="762000" y="2635250"/>
            <a:ext cx="10684510" cy="219392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일본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은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 1905년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에 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독도 영유권 확보를 의도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하였으나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, 대한민국은 그 이전에 독도에 대한 영유권을 확립하였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음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.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맑은 고딕"/>
              <a:buChar char="•"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1545년 세종실록지리지, 1696년 에도(江戸)막부의 도해금지령 공문 등은 독도가 한국의 영토임을 명확히 밝히고 있</a:t>
            </a: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음.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12420"/>
            <a:ext cx="10517505" cy="132778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6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독도의 날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44500" y="2273300"/>
            <a:ext cx="11303635" cy="32994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381000" y="1714500"/>
            <a:ext cx="11446510" cy="4429760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228600" indent="-228600" latinLnBrk="0">
              <a:buFontTx/>
              <a:buNone/>
            </a:pPr>
            <a:endParaRPr lang="ko-KR" altLang="en-US" sz="3200">
              <a:latin typeface="맑은 고딕" charset="0"/>
              <a:ea typeface="맑은 고딕" charset="0"/>
            </a:endParaRPr>
          </a:p>
          <a:p>
            <a:pPr marL="228600" indent="-228600" latinLnBrk="0">
              <a:buFontTx/>
              <a:buNone/>
            </a:pPr>
            <a:r>
              <a:rPr lang="ko-KR" sz="3200">
                <a:latin typeface="맑은 고딕" charset="0"/>
                <a:ea typeface="맑은 고딕" charset="0"/>
              </a:rPr>
              <a:t>- </a:t>
            </a:r>
            <a:r>
              <a:rPr sz="3200">
                <a:latin typeface="맑은 고딕" charset="0"/>
                <a:ea typeface="맑은 고딕" charset="0"/>
              </a:rPr>
              <a:t>2000년 8월 민간단체인 독도수호대가 고종이 독도를 울릉도의 부속 섬으로 정하는 대한제국 칙령 제41호</a:t>
            </a:r>
            <a:r>
              <a:rPr lang="ko-KR" sz="3200">
                <a:latin typeface="맑은 고딕" charset="0"/>
                <a:ea typeface="맑은 고딕" charset="0"/>
              </a:rPr>
              <a:t>를</a:t>
            </a:r>
            <a:r>
              <a:rPr sz="3200">
                <a:latin typeface="맑은 고딕" charset="0"/>
                <a:ea typeface="맑은 고딕" charset="0"/>
              </a:rPr>
              <a:t> 제정한 1900년 10월 25일을 기념하기 위해 제정하였</a:t>
            </a:r>
            <a:r>
              <a:rPr lang="ko-KR" sz="3200">
                <a:latin typeface="맑은 고딕" charset="0"/>
                <a:ea typeface="맑은 고딕" charset="0"/>
              </a:rPr>
              <a:t>음</a:t>
            </a:r>
            <a:r>
              <a:rPr sz="3200">
                <a:latin typeface="맑은 고딕" charset="0"/>
                <a:ea typeface="맑은 고딕" charset="0"/>
              </a:rPr>
              <a:t>. </a:t>
            </a:r>
            <a:endParaRPr lang="ko-KR" altLang="en-US" sz="3200">
              <a:latin typeface="맑은 고딕" charset="0"/>
              <a:ea typeface="맑은 고딕" charset="0"/>
            </a:endParaRPr>
          </a:p>
          <a:p>
            <a:pPr marL="228600" indent="-228600" latinLnBrk="0">
              <a:buFontTx/>
              <a:buNone/>
            </a:pPr>
            <a:endParaRPr lang="ko-KR" altLang="en-US" sz="3200">
              <a:latin typeface="맑은 고딕" charset="0"/>
              <a:ea typeface="맑은 고딕" charset="0"/>
            </a:endParaRPr>
          </a:p>
          <a:p>
            <a:pPr marL="228600" indent="-228600" latinLnBrk="0">
              <a:buFontTx/>
              <a:buNone/>
            </a:pPr>
            <a:r>
              <a:rPr lang="ko-KR" sz="3200">
                <a:latin typeface="맑은 고딕" charset="0"/>
                <a:ea typeface="맑은 고딕" charset="0"/>
              </a:rPr>
              <a:t>- </a:t>
            </a:r>
            <a:r>
              <a:rPr sz="3200">
                <a:latin typeface="맑은 고딕" charset="0"/>
                <a:ea typeface="맑은 고딕" charset="0"/>
              </a:rPr>
              <a:t>독도수호대는 국가기념일로 제정하기 위한 1,000만인 서명운동과 국회 청원 활동을 하고 있</a:t>
            </a:r>
            <a:r>
              <a:rPr lang="ko-KR" sz="3200">
                <a:latin typeface="맑은 고딕" charset="0"/>
                <a:ea typeface="맑은 고딕" charset="0"/>
              </a:rPr>
              <a:t>음</a:t>
            </a:r>
            <a:r>
              <a:rPr sz="3200">
                <a:latin typeface="맑은 고딕" charset="0"/>
                <a:ea typeface="맑은 고딕" charset="0"/>
              </a:rPr>
              <a:t>.</a:t>
            </a:r>
            <a:endParaRPr lang="ko-KR" altLang="en-US" sz="3200">
              <a:latin typeface="맑은 고딕" charset="0"/>
              <a:ea typeface="맑은 고딕" charset="0"/>
            </a:endParaRPr>
          </a:p>
          <a:p>
            <a:pPr marL="228600" indent="-228600" latinLnBrk="0">
              <a:buFontTx/>
              <a:buNone/>
            </a:pPr>
            <a:endParaRPr lang="ko-KR" altLang="en-US" sz="3200">
              <a:latin typeface="맑은 고딕" charset="0"/>
              <a:ea typeface="맑은 고딕" charset="0"/>
            </a:endParaRPr>
          </a:p>
          <a:p>
            <a:pPr marL="228600" indent="-228600" latinLnBrk="0">
              <a:buFontTx/>
              <a:buNone/>
            </a:pPr>
            <a:r>
              <a:rPr lang="ko-KR" sz="3200">
                <a:latin typeface="맑은 고딕" charset="0"/>
                <a:ea typeface="맑은 고딕" charset="0"/>
              </a:rPr>
              <a:t>-독도의 날에는 학교나 기관 등에서 독도 관련 행사를 진행 함.</a:t>
            </a:r>
            <a:endParaRPr lang="ko-KR" altLang="en-US" sz="32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57885" y="2883535"/>
            <a:ext cx="10516235" cy="1087755"/>
          </a:xfrm>
          <a:prstGeom prst="rect"/>
        </p:spPr>
        <p:txBody>
          <a:bodyPr wrap="square" lIns="91440" tIns="45720" rIns="91440" bIns="45720" numCol="1" vert="horz" anchor="b">
            <a:normAutofit fontScale="90000" lnSpcReduction="0"/>
          </a:bodyPr>
          <a:lstStyle>
            <a:lvl1pPr marL="0" indent="0" latinLnBrk="0">
              <a:buFontTx/>
              <a:buNone/>
              <a:defRPr lang="en-GB" altLang="en-US" sz="6000"/>
            </a:lvl1pPr>
          </a:lstStyle>
          <a:p>
            <a:pPr marL="0" indent="0" algn="ctr" latinLnBrk="0">
              <a:buFontTx/>
              <a:buNone/>
            </a:pPr>
            <a:r>
              <a:rPr lang="ko-KR" altLang="en-US" sz="9600"/>
              <a:t>감사합니다</a:t>
            </a:r>
            <a:endParaRPr lang="ko-KR" altLang="en-US" sz="9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664210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1. 독도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838200" y="4434840"/>
            <a:ext cx="10516235" cy="222440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대한민국 최동단에 위치한 섬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행정구역상 경상북도 울릉군 을릉읍에 속함.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동도의 좌표 상 위치: 북위 37° 14′ 26.8″, 동경 131° 52′ 10.4″ 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서도의 좌표 상 위치: 북위 37° 14′ 30.6″, 동경 131° 51′ 54.6″ 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84875" y="467995"/>
            <a:ext cx="5850255" cy="385064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1.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란?</a:t>
            </a:r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5461000" y="1897380"/>
            <a:ext cx="6588760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ko-KR" altLang="en-US" sz="2700">
                <a:latin typeface="+mn-lt"/>
                <a:ea typeface="+mn-ea"/>
                <a:cs typeface="+mn-cs"/>
              </a:rPr>
              <a:t>주요 지점에서의 거리</a:t>
            </a:r>
            <a:endParaRPr lang="ko-KR" altLang="en-US" sz="27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700">
                <a:latin typeface="+mn-lt"/>
                <a:ea typeface="+mn-ea"/>
                <a:cs typeface="+mn-cs"/>
              </a:rPr>
              <a:t>- 울릉도 기준 남동방향 87.4km에 위치하고 있음.</a:t>
            </a:r>
            <a:endParaRPr lang="ko-KR" altLang="en-US" sz="27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700">
                <a:latin typeface="+mn-lt"/>
                <a:ea typeface="+mn-ea"/>
                <a:cs typeface="+mn-cs"/>
              </a:rPr>
              <a:t>- 일본 오키섬 기준 북서방향 157.5km에 위치하고 있음.</a:t>
            </a:r>
            <a:endParaRPr lang="ko-KR" altLang="en-US" sz="27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</a:pPr>
            <a:endParaRPr lang="ko-KR" altLang="en-US" sz="27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ko-KR" altLang="en-US" sz="2700">
                <a:latin typeface="+mn-lt"/>
                <a:ea typeface="+mn-ea"/>
                <a:cs typeface="+mn-cs"/>
              </a:rPr>
              <a:t>- 울릉도에선 날이 맑으면 독도를 볼 수 있으나, 오키섬에서는 독도가 보이지 않는다.</a:t>
            </a:r>
            <a:endParaRPr lang="ko-KR" altLang="en-US" sz="27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15089" r="1128" b="15100"/>
          <a:stretch>
            <a:fillRect/>
          </a:stretch>
        </p:blipFill>
        <p:spPr>
          <a:xfrm rot="0">
            <a:off x="370840" y="2081530"/>
            <a:ext cx="4906010" cy="38227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838200" y="42354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1.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란?</a:t>
            </a:r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62500" lnSpcReduction="0"/>
          </a:bodyPr>
          <a:lstStyle/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5400">
                <a:latin typeface="+mn-lt"/>
                <a:ea typeface="+mn-ea"/>
                <a:cs typeface="+mn-cs"/>
              </a:rPr>
              <a:t>- 독도는 화산활동에 의해 생성된 섬.</a:t>
            </a:r>
            <a:endParaRPr lang="ko-KR" altLang="en-US" sz="5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5400">
                <a:latin typeface="+mn-lt"/>
                <a:ea typeface="+mn-ea"/>
                <a:cs typeface="+mn-cs"/>
              </a:rPr>
              <a:t>- 2개의 큰 섬인 동도와 서도 그리고 89개의 부속도서로 구성.</a:t>
            </a:r>
            <a:endParaRPr lang="ko-KR" altLang="en-US" sz="5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5400">
                <a:latin typeface="+mn-lt"/>
                <a:ea typeface="+mn-ea"/>
                <a:cs typeface="+mn-cs"/>
              </a:rPr>
              <a:t>- 총면적: 187,554㎡</a:t>
            </a:r>
            <a:endParaRPr lang="ko-KR" altLang="en-US" sz="5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5400">
                <a:latin typeface="+mn-lt"/>
                <a:ea typeface="+mn-ea"/>
                <a:cs typeface="+mn-cs"/>
              </a:rPr>
              <a:t>- 동도와 서도를 제외한 부속도서들의 총면적 : 25,517㎡ </a:t>
            </a:r>
            <a:endParaRPr lang="ko-KR" altLang="en-US" sz="5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5400">
                <a:latin typeface="+mn-lt"/>
                <a:ea typeface="+mn-ea"/>
                <a:cs typeface="+mn-cs"/>
              </a:rPr>
              <a:t>- 동도와 서도 사이의 해협 : 폭 151m, 길이 약 330m, 수심 10m 미만.</a:t>
            </a:r>
            <a:endParaRPr lang="ko-KR" altLang="en-US" sz="54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1.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란?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5318125" y="2428875"/>
            <a:ext cx="6877685" cy="263588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동도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유인등대 등 대부분의 시설들이 위치하고 있는 섬.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800">
                <a:latin typeface="맑은 고딕" charset="0"/>
                <a:ea typeface="맑은 고딕" charset="0"/>
                <a:cs typeface="+mn-cs"/>
              </a:rPr>
              <a:t>- 높이 98.6m, 둘레 2.8㎞, 면적 73,297㎡</a:t>
            </a: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98755" y="2095500"/>
            <a:ext cx="4993005" cy="3302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1.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란?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5703570" y="2652395"/>
            <a:ext cx="7999730" cy="38074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서도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높이 168.5m, 둘레 2.6㎞, 면적 88,740㎡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전체적으로 험준한 원추형의 발달상태를 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이루고 있으며, 심한 사면경사를 이루고 있음.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14630" y="2063750"/>
            <a:ext cx="5294630" cy="34931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1.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란?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936625" y="2334895"/>
            <a:ext cx="10621010" cy="40792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전반적으로 온난다습한 해양성 기후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계절변화가 뚜렷하고, 난류와 한류가 교차하는 지점.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우리나라의 다른 어느 곳보다 다양하고 독특한 생태계를 보유하고 있음.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난류와 한류가 교차하는 지점에 위치하여, 연평균 12℃ 정도로 비교적 온난한 기후. 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rtl="0" algn="l" defTabSz="91440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2400">
                <a:latin typeface="+mn-lt"/>
                <a:ea typeface="+mn-ea"/>
                <a:cs typeface="+mn-cs"/>
              </a:rPr>
              <a:t>- 눈, 비가 내리거나 흐리고 짙은 해무가 끼는 날이 많아 다습하여   전체적으로 아열대 식물상과 유사한 양상을 나타냄.</a:t>
            </a:r>
            <a:endParaRPr lang="ko-KR" altLang="en-US" sz="24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407670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2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. 독도</a:t>
            </a: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의 가치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05130" y="2802890"/>
            <a:ext cx="6691630" cy="184086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Tx/>
              <a:buNone/>
            </a:pPr>
            <a:r>
              <a:rPr lang="ko-KR" altLang="en-US" sz="2800">
                <a:latin typeface="+mn-lt"/>
                <a:ea typeface="+mn-ea"/>
                <a:cs typeface="+mn-cs"/>
              </a:rPr>
              <a:t>영토적 가치</a:t>
            </a:r>
            <a:endParaRPr lang="ko-KR" altLang="en-US" sz="28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r>
              <a:rPr lang="ko-KR" altLang="en-US" sz="2800">
                <a:latin typeface="+mn-lt"/>
                <a:ea typeface="+mn-ea"/>
                <a:cs typeface="+mn-cs"/>
              </a:rPr>
              <a:t>- 독도를 잃으면 남한 면적의 약 60%에 해당하는 약 60.547</a:t>
            </a:r>
            <a:r>
              <a:rPr lang="ko-KR" altLang="en-US" sz="2800">
                <a:latin typeface="+mn-lt"/>
                <a:ea typeface="+mn-ea"/>
                <a:cs typeface="+mn-cs"/>
              </a:rPr>
              <a:t>㎢의 해양 영토를 잃게 됨.</a:t>
            </a:r>
            <a:endParaRPr lang="ko-KR" altLang="en-US" sz="2800">
              <a:latin typeface="+mn-lt"/>
              <a:ea typeface="+mn-ea"/>
              <a:cs typeface="+mn-cs"/>
            </a:endParaRPr>
          </a:p>
          <a:p>
            <a:pPr marL="228600" indent="-228600" latinLnBrk="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2" descr="C:/Users/Administrator/AppData/Roaming/PolarisOffice/ETemp/8332_4880200/fImage72151149235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95870" y="405130"/>
            <a:ext cx="3853815" cy="43008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24</Pages>
  <Paragraphs>1</Paragraphs>
  <Words>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영옥 이</dc:creator>
  <cp:lastModifiedBy>영옥 이</cp:lastModifiedBy>
  <dc:title>PowerPoint 프레젠테이션</dc:title>
  <cp:version>9.102.57.42013</cp:version>
</cp:coreProperties>
</file>