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3" r:id="rId2"/>
    <p:sldMasterId id="2147483726" r:id="rId3"/>
    <p:sldMasterId id="2147483739" r:id="rId4"/>
    <p:sldMasterId id="2147483751" r:id="rId5"/>
    <p:sldMasterId id="2147483764" r:id="rId6"/>
    <p:sldMasterId id="2147483778" r:id="rId7"/>
    <p:sldMasterId id="2147483791" r:id="rId8"/>
  </p:sldMasterIdLst>
  <p:sldIdLst>
    <p:sldId id="313" r:id="rId9"/>
    <p:sldId id="314" r:id="rId10"/>
    <p:sldId id="401" r:id="rId11"/>
    <p:sldId id="472" r:id="rId12"/>
    <p:sldId id="473" r:id="rId13"/>
    <p:sldId id="474" r:id="rId14"/>
    <p:sldId id="285" r:id="rId15"/>
    <p:sldId id="405" r:id="rId16"/>
    <p:sldId id="287" r:id="rId17"/>
    <p:sldId id="406" r:id="rId18"/>
    <p:sldId id="407" r:id="rId19"/>
    <p:sldId id="408" r:id="rId20"/>
    <p:sldId id="409" r:id="rId21"/>
    <p:sldId id="410" r:id="rId22"/>
    <p:sldId id="411" r:id="rId23"/>
    <p:sldId id="412" r:id="rId24"/>
    <p:sldId id="413" r:id="rId25"/>
    <p:sldId id="414" r:id="rId26"/>
    <p:sldId id="415" r:id="rId27"/>
    <p:sldId id="416" r:id="rId28"/>
    <p:sldId id="417" r:id="rId29"/>
    <p:sldId id="418" r:id="rId30"/>
    <p:sldId id="419" r:id="rId31"/>
    <p:sldId id="420" r:id="rId32"/>
    <p:sldId id="421" r:id="rId33"/>
    <p:sldId id="422" r:id="rId34"/>
    <p:sldId id="423" r:id="rId35"/>
    <p:sldId id="424" r:id="rId36"/>
    <p:sldId id="425" r:id="rId37"/>
    <p:sldId id="426" r:id="rId38"/>
    <p:sldId id="446" r:id="rId39"/>
    <p:sldId id="288" r:id="rId40"/>
    <p:sldId id="448" r:id="rId41"/>
    <p:sldId id="449" r:id="rId42"/>
    <p:sldId id="450" r:id="rId43"/>
    <p:sldId id="451" r:id="rId44"/>
    <p:sldId id="452" r:id="rId45"/>
    <p:sldId id="453" r:id="rId46"/>
    <p:sldId id="454" r:id="rId47"/>
    <p:sldId id="455" r:id="rId48"/>
    <p:sldId id="456" r:id="rId49"/>
    <p:sldId id="457" r:id="rId50"/>
    <p:sldId id="458" r:id="rId51"/>
    <p:sldId id="459" r:id="rId52"/>
    <p:sldId id="460" r:id="rId53"/>
    <p:sldId id="461" r:id="rId54"/>
    <p:sldId id="468" r:id="rId55"/>
    <p:sldId id="469" r:id="rId56"/>
    <p:sldId id="470" r:id="rId57"/>
    <p:sldId id="471" r:id="rId58"/>
    <p:sldId id="463" r:id="rId59"/>
    <p:sldId id="464" r:id="rId60"/>
    <p:sldId id="465" r:id="rId61"/>
    <p:sldId id="466" r:id="rId62"/>
    <p:sldId id="467" r:id="rId6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FFFFFF"/>
    <a:srgbClr val="F7F7F7"/>
    <a:srgbClr val="0033CC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latinLnBrk="0">
                <a:defRPr/>
              </a:pPr>
              <a:endParaRPr kumimoji="0" lang="ko-KR" altLang="ko-KR" sz="2400">
                <a:latin typeface="Times New Roman" pitchFamily="18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ko-KR" altLang="en-US"/>
            </a:p>
          </p:txBody>
        </p:sp>
      </p:grpSp>
      <p:sp>
        <p:nvSpPr>
          <p:cNvPr id="4096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096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C6BA4-B7C9-4B16-9ADE-527B048D7C7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F2A3-B163-43DB-AF24-E020BD3708D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A77F5-AD24-4DBC-9D86-8740B0B0EC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BE80F-0B9F-4B37-AE78-89CA676A3E1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F0A40-DC3A-4B11-BD1C-64083545A1E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9E730-5476-432C-AA3D-EAF35102B5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CD41-665D-4573-92B4-7D668E5D06D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A607F-E517-4709-A4DC-9BBDD03BA1B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BDD7B-08A9-49CE-A65D-DE1A60A4CC8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D26A8-F965-4CEB-89DD-1B973B8DFA7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9CB0D-3365-4A65-BC8C-15F6D8222D9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7EEE5-E97B-4246-8369-90E7169D312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6D27D-711A-468D-B15C-9E5152438A7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2354F-7552-447D-8778-4D596F936EE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3F906-A54B-4008-A6C6-7E5B52CC7BD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0F47B-4EF1-4023-B14F-FA11F914417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34353-1006-4CE1-BD7C-755495F3083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BD89A-BDBB-459C-9EA8-92B5BE2FDF6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03CA3-E5AA-4846-BC6F-C2238363563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0DA00-1D8E-45DF-A222-E5757636433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3969D-B3EA-427C-875D-64078137532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AAAD8-54AE-40C9-997B-55D7290D180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001C2-EE15-494F-A68D-582256C1914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CE034-AEAD-4DA4-826C-B8639ECE58C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5F1FD-1834-4B16-9858-6FC6DEBC2E1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F0C0D-7FCB-4240-BC94-A4F51AD6138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10F67-180E-413E-9C49-0429987F586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8E863-0BFD-4BB6-9219-4FF08FC24FF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DD29F-DCCA-4562-B7CF-7628AFD4338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7F548-F1AA-499F-A4C0-64307CE2D12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10952-7B5A-4B6F-8F40-2E49C136A17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grpSp>
          <p:nvGrpSpPr>
            <p:cNvPr id="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802CE-1B2D-4FA6-8765-1D62EDDB33E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712D2-AAD3-49BF-895D-B48B0BF5B5D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79210-4A2A-4BFA-A073-2CD125965BF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31C05-BA9C-46B1-B7CE-228C1B81A14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6645C-19F9-4D7B-871A-7AFEDDC19F7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0EA29-A2F6-4B77-B0C3-94E1124BFDD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73AF2-3F26-4B5A-B9F4-D2AA0182610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9555A-493B-4FFD-94DD-C274AB533E5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84125-561A-441D-AA04-FB7AE38B84A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4BA22-4EB1-458F-9855-FF3A4AD3C92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04D2E-8B36-4859-8078-15587D4F57B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A1FCA-85E1-4510-9D28-A1242FCC128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03CA3-E5AA-4846-BC6F-C2238363563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E0874-04E1-4EED-AED9-8988AF39E1E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0DA00-1D8E-45DF-A222-E5757636433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3969D-B3EA-427C-875D-64078137532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AAAD8-54AE-40C9-997B-55D7290D180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CE034-AEAD-4DA4-826C-B8639ECE58C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5F1FD-1834-4B16-9858-6FC6DEBC2E1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F0C0D-7FCB-4240-BC94-A4F51AD6138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10F67-180E-413E-9C49-0429987F586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8E863-0BFD-4BB6-9219-4FF08FC24FF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DD29F-DCCA-4562-B7CF-7628AFD4338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7F548-F1AA-499F-A4C0-64307CE2D12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198B0-6BDE-45E6-9841-71CAC9F5663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10952-7B5A-4B6F-8F40-2E49C136A17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latinLnBrk="0">
                <a:defRPr/>
              </a:pPr>
              <a:endParaRPr lang="ko-KR" altLang="ko-KR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4096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096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C6BA4-B7C9-4B16-9ADE-527B048D7C7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7EEE5-E97B-4246-8369-90E7169D312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001C2-EE15-494F-A68D-582256C1914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79210-4A2A-4BFA-A073-2CD125965BF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E0874-04E1-4EED-AED9-8988AF39E1E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198B0-6BDE-45E6-9841-71CAC9F5663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3C8BA-A947-449D-BB4B-B23975E6D8E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29519-80E6-47B1-B660-F13A260A685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FDC9B-C5A4-4E85-9E2F-9A34A5A40A3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3C8BA-A947-449D-BB4B-B23975E6D8E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F2A3-B163-43DB-AF24-E020BD3708D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A77F5-AD24-4DBC-9D86-8740B0B0EC0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BE80F-0B9F-4B37-AE78-89CA676A3E1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F0A40-DC3A-4B11-BD1C-64083545A1E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03CA3-E5AA-4846-BC6F-C2238363563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0DA00-1D8E-45DF-A222-E5757636433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3969D-B3EA-427C-875D-64078137532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AAAD8-54AE-40C9-997B-55D7290D180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CE034-AEAD-4DA4-826C-B8639ECE58C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5F1FD-1834-4B16-9858-6FC6DEBC2E1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29519-80E6-47B1-B660-F13A260A685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F0C0D-7FCB-4240-BC94-A4F51AD6138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10F67-180E-413E-9C49-0429987F586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8E863-0BFD-4BB6-9219-4FF08FC24FF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DD29F-DCCA-4562-B7CF-7628AFD4338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7F548-F1AA-499F-A4C0-64307CE2D12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10952-7B5A-4B6F-8F40-2E49C136A17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latinLnBrk="0">
                <a:defRPr/>
              </a:pPr>
              <a:endParaRPr lang="ko-KR" altLang="ko-KR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4096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096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C6BA4-B7C9-4B16-9ADE-527B048D7C7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7EEE5-E97B-4246-8369-90E7169D312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001C2-EE15-494F-A68D-582256C1914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79210-4A2A-4BFA-A073-2CD125965BF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FDC9B-C5A4-4E85-9E2F-9A34A5A40A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E0874-04E1-4EED-AED9-8988AF39E1E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198B0-6BDE-45E6-9841-71CAC9F5663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3C8BA-A947-449D-BB4B-B23975E6D8E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29519-80E6-47B1-B660-F13A260A685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FDC9B-C5A4-4E85-9E2F-9A34A5A40A3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F2A3-B163-43DB-AF24-E020BD3708D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A77F5-AD24-4DBC-9D86-8740B0B0EC0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BE80F-0B9F-4B37-AE78-89CA676A3E1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F0A40-DC3A-4B11-BD1C-64083545A1E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39939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kumimoji="0" lang="ko-KR" altLang="ko-KR" sz="2400">
                <a:latin typeface="Times New Roman" pitchFamily="18" charset="0"/>
              </a:endParaRPr>
            </a:p>
          </p:txBody>
        </p:sp>
        <p:sp>
          <p:nvSpPr>
            <p:cNvPr id="39940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latinLnBrk="0">
                <a:defRPr/>
              </a:pPr>
              <a:endParaRPr kumimoji="0" lang="ko-KR" altLang="ko-KR" sz="2400">
                <a:latin typeface="Times New Roman" pitchFamily="18" charset="0"/>
              </a:endParaRPr>
            </a:p>
          </p:txBody>
        </p:sp>
        <p:sp>
          <p:nvSpPr>
            <p:cNvPr id="39941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ko-KR" altLang="en-US"/>
            </a:p>
          </p:txBody>
        </p:sp>
      </p:grpSp>
      <p:sp>
        <p:nvSpPr>
          <p:cNvPr id="409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994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BDB7744B-9519-405B-99AC-CBE251E1C2B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459BAF8D-B306-4116-B392-D4C541D7DA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3BD6D2E-E901-42BA-9D65-1C05067CAF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6599C7B3-8B65-42D1-9F01-5F2E7C34666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8680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28681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8683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684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685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686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687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688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689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690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691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869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69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69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8697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98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99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8701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02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03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04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05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06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07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08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8710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28711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8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8714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9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8716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17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6" y="314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18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6" y="164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19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20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15" y="879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21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88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22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23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65" y="124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872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3BD6D2E-E901-42BA-9D65-1C05067CAF6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39939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40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latinLnBrk="0">
                <a:defRPr/>
              </a:pPr>
              <a:endParaRPr lang="ko-KR" altLang="ko-KR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41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409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994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BDB7744B-9519-405B-99AC-CBE251E1C2B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3BD6D2E-E901-42BA-9D65-1C05067CAF6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39939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defRPr/>
              </a:pPr>
              <a:endParaRPr lang="ko-KR" altLang="ko-KR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40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latinLnBrk="0">
                <a:defRPr/>
              </a:pPr>
              <a:endParaRPr lang="ko-KR" altLang="ko-KR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41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409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994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BDB7744B-9519-405B-99AC-CBE251E1C2B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9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8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641" name="_x69048080" descr="EMB00000ec405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7"/>
            <a:ext cx="3701280" cy="3096345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4932040" y="3140968"/>
            <a:ext cx="26946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볼링</a:t>
            </a:r>
            <a:endParaRPr lang="ko-KR" altLang="en-US" sz="9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43050"/>
            <a:ext cx="7632848" cy="2217998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볼을 떨어뜨리듯이 손목을 돌림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리버스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 피치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(reverse pitch)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를 너무 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손목을 안쪽으로 너무 꺾음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반대로 손목을 바깥쪽으로 꺾여 오버 턴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(over turn)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 릴리스가 됨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673605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(2) b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의 원인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3732956"/>
            <a:ext cx="2337287" cy="27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6732240" y="6093296"/>
            <a:ext cx="288032" cy="2160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787066"/>
            <a:ext cx="6912768" cy="1353902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손목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이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 바깥쪽으로 꺾여 있음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릴리스 시에 엄지손가락을 시계방향을 올리는 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풀 롤러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(full roller)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형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673605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(3) c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의 원인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6811" y="3356992"/>
            <a:ext cx="231787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6804248" y="6093296"/>
            <a:ext cx="288032" cy="2160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6408067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엄지의 윗부분이나 지문이 있는 부분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2132856"/>
            <a:ext cx="2808312" cy="720080"/>
          </a:xfrm>
        </p:spPr>
        <p:txBody>
          <a:bodyPr/>
          <a:lstStyle/>
          <a:p>
            <a:r>
              <a:rPr lang="ko-KR" altLang="en-US" sz="2800" smtClean="0">
                <a:latin typeface="휴먼엑스포" pitchFamily="18" charset="-127"/>
                <a:ea typeface="휴먼엑스포" pitchFamily="18" charset="-127"/>
              </a:rPr>
              <a:t>비교적 적음</a:t>
            </a:r>
            <a:endParaRPr lang="ko-KR" altLang="en-US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484784"/>
            <a:ext cx="5760640" cy="1872208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엄지손가락의 구멍이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헐거움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스팬이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 짧거나 지나치게 넓음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리버스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피치를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너무 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볼을 쥘 때 손가락을 구부림</a:t>
            </a:r>
            <a:endParaRPr lang="ko-KR" altLang="en-US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673605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(1) a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의 원인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914793"/>
            <a:ext cx="2162175" cy="304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6876256" y="5445224"/>
            <a:ext cx="288032" cy="2160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43050"/>
            <a:ext cx="7632848" cy="1857958"/>
          </a:xfrm>
        </p:spPr>
        <p:txBody>
          <a:bodyPr/>
          <a:lstStyle/>
          <a:p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스팬이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 너무 짧음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손가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락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구멍의 코너 부분이 너무 각이 져 있음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릴리스를 할 때 볼을 꽉 쥐고 있음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포워드 피치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(forward pitch)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를 너무 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673605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(2) b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의 원인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763312"/>
            <a:ext cx="2089026" cy="283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6948264" y="6165304"/>
            <a:ext cx="288032" cy="2160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5543971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3.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엄지의 둘째 마디 부분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2132856"/>
            <a:ext cx="7056784" cy="720080"/>
          </a:xfrm>
        </p:spPr>
        <p:txBody>
          <a:bodyPr/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손가락을 넣어 그립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(grip)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할  때 생기는 굳은살</a:t>
            </a:r>
            <a:endParaRPr lang="ko-KR" altLang="en-US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484784"/>
            <a:ext cx="5832648" cy="1872208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엄지손가락 구멍의 코너 각이 예리함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스팬이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 너무 넓거나 반대로 너무 짧음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손가락 구멍의 크기가 너무 작음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볼을 지나치게 꽉 쥠</a:t>
            </a:r>
            <a:endParaRPr lang="ko-KR" altLang="en-US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1871563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원인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852936"/>
            <a:ext cx="2236837" cy="330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6408067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4.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엄지 관절</a:t>
            </a: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마디</a:t>
            </a: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)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의 양쪽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2132856"/>
            <a:ext cx="7272808" cy="1008112"/>
          </a:xfrm>
        </p:spPr>
        <p:txBody>
          <a:bodyPr/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엄지손가락과 구멍에서 빠지는 순간에 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발생하는 굳은살</a:t>
            </a:r>
            <a:endParaRPr lang="ko-KR" altLang="en-US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484784"/>
            <a:ext cx="7848872" cy="2520280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백업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(back-up)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이나 풀 롤링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(full rolling)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형의 릴리스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엄지손가락의 구멍이 너무 작음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오른쪽 사이드 피치를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너무 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백 스윙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(back-swing)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의 정점에서 손목을 안쪽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아래쪽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으로 꺾음</a:t>
            </a:r>
            <a:endParaRPr lang="ko-KR" altLang="en-US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673605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(1) a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의 원인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861048"/>
            <a:ext cx="2112474" cy="27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7380312" y="6165304"/>
            <a:ext cx="288032" cy="2160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28800"/>
            <a:ext cx="7632848" cy="2160240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오버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턴 릴리스를 함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오른쪽 사이드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피치가 부족함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백 스윙에서 팔이 바깥쪽으로 나갔다가 릴리스 시 안쪽으로 옴</a:t>
            </a:r>
            <a:endParaRPr lang="ko-KR" altLang="en-US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릴리스 동작시의 타이밍이 나쁨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673605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(2) b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의 원인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884956"/>
            <a:ext cx="3216201" cy="267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6588224" y="6093296"/>
            <a:ext cx="288032" cy="2160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260350"/>
            <a:ext cx="8569325" cy="6337300"/>
          </a:xfrm>
          <a:gradFill rotWithShape="1">
            <a:gsLst>
              <a:gs pos="0">
                <a:srgbClr val="66FF33"/>
              </a:gs>
              <a:gs pos="100000">
                <a:srgbClr val="6666FF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altLang="ko-KR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1.</a:t>
            </a:r>
            <a:r>
              <a:rPr lang="en-US" altLang="ko-KR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굳은살과 처방</a:t>
            </a:r>
            <a:endParaRPr lang="en-US" altLang="ko-KR" sz="6600" b="1" dirty="0" smtClean="0">
              <a:solidFill>
                <a:schemeClr val="accent2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484784"/>
            <a:ext cx="6264696" cy="1872208"/>
          </a:xfrm>
        </p:spPr>
        <p:txBody>
          <a:bodyPr/>
          <a:lstStyle/>
          <a:p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스팬이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너무 넓음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포워드 피치를 너무 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오른쪽 사이드 피치를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너무 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엄지손가락 구멍의 코너 각이 예리함</a:t>
            </a:r>
            <a:endParaRPr lang="ko-KR" altLang="en-US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673605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(3) c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의 원인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356992"/>
            <a:ext cx="2354188" cy="282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7596336" y="5805264"/>
            <a:ext cx="288032" cy="2160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28800"/>
            <a:ext cx="7632848" cy="1800200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엄지손가락 구멍이 너무 작음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8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자형의 스윙을 하고 있음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리스트 턴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(list turn)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의 타이밍이 나쁨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볼을 움켜쥐는 모양이 </a:t>
            </a:r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들쑥날쑥하여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 불안정함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673605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(4) d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의 원인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3573016"/>
            <a:ext cx="2235696" cy="305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7812360" y="6093296"/>
            <a:ext cx="288032" cy="2160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244977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5.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중지</a:t>
            </a: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,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약지의 윗부분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28800"/>
            <a:ext cx="4320480" cy="1368152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구멍이 너무 크든가 작음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스팬이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 너무 짧음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피치를 너무 주었음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1187" y="3212976"/>
            <a:ext cx="432650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244977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6</a:t>
            </a: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새끼손가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락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의 윗부분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28800"/>
            <a:ext cx="7632848" cy="864096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볼에 손가락을 넣어 움켜쥘 때 볼과 손바닥의 틈을 메우기 위하여 새끼손가락을 굽혀 잡음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996953"/>
            <a:ext cx="5027556" cy="300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244977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7</a:t>
            </a: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중지</a:t>
            </a: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,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약지의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양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쪽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28800"/>
            <a:ext cx="5328592" cy="1440160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중지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약지의 구멍이 너무 작음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구멍의 코너가 너무 각이 져 있음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세미그립에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 많음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492896"/>
            <a:ext cx="2481635" cy="346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212976"/>
            <a:ext cx="3960440" cy="290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244977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8</a:t>
            </a: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중지</a:t>
            </a: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,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약지의 끝부분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28800"/>
            <a:ext cx="7848872" cy="1872208"/>
          </a:xfrm>
        </p:spPr>
        <p:txBody>
          <a:bodyPr/>
          <a:lstStyle/>
          <a:p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스팬이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 너무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넓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구멍의 코너 각이 너무 예리함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구멍의 크기가 너무 작아서 확실하게 잡을 수 없음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리버스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 피치를 너무 주었음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356992"/>
            <a:ext cx="213012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823891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9</a:t>
            </a: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중지</a:t>
            </a: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,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약지의 새끼손가락 쪽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28800"/>
            <a:ext cx="6408712" cy="576064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릴리스 </a:t>
            </a:r>
            <a:r>
              <a:rPr lang="ko-KR" altLang="en-US" sz="2400" smtClean="0">
                <a:latin typeface="휴먼엑스포" pitchFamily="18" charset="-127"/>
                <a:ea typeface="휴먼엑스포" pitchFamily="18" charset="-127"/>
              </a:rPr>
              <a:t>시에 시계방향의 반대로 오버 턴함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420888"/>
            <a:ext cx="1944216" cy="371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823891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10</a:t>
            </a: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중지</a:t>
            </a: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,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약지의 엄지손가락 쪽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28800"/>
            <a:ext cx="5472608" cy="1440160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스윙의 방향이 급격히 변하는 자세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릴리스의 타이밍이 늦음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볼 구멍의 경사도가 불량함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326878"/>
            <a:ext cx="2057400" cy="383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823891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11</a:t>
            </a: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둘째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나 새끼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손가락의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끝부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분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28800"/>
            <a:ext cx="7488832" cy="1296144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볼을 움켜쥘 때에 손가락에 너무 힘을 주어 잡음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볼을 잡을 때 둘째나 새끼손가락을 양 옆으로 너무 벌림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852936"/>
            <a:ext cx="2617182" cy="3510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823891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12-1</a:t>
            </a: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무시해도 좋은 굳은살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28800"/>
            <a:ext cx="5256584" cy="1872208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볼이 손에 잘 맞음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최고의 그립상태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릴리스 시에 둘째손가락에 볼의 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무게가 실리는 최상의 상태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773872"/>
            <a:ext cx="2413221" cy="373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/>
        </p:nvSpPr>
        <p:spPr>
          <a:xfrm>
            <a:off x="7740352" y="6237312"/>
            <a:ext cx="288032" cy="2160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2" y="260648"/>
            <a:ext cx="7632848" cy="422275"/>
          </a:xfr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ko-KR" altLang="en-US" sz="2800" b="1" smtClean="0">
                <a:latin typeface="휴먼엑스포" pitchFamily="18" charset="-127"/>
                <a:ea typeface="휴먼엑스포" pitchFamily="18" charset="-127"/>
              </a:rPr>
              <a:t>볼링에서 근육 피로 및 굳은살이 예상되는 부위</a:t>
            </a:r>
            <a:endParaRPr lang="ko-KR" altLang="en-US" sz="2800" b="1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908720"/>
            <a:ext cx="4680520" cy="587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71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823891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12-2</a:t>
            </a: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무시해도 좋은 굳은살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28800"/>
            <a:ext cx="6696744" cy="2304256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릴리스 시 엄지손가락이 빠지는 시기가 좋음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중지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약지의 지문이 있는 부분으로 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볼을 잘 건져 올린 경우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연필을 쥐었을 때 생기는 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굳은살처럼 딱딱해짐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852936"/>
            <a:ext cx="2534592" cy="365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/>
        </p:nvSpPr>
        <p:spPr>
          <a:xfrm>
            <a:off x="7164288" y="6165304"/>
            <a:ext cx="288032" cy="2160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260350"/>
            <a:ext cx="8569325" cy="6337300"/>
          </a:xfrm>
          <a:gradFill rotWithShape="1">
            <a:gsLst>
              <a:gs pos="0">
                <a:srgbClr val="66FF33"/>
              </a:gs>
              <a:gs pos="100000">
                <a:srgbClr val="6666FF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altLang="ko-KR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2.</a:t>
            </a:r>
            <a:r>
              <a:rPr lang="en-US" altLang="ko-KR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슬럼프 탈출의 </a:t>
            </a:r>
            <a:r>
              <a:rPr lang="en-US" altLang="ko-KR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/>
            </a:r>
            <a:br>
              <a:rPr lang="en-US" altLang="ko-KR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</a:br>
            <a:r>
              <a:rPr lang="ko-KR" alt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구체적 방안</a:t>
            </a:r>
            <a:endParaRPr lang="en-US" altLang="ko-KR" sz="6600" b="1" dirty="0" smtClean="0">
              <a:solidFill>
                <a:schemeClr val="accent2"/>
              </a:solidFill>
              <a:latin typeface="Times New Roman" pitchFamily="18" charset="0"/>
              <a:ea typeface="휴먼매직체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71472" y="1556792"/>
            <a:ext cx="7929618" cy="4608512"/>
          </a:xfrm>
        </p:spPr>
        <p:txBody>
          <a:bodyPr/>
          <a:lstStyle/>
          <a:p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다른 종목에서 힌트를 얻거나 평소에 사용하지 않던 </a:t>
            </a:r>
            <a:endParaRPr lang="en-US" altLang="ko-KR" sz="2400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>
              <a:buNone/>
            </a:pPr>
            <a:r>
              <a:rPr lang="en-US" altLang="ko-KR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en-US" altLang="ko-KR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  </a:t>
            </a:r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근육을 사용해본다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.</a:t>
            </a:r>
          </a:p>
          <a:p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평소의 </a:t>
            </a:r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두 배에 달하는 연습량을 </a:t>
            </a:r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부과한다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.</a:t>
            </a:r>
            <a:endParaRPr lang="ko-KR" altLang="en-US" sz="2400" b="1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반대로 연습을 </a:t>
            </a:r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당분간 쉬고 기분전환과 체력향상을 </a:t>
            </a:r>
            <a:endParaRPr lang="en-US" altLang="ko-KR" sz="2400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pPr>
              <a:buNone/>
            </a:pPr>
            <a:r>
              <a:rPr lang="en-US" altLang="ko-KR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en-US" altLang="ko-KR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  </a:t>
            </a:r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시도한다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.</a:t>
            </a:r>
            <a:endParaRPr lang="ko-KR" altLang="en-US" sz="2400" b="1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우선 </a:t>
            </a:r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침착해야 한다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.</a:t>
            </a:r>
            <a:r>
              <a:rPr lang="en-US" altLang="ko-KR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풀리지 </a:t>
            </a:r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않는 부분에 대해 신뢰할 수 있는 선배나 지도자와 상의한다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.</a:t>
            </a:r>
            <a:endParaRPr lang="ko-KR" altLang="en-US" sz="2400" b="1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충분한 </a:t>
            </a:r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휴식을 갖고 머리를 식힌 </a:t>
            </a:r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다음에</a:t>
            </a:r>
            <a:r>
              <a:rPr lang="ko-KR" altLang="en-US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‘</a:t>
            </a:r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슬슬 시작해 </a:t>
            </a:r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볼까’라는 </a:t>
            </a:r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생각이 들 때까지 </a:t>
            </a:r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기다린다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.</a:t>
            </a:r>
            <a:r>
              <a:rPr lang="en-US" altLang="ko-KR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마침내 투구하기에 이르러서는 좋은 상상을 떠올리면서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초심으로 돌아가서 조심스럽게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400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서두르지 말고 조금씩 해본다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.</a:t>
            </a:r>
            <a:endParaRPr lang="ko-KR" altLang="en-US" sz="2400" b="1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  <a:p>
            <a:endParaRPr lang="en-US" altLang="ko-KR" sz="2400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244977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슬럼프 탈출의 구체적 방안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260350"/>
            <a:ext cx="8569325" cy="6337300"/>
          </a:xfrm>
          <a:gradFill rotWithShape="1">
            <a:gsLst>
              <a:gs pos="0">
                <a:srgbClr val="66FF33"/>
              </a:gs>
              <a:gs pos="100000">
                <a:srgbClr val="6666FF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altLang="ko-KR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3.</a:t>
            </a:r>
            <a:r>
              <a:rPr lang="en-US" altLang="ko-KR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트레이닝</a:t>
            </a:r>
            <a:endParaRPr lang="en-US" altLang="ko-KR" sz="6600" b="1" dirty="0" smtClean="0">
              <a:solidFill>
                <a:schemeClr val="accent2"/>
              </a:solidFill>
              <a:latin typeface="Times New Roman" pitchFamily="18" charset="0"/>
              <a:ea typeface="휴먼매직체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15488" y="1844824"/>
            <a:ext cx="7456912" cy="3744416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무거운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볼을 컨트롤 할 때 직접적으로는 강한 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팔의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힘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완력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과 쥐는 힘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악력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)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이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필요함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하반신과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주변 근육이 강해지면 어프로치가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안정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되어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동작이 크고 호쾌한 </a:t>
            </a:r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투구법을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 만들 수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있음</a:t>
            </a:r>
            <a:endParaRPr lang="ko-KR" altLang="en-US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빠르고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회전력이 있는 볼을 투구하기 위해서는 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특별한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기술을 구사할 수 있어야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함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자연스러운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기본자세보다도 훨씬 큰 부담이 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가해지므로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부상을 예방한다는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의미도 가짐</a:t>
            </a:r>
            <a:endParaRPr lang="ko-KR" altLang="en-US" sz="2400" b="1" dirty="0" smtClean="0"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endParaRPr lang="en-US" altLang="ko-KR" sz="2400" dirty="0" smtClean="0"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3095699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트레이닝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751883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일상생활에서의 훈련방법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700808"/>
            <a:ext cx="4896544" cy="576064"/>
          </a:xfrm>
        </p:spPr>
        <p:txBody>
          <a:bodyPr/>
          <a:lstStyle/>
          <a:p>
            <a:r>
              <a:rPr lang="ko-KR" altLang="en-US" sz="2800" smtClean="0">
                <a:latin typeface="휴먼엑스포" pitchFamily="18" charset="-127"/>
                <a:ea typeface="휴먼엑스포" pitchFamily="18" charset="-127"/>
              </a:rPr>
              <a:t>쪼그려 앉았다가 일어나기</a:t>
            </a:r>
            <a:endParaRPr lang="ko-KR" altLang="en-US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348880"/>
            <a:ext cx="4451598" cy="380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/>
        </p:nvSpPr>
        <p:spPr>
          <a:xfrm>
            <a:off x="3851920" y="3356992"/>
            <a:ext cx="2520280" cy="280831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751883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일상생활에서의 훈련방법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700808"/>
            <a:ext cx="5256584" cy="576064"/>
          </a:xfrm>
        </p:spPr>
        <p:txBody>
          <a:bodyPr/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팔 굽혀 펴기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윗몸 일으키기</a:t>
            </a:r>
            <a:endParaRPr lang="ko-KR" altLang="en-US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348880"/>
            <a:ext cx="5688632" cy="380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/>
        </p:nvSpPr>
        <p:spPr>
          <a:xfrm>
            <a:off x="1979712" y="2348880"/>
            <a:ext cx="2520280" cy="374441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4499992" y="5589240"/>
            <a:ext cx="3024336" cy="57606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348880"/>
            <a:ext cx="266429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751883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일상생활에서의 훈련방법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700808"/>
            <a:ext cx="3744416" cy="576064"/>
          </a:xfrm>
        </p:spPr>
        <p:txBody>
          <a:bodyPr/>
          <a:lstStyle/>
          <a:p>
            <a:r>
              <a:rPr lang="ko-KR" altLang="en-US" sz="2800" smtClean="0">
                <a:latin typeface="휴먼엑스포" pitchFamily="18" charset="-127"/>
                <a:ea typeface="휴먼엑스포" pitchFamily="18" charset="-127"/>
              </a:rPr>
              <a:t>누워서 다리 올리기</a:t>
            </a:r>
            <a:endParaRPr lang="ko-KR" altLang="en-US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348880"/>
            <a:ext cx="6483735" cy="376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직사각형 9"/>
          <p:cNvSpPr/>
          <p:nvPr/>
        </p:nvSpPr>
        <p:spPr>
          <a:xfrm>
            <a:off x="6300192" y="2348880"/>
            <a:ext cx="1512168" cy="208823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1259632" y="2348880"/>
            <a:ext cx="2232248" cy="21602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259632" y="3284984"/>
            <a:ext cx="2160240" cy="144016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15488" y="1916832"/>
            <a:ext cx="7456912" cy="2592288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볼링에 관한 직접적인 기술 연습은 체력 훈련을 하기 전에 실시해야 함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만성적인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과잉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단련 조심</a:t>
            </a:r>
            <a:endParaRPr lang="ko-KR" altLang="en-US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근육의 완전 소모 후 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3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일 간의 휴식을 유지할 것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볼링 경기에서 주로 쓰이는 신체 부위는 하반신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옆구리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악력으로 이어지는 팔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팔꿈치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  <a:cs typeface="Times New Roman" pitchFamily="18" charset="0"/>
              </a:rPr>
              <a:t>손목 등</a:t>
            </a:r>
            <a:endParaRPr lang="ko-KR" altLang="en-US" sz="2400" dirty="0" smtClean="0"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  <a:p>
            <a:endParaRPr lang="en-US" altLang="ko-KR" sz="2400" dirty="0" smtClean="0">
              <a:latin typeface="휴먼엑스포" pitchFamily="18" charset="-127"/>
              <a:ea typeface="휴먼엑스포" pitchFamily="18" charset="-127"/>
              <a:cs typeface="Times New Roman" pitchFamily="18" charset="0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3095699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트레이닝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6624091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볼링경기 시 사용되는 신체부위의  집중훈련방법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700808"/>
            <a:ext cx="3816424" cy="576064"/>
          </a:xfrm>
        </p:spPr>
        <p:txBody>
          <a:bodyPr/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하반신 강화운동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-1</a:t>
            </a:r>
            <a:endParaRPr lang="ko-KR" altLang="en-US" sz="2800" b="1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278276"/>
            <a:ext cx="3816424" cy="385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2159595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ko-KR" altLang="en-US" sz="3600" kern="1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건초염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pic>
        <p:nvPicPr>
          <p:cNvPr id="6" name="Picture 6" descr="http://tv02.search.naver.net/ugc?t=470x180&amp;q=http://cafefiles.naver.net/20130613_87/lsg2239_1371110568688kwxE4_JPEG/%B0%C7%C3%CA%BF%B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4234070" cy="2592288"/>
          </a:xfrm>
          <a:prstGeom prst="rect">
            <a:avLst/>
          </a:prstGeom>
          <a:noFill/>
        </p:spPr>
      </p:pic>
      <p:pic>
        <p:nvPicPr>
          <p:cNvPr id="7" name="Picture 2" descr="http://tv01.search.naver.net/ugc?t=470x180&amp;q=http://blogfiles.naver.net/20140811_156/jhsss6_1407747406770uWFbQ_JPEG/%BC%D5%B8%F1%B0%C7%C3%CA%BF%B01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84984"/>
            <a:ext cx="3960440" cy="2763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6624091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볼링경기 시 사용되는 신체부위의  집중훈련방법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700808"/>
            <a:ext cx="3816424" cy="576064"/>
          </a:xfrm>
        </p:spPr>
        <p:txBody>
          <a:bodyPr/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하반신 강화운동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-2</a:t>
            </a:r>
            <a:endParaRPr lang="ko-KR" altLang="en-US" sz="2800" b="1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7361" y="2420889"/>
            <a:ext cx="4037007" cy="374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직사각형 8"/>
          <p:cNvSpPr/>
          <p:nvPr/>
        </p:nvSpPr>
        <p:spPr>
          <a:xfrm>
            <a:off x="7236296" y="2564904"/>
            <a:ext cx="648072" cy="129614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6624091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볼링경기 시 사용되는 신체부위의  집중훈련방법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700808"/>
            <a:ext cx="3312368" cy="576064"/>
          </a:xfrm>
        </p:spPr>
        <p:txBody>
          <a:bodyPr/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옆구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리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강화운동</a:t>
            </a:r>
            <a:endParaRPr lang="ko-KR" altLang="en-US" sz="2800" b="1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84784"/>
            <a:ext cx="2506882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6624091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볼링경기 시 사용되는 신체부위의  집중훈련방법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700808"/>
            <a:ext cx="3312368" cy="1656184"/>
          </a:xfrm>
        </p:spPr>
        <p:txBody>
          <a:bodyPr/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팔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팔꿈치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손목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악력의 전체적인 강화운동</a:t>
            </a:r>
            <a:endParaRPr lang="ko-KR" altLang="en-US" sz="2800" b="1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484784"/>
            <a:ext cx="245611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6624091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볼링경기 시 사용되는 신체부위의  집중훈련방법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700808"/>
            <a:ext cx="3240360" cy="648072"/>
          </a:xfrm>
        </p:spPr>
        <p:txBody>
          <a:bodyPr/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손목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강화운동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-1</a:t>
            </a:r>
            <a:endParaRPr lang="ko-KR" altLang="en-US" sz="2800" b="1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1988" y="1753187"/>
            <a:ext cx="4026396" cy="437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6624091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볼링경기 시 사용되는 신체부위의  집중훈련방법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700808"/>
            <a:ext cx="3312368" cy="648072"/>
          </a:xfrm>
        </p:spPr>
        <p:txBody>
          <a:bodyPr/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손목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강화운동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-2</a:t>
            </a:r>
            <a:endParaRPr lang="ko-KR" altLang="en-US" sz="2800" b="1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556792"/>
            <a:ext cx="2618606" cy="458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6444208" y="5661248"/>
            <a:ext cx="720080" cy="50405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6624091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볼링경기 시 사용되는 신체부위의  집중훈련방법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700808"/>
            <a:ext cx="3312368" cy="648072"/>
          </a:xfrm>
        </p:spPr>
        <p:txBody>
          <a:bodyPr/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손목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강화운동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-3</a:t>
            </a:r>
            <a:endParaRPr lang="ko-KR" altLang="en-US" sz="2800" b="1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444208" y="5661248"/>
            <a:ext cx="720080" cy="50405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636912"/>
            <a:ext cx="46577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6624091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2.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볼링경기 시 사용되는 신체부위의  집중훈련방법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700808"/>
            <a:ext cx="3312368" cy="648072"/>
          </a:xfrm>
        </p:spPr>
        <p:txBody>
          <a:bodyPr/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손목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강화운동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-4</a:t>
            </a:r>
            <a:endParaRPr lang="ko-KR" altLang="en-US" sz="2800" b="1" dirty="0" smtClean="0">
              <a:latin typeface="Times New Roman" pitchFamily="18" charset="0"/>
              <a:ea typeface="휴먼엑스포" pitchFamily="18" charset="-127"/>
              <a:cs typeface="Times New Roman" pitchFamily="18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444208" y="5661248"/>
            <a:ext cx="720080" cy="50405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988840"/>
            <a:ext cx="3356801" cy="443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751883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3. </a:t>
            </a:r>
            <a:r>
              <a:rPr lang="ko-KR" altLang="en-US" sz="3600" kern="10" dirty="0" err="1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등척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 운동에 의한 훈련방법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700808"/>
            <a:ext cx="2880320" cy="576064"/>
          </a:xfrm>
        </p:spPr>
        <p:txBody>
          <a:bodyPr/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손목 강화운동</a:t>
            </a:r>
            <a:endParaRPr lang="ko-KR" altLang="en-US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115680"/>
            <a:ext cx="3168352" cy="449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751883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3. </a:t>
            </a:r>
            <a:r>
              <a:rPr lang="ko-KR" altLang="en-US" sz="3600" kern="10" dirty="0" err="1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등척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 운동에 의한 훈련방법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700808"/>
            <a:ext cx="4464496" cy="576064"/>
          </a:xfrm>
        </p:spPr>
        <p:txBody>
          <a:bodyPr/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가슴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어깨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팔 강화운동</a:t>
            </a:r>
            <a:endParaRPr lang="ko-KR" altLang="en-US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500476"/>
            <a:ext cx="3744416" cy="394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6228184" y="5157192"/>
            <a:ext cx="936104" cy="108012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751883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3. </a:t>
            </a:r>
            <a:r>
              <a:rPr lang="ko-KR" altLang="en-US" sz="3600" kern="10" dirty="0" err="1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등척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 운동에 의한 훈련방법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700808"/>
            <a:ext cx="2520280" cy="576064"/>
          </a:xfrm>
        </p:spPr>
        <p:txBody>
          <a:bodyPr/>
          <a:lstStyle/>
          <a:p>
            <a:r>
              <a:rPr lang="ko-KR" altLang="en-US" sz="2800" smtClean="0">
                <a:latin typeface="휴먼엑스포" pitchFamily="18" charset="-127"/>
                <a:ea typeface="휴먼엑스포" pitchFamily="18" charset="-127"/>
              </a:rPr>
              <a:t>팔 강화운동</a:t>
            </a:r>
            <a:endParaRPr lang="ko-KR" altLang="en-US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348880"/>
            <a:ext cx="3076057" cy="410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3383731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ko-KR" altLang="en-US" sz="3600" kern="10" dirty="0" err="1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건초염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 운동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pic>
        <p:nvPicPr>
          <p:cNvPr id="5" name="Picture 2" descr="http://postfiles12.naver.net/20130613_251/egypt97_1371050964476M1CmL_GIF/%BC%D5%B8%F1%BD%BA%C6%AE%B7%B9%C4%AA.gif?type=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437586"/>
            <a:ext cx="5472608" cy="5304255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2627784" y="6597352"/>
            <a:ext cx="2160240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3707904" y="1484784"/>
            <a:ext cx="38164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751883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3. </a:t>
            </a:r>
            <a:r>
              <a:rPr lang="ko-KR" altLang="en-US" sz="3600" kern="10" dirty="0" err="1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등척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 운동에 의한 훈련방법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700808"/>
            <a:ext cx="4896544" cy="576064"/>
          </a:xfrm>
        </p:spPr>
        <p:txBody>
          <a:bodyPr/>
          <a:lstStyle/>
          <a:p>
            <a:r>
              <a:rPr lang="ko-KR" altLang="en-US" sz="2800" smtClean="0">
                <a:latin typeface="휴먼엑스포" pitchFamily="18" charset="-127"/>
                <a:ea typeface="휴먼엑스포" pitchFamily="18" charset="-127"/>
              </a:rPr>
              <a:t>쪼그려 앉았다가 일어나기</a:t>
            </a:r>
            <a:endParaRPr lang="ko-KR" altLang="en-US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348880"/>
            <a:ext cx="4451598" cy="380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/>
        </p:nvSpPr>
        <p:spPr>
          <a:xfrm>
            <a:off x="3851920" y="3356992"/>
            <a:ext cx="2520280" cy="280831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260350"/>
            <a:ext cx="8569325" cy="6337300"/>
          </a:xfrm>
          <a:gradFill rotWithShape="1">
            <a:gsLst>
              <a:gs pos="0">
                <a:srgbClr val="66FF33"/>
              </a:gs>
              <a:gs pos="100000">
                <a:srgbClr val="6666FF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altLang="ko-KR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4.</a:t>
            </a:r>
            <a:r>
              <a:rPr lang="en-US" altLang="ko-KR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준비운동과 </a:t>
            </a:r>
            <a:r>
              <a:rPr lang="en-US" altLang="ko-KR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/>
            </a:r>
            <a:br>
              <a:rPr lang="en-US" altLang="ko-KR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</a:br>
            <a:r>
              <a:rPr lang="ko-KR" alt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정리운동</a:t>
            </a:r>
            <a:endParaRPr lang="en-US" altLang="ko-KR" sz="6600" b="1" dirty="0" smtClean="0">
              <a:solidFill>
                <a:schemeClr val="accent2"/>
              </a:solidFill>
              <a:latin typeface="Times New Roman" pitchFamily="18" charset="0"/>
              <a:ea typeface="휴먼매직체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15488" y="1844824"/>
            <a:ext cx="7456912" cy="2304256"/>
          </a:xfrm>
        </p:spPr>
        <p:txBody>
          <a:bodyPr/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볼링에 관한 준비 및 정리운동의 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6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가지 방법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펼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수 있는 데까지 펴거나 굽힐 수 있는 데까지 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굽혀서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그대로 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15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초 정도 전후로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정지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탄력을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이용하여 반동을 주는 것은 효과를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감소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시키므로 주의</a:t>
            </a:r>
            <a:endParaRPr lang="ko-KR" altLang="en-US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175819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ko-KR" altLang="en-US" sz="3600" kern="1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준비운동 및 정리운동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175819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ko-KR" altLang="en-US" sz="3600" kern="1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준비운동 및 정리운동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1584176" cy="4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0784" y="1988840"/>
            <a:ext cx="249354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2699792" y="5445224"/>
            <a:ext cx="288032" cy="36004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164288" y="2708920"/>
            <a:ext cx="360040" cy="36004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5004048" y="3429000"/>
            <a:ext cx="360040" cy="36004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5004048" y="5661248"/>
            <a:ext cx="2520280" cy="21602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오른쪽 화살표 10"/>
          <p:cNvSpPr/>
          <p:nvPr/>
        </p:nvSpPr>
        <p:spPr>
          <a:xfrm>
            <a:off x="3563888" y="3356992"/>
            <a:ext cx="79208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175819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ko-KR" altLang="en-US" sz="3600" kern="1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준비운동 및 정리운동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628800"/>
            <a:ext cx="3024336" cy="246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4365104"/>
            <a:ext cx="4350055" cy="220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2051720" y="4005064"/>
            <a:ext cx="2664296" cy="21602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4067944" y="5085184"/>
            <a:ext cx="144016" cy="50405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오른쪽 화살표 6"/>
          <p:cNvSpPr/>
          <p:nvPr/>
        </p:nvSpPr>
        <p:spPr>
          <a:xfrm>
            <a:off x="971600" y="2708920"/>
            <a:ext cx="79208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오른쪽 화살표 7"/>
          <p:cNvSpPr/>
          <p:nvPr/>
        </p:nvSpPr>
        <p:spPr>
          <a:xfrm rot="1835209">
            <a:off x="5599561" y="2798360"/>
            <a:ext cx="79208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175819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ko-KR" altLang="en-US" sz="3600" kern="1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준비운동 및 정리운동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3096344" cy="430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356992"/>
            <a:ext cx="3002047" cy="317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6012160" y="3356992"/>
            <a:ext cx="648072" cy="14401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2699792" y="1628800"/>
            <a:ext cx="1656184" cy="93610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187624" y="1772816"/>
            <a:ext cx="792088" cy="21602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3131840" y="4077072"/>
            <a:ext cx="1152128" cy="57606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1187624" y="4941168"/>
            <a:ext cx="144016" cy="64807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오른쪽 화살표 9"/>
          <p:cNvSpPr/>
          <p:nvPr/>
        </p:nvSpPr>
        <p:spPr>
          <a:xfrm rot="1835209">
            <a:off x="4591449" y="2654343"/>
            <a:ext cx="79208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postfiles12.naver.net/20130613_251/egypt97_1371050964476M1CmL_GIF/%BC%D5%B8%F1%BD%BA%C6%AE%B7%B9%C4%AA.gif?type=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88640"/>
            <a:ext cx="4533900" cy="6553201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244977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엄지에 발생하는 경우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628800"/>
            <a:ext cx="6952286" cy="1208746"/>
          </a:xfrm>
        </p:spPr>
        <p:txBody>
          <a:bodyPr/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볼이 손에 맞지 않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음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릴리스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(release)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동작이 바람직하지 않음</a:t>
            </a:r>
            <a:endParaRPr lang="ko-KR" altLang="en-US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924944"/>
            <a:ext cx="376939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244977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1. 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엄지의 끝 쪽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1700808"/>
            <a:ext cx="7488832" cy="1080120"/>
          </a:xfrm>
        </p:spPr>
        <p:txBody>
          <a:bodyPr/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릴리스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순간</a:t>
            </a:r>
            <a:r>
              <a:rPr lang="en-US" altLang="ko-KR" sz="28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손가락 구멍의 코너에 마찰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하여 생기는 굳은살</a:t>
            </a:r>
            <a:endParaRPr lang="ko-KR" altLang="en-US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501008"/>
            <a:ext cx="523566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484784"/>
            <a:ext cx="7848872" cy="2232248"/>
          </a:xfrm>
        </p:spPr>
        <p:txBody>
          <a:bodyPr/>
          <a:lstStyle/>
          <a:p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스팬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(span)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이 지나치게 넓거나 또는 너무 짧음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엄지손가락의 구멍이 너무 큼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볼이 너무 무거워서 떨어뜨리듯이 투구함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딜리버리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(delivery)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의 템포가 나쁘고</a:t>
            </a:r>
            <a:r>
              <a:rPr lang="en-US" altLang="ko-KR" sz="2400" b="1" dirty="0" smtClean="0">
                <a:latin typeface="Times New Roman" pitchFamily="18" charset="0"/>
                <a:ea typeface="휴먼엑스포" pitchFamily="18" charset="-127"/>
                <a:cs typeface="Times New Roman" pitchFamily="18" charset="0"/>
              </a:rPr>
              <a:t>,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투구자세가 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불안정함</a:t>
            </a:r>
            <a:endParaRPr lang="ko-KR" altLang="en-US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673605" cy="601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ko-KR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(1) a</a:t>
            </a:r>
            <a:r>
              <a:rPr lang="ko-KR" altLang="en-US" sz="3600" kern="10" dirty="0" smtClean="0">
                <a:ln w="254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굴림"/>
                <a:ea typeface="굴림"/>
              </a:rPr>
              <a:t>의 원인</a:t>
            </a:r>
            <a:endParaRPr lang="ko-KR" altLang="en-US" sz="3600" kern="10" dirty="0">
              <a:ln w="2540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굴림"/>
              <a:ea typeface="굴림"/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9301" y="3645024"/>
            <a:ext cx="2693099" cy="299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/>
        </p:nvSpPr>
        <p:spPr>
          <a:xfrm>
            <a:off x="6588224" y="6093296"/>
            <a:ext cx="288032" cy="2160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캡슐 구성">
  <a:themeElements>
    <a:clrScheme name="캡슐 구성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캡슐 구성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캡슐 구성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캡슐 구성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캡슐 구성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크레용">
  <a:themeElements>
    <a:clrScheme name="크레용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크레용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크레용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크레용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크레용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크레용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크레용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크레용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크레용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크레용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캡슐 구성">
  <a:themeElements>
    <a:clrScheme name="캡슐 구성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캡슐 구성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캡슐 구성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캡슐 구성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캡슐 구성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캡슐 구성">
  <a:themeElements>
    <a:clrScheme name="캡슐 구성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캡슐 구성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캡슐 구성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캡슐 구성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캡슐 구성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캡슐 구성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953</Words>
  <Application>Microsoft Office PowerPoint</Application>
  <PresentationFormat>화면 슬라이드 쇼(4:3)</PresentationFormat>
  <Paragraphs>167</Paragraphs>
  <Slides>55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55</vt:i4>
      </vt:variant>
    </vt:vector>
  </HeadingPairs>
  <TitlesOfParts>
    <vt:vector size="63" baseType="lpstr">
      <vt:lpstr>캡슐 구성</vt:lpstr>
      <vt:lpstr>기본 디자인</vt:lpstr>
      <vt:lpstr>1_기본 디자인</vt:lpstr>
      <vt:lpstr>1_크레용</vt:lpstr>
      <vt:lpstr>2_기본 디자인</vt:lpstr>
      <vt:lpstr>2_캡슐 구성</vt:lpstr>
      <vt:lpstr>3_기본 디자인</vt:lpstr>
      <vt:lpstr>1_캡슐 구성</vt:lpstr>
      <vt:lpstr>슬라이드 1</vt:lpstr>
      <vt:lpstr>1. 굳은살과 처방</vt:lpstr>
      <vt:lpstr>볼링에서 근육 피로 및 굳은살이 예상되는 부위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2. 슬럼프 탈출의  구체적 방안</vt:lpstr>
      <vt:lpstr>슬라이드 32</vt:lpstr>
      <vt:lpstr>3. 트레이닝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4. 준비운동과  정리운동</vt:lpstr>
      <vt:lpstr>슬라이드 52</vt:lpstr>
      <vt:lpstr>슬라이드 53</vt:lpstr>
      <vt:lpstr>슬라이드 54</vt:lpstr>
      <vt:lpstr>슬라이드 55</vt:lpstr>
    </vt:vector>
  </TitlesOfParts>
  <Company>강원대학교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허선</dc:creator>
  <cp:lastModifiedBy>허선</cp:lastModifiedBy>
  <cp:revision>97</cp:revision>
  <dcterms:created xsi:type="dcterms:W3CDTF">2012-04-25T05:19:11Z</dcterms:created>
  <dcterms:modified xsi:type="dcterms:W3CDTF">2014-09-25T08:36:20Z</dcterms:modified>
</cp:coreProperties>
</file>